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71" r:id="rId4"/>
    <p:sldId id="278" r:id="rId5"/>
    <p:sldId id="276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Polovodiče 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poznatků měřením 2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Zadání 1</a:t>
            </a:r>
          </a:p>
          <a:p>
            <a:pPr algn="just">
              <a:lnSpc>
                <a:spcPct val="150000"/>
              </a:lnSpc>
            </a:pPr>
            <a:r>
              <a:rPr lang="cs-CZ" sz="1200" b="1" dirty="0" smtClean="0"/>
              <a:t>Pomocí </a:t>
            </a:r>
            <a:r>
              <a:rPr lang="cs-CZ" sz="1200" b="1" dirty="0"/>
              <a:t>programu </a:t>
            </a:r>
            <a:r>
              <a:rPr lang="cs-CZ" sz="1200" b="1" dirty="0" err="1" smtClean="0"/>
              <a:t>RCDidactic</a:t>
            </a:r>
            <a:r>
              <a:rPr lang="cs-CZ" sz="1200" b="1" dirty="0" smtClean="0"/>
              <a:t> zobrazte </a:t>
            </a:r>
            <a:r>
              <a:rPr lang="cs-CZ" sz="1200" b="1" dirty="0"/>
              <a:t>a vysvětlete průběhy výstupního napětí </a:t>
            </a:r>
            <a:r>
              <a:rPr lang="cs-CZ" sz="1200" b="1" dirty="0" err="1" smtClean="0"/>
              <a:t>jednopulsního</a:t>
            </a:r>
            <a:r>
              <a:rPr lang="cs-CZ" sz="1200" b="1" dirty="0" smtClean="0"/>
              <a:t> </a:t>
            </a:r>
            <a:r>
              <a:rPr lang="cs-CZ" sz="1200" b="1" dirty="0"/>
              <a:t>usměrňovače bez filtru a s filtrem.</a:t>
            </a:r>
            <a:endParaRPr lang="cs-CZ" sz="1200" dirty="0"/>
          </a:p>
          <a:p>
            <a:pPr algn="just">
              <a:lnSpc>
                <a:spcPct val="150000"/>
              </a:lnSpc>
            </a:pPr>
            <a:r>
              <a:rPr lang="cs-CZ" sz="1100" dirty="0"/>
              <a:t>Zapojte obvod podle schématu a graficky znázorněte průběh napětí na výstupu z usměrňovače, jestliže není zapojen kondenzátor, který zde plní funkci filtru.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 dalším měření zapojte paralelně k výstupním svorkám kondenzátor 1 mikrofarad a pak 33 mikrofarad, popřípadě i vyšší hodnotu.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Při volbě filtračního kondenzátoru dbejte na to, aby nebyl obvod přetížen.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Grafické výstupy doložte ke zprávě z měření a průběhy výstupního napětí při všech třech měřeních vysvětlete.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Všechna měření proveďte na měřící soupravě </a:t>
            </a:r>
            <a:r>
              <a:rPr lang="cs-CZ" sz="1100" dirty="0" err="1" smtClean="0"/>
              <a:t>RCDidactic</a:t>
            </a:r>
            <a:r>
              <a:rPr lang="cs-CZ" sz="1100" dirty="0" smtClean="0"/>
              <a:t>.</a:t>
            </a:r>
            <a:endParaRPr lang="cs-CZ" sz="1100" dirty="0"/>
          </a:p>
          <a:p>
            <a:pPr algn="just">
              <a:lnSpc>
                <a:spcPct val="150000"/>
              </a:lnSpc>
            </a:pPr>
            <a:endParaRPr lang="cs-CZ" sz="1100" dirty="0" smtClean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052736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200" b="1" dirty="0" smtClean="0"/>
              <a:t>Zadání 2</a:t>
            </a:r>
          </a:p>
          <a:p>
            <a:pPr algn="just">
              <a:lnSpc>
                <a:spcPct val="150000"/>
              </a:lnSpc>
            </a:pPr>
            <a:r>
              <a:rPr lang="cs-CZ" sz="1200" b="1" dirty="0" smtClean="0"/>
              <a:t>Na </a:t>
            </a:r>
            <a:r>
              <a:rPr lang="cs-CZ" sz="1200" b="1" dirty="0"/>
              <a:t>grafickém průběhu výstupního napětí z </a:t>
            </a:r>
            <a:r>
              <a:rPr lang="cs-CZ" sz="1200" b="1" dirty="0" err="1" smtClean="0"/>
              <a:t>dvoupulsního</a:t>
            </a:r>
            <a:r>
              <a:rPr lang="cs-CZ" sz="1200" b="1" dirty="0" smtClean="0"/>
              <a:t> </a:t>
            </a:r>
            <a:r>
              <a:rPr lang="cs-CZ" sz="1200" b="1" dirty="0"/>
              <a:t>usměrňovače vysvětlete jeho funkci.</a:t>
            </a:r>
            <a:endParaRPr lang="cs-CZ" sz="1200" dirty="0"/>
          </a:p>
          <a:p>
            <a:pPr algn="just">
              <a:lnSpc>
                <a:spcPct val="150000"/>
              </a:lnSpc>
            </a:pPr>
            <a:r>
              <a:rPr lang="cs-CZ" sz="1100" dirty="0"/>
              <a:t>Zapojte čtyři diody podle schématu a proveďte měření na vstupu a výstupu usměrňovače pomocí příslušných sond a vyhodnoťte získané průběhy napětí.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Měření proveďte při frekvenci napětí zdroje 100 </a:t>
            </a:r>
            <a:r>
              <a:rPr lang="cs-CZ" sz="1100" dirty="0" smtClean="0"/>
              <a:t>Hz a zátěž usměrňovače bude tvořit rezistor, jehož odpor je 1000 </a:t>
            </a:r>
            <a:r>
              <a:rPr lang="cs-CZ" sz="1100" dirty="0" smtClean="0">
                <a:sym typeface="Symbol"/>
              </a:rPr>
              <a:t></a:t>
            </a:r>
            <a:r>
              <a:rPr lang="cs-CZ" sz="1100" dirty="0" smtClean="0"/>
              <a:t>.</a:t>
            </a:r>
            <a:endParaRPr lang="cs-CZ" sz="1100" dirty="0"/>
          </a:p>
          <a:p>
            <a:pPr algn="just">
              <a:lnSpc>
                <a:spcPct val="150000"/>
              </a:lnSpc>
            </a:pPr>
            <a:r>
              <a:rPr lang="cs-CZ" sz="1100" dirty="0"/>
              <a:t>Ve druhé části měření zapojte do obvodu LED diody a na zdroji nastavte napětí 6V, frekvenci 0,2 Hz</a:t>
            </a:r>
            <a:r>
              <a:rPr lang="cs-CZ" sz="1100" dirty="0" smtClean="0"/>
              <a:t>. Popište </a:t>
            </a:r>
            <a:r>
              <a:rPr lang="cs-CZ" sz="1100" dirty="0"/>
              <a:t>děje, které nastanou na jednotlivých diodách.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Všechna </a:t>
            </a:r>
            <a:r>
              <a:rPr lang="cs-CZ" sz="1100" dirty="0"/>
              <a:t>měření proveďte na měřící soupravě </a:t>
            </a:r>
            <a:r>
              <a:rPr lang="cs-CZ" sz="1100" dirty="0" err="1" smtClean="0"/>
              <a:t>RCDidactic</a:t>
            </a:r>
            <a:r>
              <a:rPr lang="cs-CZ" sz="1100" dirty="0" smtClean="0"/>
              <a:t> </a:t>
            </a:r>
            <a:r>
              <a:rPr lang="cs-CZ" sz="1100" dirty="0"/>
              <a:t>a doplňte o grafické výstupy.</a:t>
            </a:r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052736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92391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8136904" cy="4147144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Měření na </a:t>
            </a:r>
            <a:r>
              <a:rPr lang="cs-CZ" sz="1200" b="1" dirty="0" err="1" smtClean="0"/>
              <a:t>RCDidactic</a:t>
            </a:r>
            <a:endParaRPr lang="cs-CZ" sz="1200" b="1" dirty="0"/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Uvedena měřící souprava nám v podstatě nahrazuje osciloskop, který umožňuje zobrazovat průběhy napětí, takže je možné pozorovat změny průběhu výstupního napětí jednocestného usměrňovače při použití filtru a bez filtru, kde je patrný jeho příznivější průběh při použití kondenzátoru větší kapacity.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Ve druhém měření na dvoucestném usměrňovači (můstkové zapojení) je možné snížením frekvence a s použitím LED diod vidět, jak vedou v daném zapojení jednotlivé diody</a:t>
            </a:r>
            <a:r>
              <a:rPr lang="cs-CZ" sz="11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1200" b="1" dirty="0"/>
              <a:t>Kontrolní </a:t>
            </a:r>
            <a:r>
              <a:rPr lang="cs-CZ" sz="1200" b="1" dirty="0" smtClean="0"/>
              <a:t>otázky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Vysvětlete, jaký význam má připojení kondenzátoru na výstup </a:t>
            </a:r>
            <a:r>
              <a:rPr lang="cs-CZ" sz="1100" dirty="0" err="1" smtClean="0"/>
              <a:t>jednopulsního</a:t>
            </a:r>
            <a:r>
              <a:rPr lang="cs-CZ" sz="1100" dirty="0" smtClean="0"/>
              <a:t> usměrňovače.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Odečtením příslušných hodnot z průběhu napětí na výstupu </a:t>
            </a:r>
            <a:r>
              <a:rPr lang="cs-CZ" sz="1100" dirty="0" err="1" smtClean="0"/>
              <a:t>jednopulsního</a:t>
            </a:r>
            <a:r>
              <a:rPr lang="cs-CZ" sz="1100" dirty="0" smtClean="0"/>
              <a:t> usměrňovače vypočítejte parametr zvlnění.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Vysvětlete „blikání“ LED diod při měření na </a:t>
            </a:r>
            <a:r>
              <a:rPr lang="cs-CZ" sz="1100" dirty="0" err="1" smtClean="0"/>
              <a:t>dvoupulsním</a:t>
            </a:r>
            <a:r>
              <a:rPr lang="cs-CZ" sz="1100" dirty="0" smtClean="0"/>
              <a:t> usměrňovači, jestliže budeme zvyšovat frekvenci zdroje napětí.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endParaRPr lang="cs-CZ" sz="1100" dirty="0" smtClean="0"/>
          </a:p>
          <a:p>
            <a:pPr>
              <a:lnSpc>
                <a:spcPct val="150000"/>
              </a:lnSpc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64493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183880" cy="2448271"/>
          </a:xfrm>
        </p:spPr>
        <p:txBody>
          <a:bodyPr>
            <a:noAutofit/>
          </a:bodyPr>
          <a:lstStyle/>
          <a:p>
            <a:pPr algn="ctr"/>
            <a:r>
              <a:rPr lang="cs-CZ" sz="1800" dirty="0" smtClean="0"/>
              <a:t>CITACE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</a:t>
            </a:r>
            <a:r>
              <a:rPr lang="cs-CZ" sz="1800" dirty="0" smtClean="0">
                <a:effectLst/>
              </a:rPr>
              <a:t>.</a:t>
            </a:r>
            <a:br>
              <a:rPr lang="cs-CZ" sz="1800" dirty="0" smtClean="0">
                <a:effectLst/>
              </a:rPr>
            </a:br>
            <a:r>
              <a:rPr lang="cs-CZ" sz="1800" dirty="0">
                <a:effectLst/>
              </a:rPr>
              <a:t>VÍT ZÁHLAVA , Jan </a:t>
            </a:r>
            <a:r>
              <a:rPr lang="cs-CZ" sz="1800" dirty="0" err="1">
                <a:effectLst/>
              </a:rPr>
              <a:t>Vobecký</a:t>
            </a:r>
            <a:r>
              <a:rPr lang="cs-CZ" sz="1800" dirty="0">
                <a:effectLst/>
              </a:rPr>
              <a:t>. </a:t>
            </a:r>
            <a:r>
              <a:rPr lang="cs-CZ" sz="1800" i="1" dirty="0">
                <a:effectLst/>
              </a:rPr>
              <a:t>Elektronika</a:t>
            </a:r>
            <a:r>
              <a:rPr lang="cs-CZ" sz="1800" dirty="0">
                <a:effectLst/>
              </a:rPr>
              <a:t>. Praha: </a:t>
            </a:r>
            <a:r>
              <a:rPr lang="cs-CZ" sz="1800" dirty="0" err="1">
                <a:effectLst/>
              </a:rPr>
              <a:t>Grada</a:t>
            </a:r>
            <a:r>
              <a:rPr lang="cs-CZ" sz="1800" dirty="0">
                <a:effectLst/>
              </a:rPr>
              <a:t>. ISBN 8024712415. </a:t>
            </a:r>
            <a:r>
              <a:rPr lang="cs-CZ" sz="1800" dirty="0" smtClean="0">
                <a:effectLst/>
              </a:rPr>
              <a:t/>
            </a:r>
            <a:br>
              <a:rPr lang="cs-CZ" sz="1800" dirty="0" smtClean="0">
                <a:effectLst/>
              </a:rPr>
            </a:br>
            <a:r>
              <a:rPr lang="cs-CZ" sz="1800" dirty="0" err="1"/>
              <a:t>RCDidactic</a:t>
            </a:r>
            <a:r>
              <a:rPr lang="cs-CZ" sz="1800" dirty="0"/>
              <a:t>. </a:t>
            </a:r>
            <a:r>
              <a:rPr lang="cs-CZ" sz="1800" i="1" dirty="0"/>
              <a:t>Http://www.rcdidactic.cz/cz/</a:t>
            </a:r>
            <a:r>
              <a:rPr lang="cs-CZ" sz="1800" dirty="0"/>
              <a:t> [online]. 2007 [cit. 2012-09-25]. Dostupné z: http://www.rcdidactic.cz/cz/</a:t>
            </a:r>
            <a:endParaRPr lang="cs-CZ" sz="18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31236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Materiál lze použít jako praktické ověření teoretických poznatků ke kapitole “Polovodiče - usměrňovače“. Zde si žáci měřením ověří, jak se liší teoretické průběhy </a:t>
            </a:r>
            <a:r>
              <a:rPr lang="cs-CZ" sz="1500" b="1" dirty="0" smtClean="0">
                <a:solidFill>
                  <a:srgbClr val="002060"/>
                </a:solidFill>
              </a:rPr>
              <a:t>se </a:t>
            </a:r>
            <a:r>
              <a:rPr lang="cs-CZ" sz="1500" b="1" smtClean="0">
                <a:solidFill>
                  <a:srgbClr val="002060"/>
                </a:solidFill>
              </a:rPr>
              <a:t>skutečnými průběhy napětí </a:t>
            </a:r>
            <a:r>
              <a:rPr lang="cs-CZ" sz="1500" b="1" dirty="0" smtClean="0">
                <a:solidFill>
                  <a:srgbClr val="002060"/>
                </a:solidFill>
              </a:rPr>
              <a:t>na </a:t>
            </a:r>
            <a:r>
              <a:rPr lang="cs-CZ" sz="1500" b="1" dirty="0" err="1" smtClean="0">
                <a:solidFill>
                  <a:srgbClr val="002060"/>
                </a:solidFill>
              </a:rPr>
              <a:t>jednopulsním</a:t>
            </a:r>
            <a:r>
              <a:rPr lang="cs-CZ" sz="1500" b="1" dirty="0" smtClean="0">
                <a:solidFill>
                  <a:srgbClr val="002060"/>
                </a:solidFill>
              </a:rPr>
              <a:t> a </a:t>
            </a:r>
            <a:r>
              <a:rPr lang="cs-CZ" sz="1500" b="1" dirty="0" err="1" smtClean="0">
                <a:solidFill>
                  <a:srgbClr val="002060"/>
                </a:solidFill>
              </a:rPr>
              <a:t>dvoupulsním</a:t>
            </a:r>
            <a:r>
              <a:rPr lang="cs-CZ" sz="1500" b="1" dirty="0" smtClean="0">
                <a:solidFill>
                  <a:srgbClr val="002060"/>
                </a:solidFill>
              </a:rPr>
              <a:t> usměrňovači. </a:t>
            </a:r>
          </a:p>
          <a:p>
            <a:pPr algn="just">
              <a:lnSpc>
                <a:spcPct val="170000"/>
              </a:lnSpc>
            </a:pPr>
            <a:r>
              <a:rPr lang="cs-CZ" sz="1600" b="1" dirty="0">
                <a:solidFill>
                  <a:srgbClr val="002060"/>
                </a:solidFill>
              </a:rPr>
              <a:t>Vypočtené a naměřené hodnoty žáci zapíší do tabulky a zpracují do přehledných grafů. Výpočty a grafy provádějí v programu Excel. Celý průběh měření zpracují v protokolu o </a:t>
            </a:r>
            <a:r>
              <a:rPr lang="cs-CZ" sz="1600" b="1" dirty="0" smtClean="0">
                <a:solidFill>
                  <a:srgbClr val="002060"/>
                </a:solidFill>
              </a:rPr>
              <a:t>měření, kde také odpoví na kontrolní otázky.</a:t>
            </a:r>
            <a:endParaRPr lang="cs-CZ" sz="1600" b="1" dirty="0">
              <a:solidFill>
                <a:srgbClr val="002060"/>
              </a:solidFill>
            </a:endParaRPr>
          </a:p>
          <a:p>
            <a:pPr algn="just">
              <a:lnSpc>
                <a:spcPct val="170000"/>
              </a:lnSpc>
            </a:pPr>
            <a:r>
              <a:rPr lang="cs-CZ" sz="1600" b="1" dirty="0" smtClean="0">
                <a:solidFill>
                  <a:srgbClr val="002060"/>
                </a:solidFill>
              </a:rPr>
              <a:t>Průběhy </a:t>
            </a:r>
            <a:r>
              <a:rPr lang="cs-CZ" sz="1600" b="1" dirty="0">
                <a:solidFill>
                  <a:srgbClr val="002060"/>
                </a:solidFill>
              </a:rPr>
              <a:t>proudů </a:t>
            </a:r>
            <a:r>
              <a:rPr lang="cs-CZ" sz="1600" b="1" dirty="0" smtClean="0">
                <a:solidFill>
                  <a:srgbClr val="002060"/>
                </a:solidFill>
              </a:rPr>
              <a:t>a napětí si </a:t>
            </a:r>
            <a:r>
              <a:rPr lang="cs-CZ" sz="1600" b="1" dirty="0">
                <a:solidFill>
                  <a:srgbClr val="002060"/>
                </a:solidFill>
              </a:rPr>
              <a:t>žáci zobrazí na měřící soupravě </a:t>
            </a:r>
            <a:r>
              <a:rPr lang="cs-CZ" sz="1600" b="1" dirty="0" err="1">
                <a:solidFill>
                  <a:srgbClr val="002060"/>
                </a:solidFill>
              </a:rPr>
              <a:t>RCDidactic</a:t>
            </a:r>
            <a:r>
              <a:rPr lang="cs-CZ" sz="1600" b="1" dirty="0">
                <a:solidFill>
                  <a:srgbClr val="002060"/>
                </a:solidFill>
              </a:rPr>
              <a:t>, která převádí analogové veličiny proudů a napětí do digitální podoby v PC. </a:t>
            </a:r>
          </a:p>
          <a:p>
            <a:pPr algn="just">
              <a:lnSpc>
                <a:spcPct val="170000"/>
              </a:lnSpc>
            </a:pPr>
            <a:r>
              <a:rPr lang="cs-CZ" sz="1600" b="1" dirty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algn="just">
              <a:lnSpc>
                <a:spcPct val="17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2822</TotalTime>
  <Words>479</Words>
  <Application>Microsoft Office PowerPoint</Application>
  <PresentationFormat>Předvádění na obrazovce (4:3)</PresentationFormat>
  <Paragraphs>35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Polovodiče  </vt:lpstr>
      <vt:lpstr>Prezentace aplikace PowerPoint</vt:lpstr>
      <vt:lpstr>Prezentace aplikace PowerPoint</vt:lpstr>
      <vt:lpstr>Prezentace aplikace PowerPoint</vt:lpstr>
      <vt:lpstr>CITACE JAN KESL. Elektronika I analogová technika. Praha: BEN, 2004. ISBN 80-7300-143-8. VÍT ZÁHLAVA , Jan Vobecký. Elektronika. Praha: Grada. ISBN 8024712415.  RCDidactic. Http://www.rcdidactic.cz/cz/ [online]. 2007 [cit. 2012-09-25]. Dostupné z: http://www.rcdidactic.cz/cz/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224</cp:revision>
  <dcterms:created xsi:type="dcterms:W3CDTF">2012-04-15T15:58:10Z</dcterms:created>
  <dcterms:modified xsi:type="dcterms:W3CDTF">2013-01-19T10:47:41Z</dcterms:modified>
</cp:coreProperties>
</file>