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1" r:id="rId4"/>
    <p:sldId id="278" r:id="rId5"/>
    <p:sldId id="279" r:id="rId6"/>
    <p:sldId id="28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Další polovodičové součástky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r>
              <a:rPr lang="cs-CZ" sz="1200" b="1" dirty="0"/>
              <a:t>Tyristor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Tyristory jsou bipolární polovodičové součástky se třemi přechody PN, NP, PN. Jednotlivé elektrody tyristoru jsou </a:t>
            </a:r>
            <a:r>
              <a:rPr lang="cs-CZ" sz="1100" b="1" dirty="0"/>
              <a:t>A - anoda, C - katoda a G - řídicí elektroda ( </a:t>
            </a:r>
            <a:r>
              <a:rPr lang="cs-CZ" sz="1100" b="1" dirty="0" err="1"/>
              <a:t>Gate</a:t>
            </a:r>
            <a:r>
              <a:rPr lang="cs-CZ" sz="1100" b="1" dirty="0"/>
              <a:t>)</a:t>
            </a:r>
            <a:r>
              <a:rPr lang="cs-CZ" sz="1100" dirty="0"/>
              <a:t>. Jestliže přivedeme na anodu záporné napětí a na katodu kladné napětí, je tyristor uzavřen. Průtok proudu tyristorem přerušen přechody PN.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Stejně tak, když bude na anodě kladné napětí a na katodě záporné napětí, je tyristor uzavřen přechodem NP. Teprve připojením kladného napětí na řídící elektrodu se přechod NP stane vodivým. To znamená, že stačí krátký impuls na elektrodu G a tyristorem protéká proud i po přerušení impulzu.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Vypnutí tyristoru se uskutečňuje přerušením hlavního obvodu mezi anodou a katodou nebo komutací anodového napětí do zpětného směru (opačné napětí na anodě a katodě). K přerušení proudu také může dojít, jestliže proud procházející tyristorem klesne pod hodnotu vratného </a:t>
            </a:r>
            <a:r>
              <a:rPr lang="cs-CZ" sz="1100" dirty="0" smtClean="0"/>
              <a:t>proudu I</a:t>
            </a:r>
            <a:r>
              <a:rPr lang="cs-CZ" sz="1100" baseline="-25000" dirty="0" smtClean="0"/>
              <a:t>H</a:t>
            </a:r>
            <a:r>
              <a:rPr lang="cs-CZ" sz="1200" dirty="0" smtClean="0"/>
              <a:t>.</a:t>
            </a:r>
            <a:endParaRPr lang="cs-CZ" sz="1200" dirty="0"/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sz="1200" dirty="0"/>
              <a:t>Na </a:t>
            </a:r>
            <a:r>
              <a:rPr lang="cs-CZ" sz="1200" dirty="0" smtClean="0"/>
              <a:t>obrázku </a:t>
            </a:r>
            <a:r>
              <a:rPr lang="cs-CZ" sz="1200" dirty="0"/>
              <a:t>je uvedena charakteristika tyristoru, ze které vidíme, že tyristor lze použít pro spínání velmi vysokých proudů a také při vysokém napětí. Tyto součástky tvoří základní prvky </a:t>
            </a:r>
            <a:r>
              <a:rPr lang="cs-CZ" sz="1200" b="1" dirty="0"/>
              <a:t>řízených usměrňovačů</a:t>
            </a:r>
            <a:r>
              <a:rPr lang="cs-CZ" sz="1200" dirty="0"/>
              <a:t>, což jsou obvody, u kterých lze zvolit okamžik sepnutí v kladné půlvlně sinusovky. Tím lze regulovat i výkon těchto obvodů</a:t>
            </a:r>
            <a:r>
              <a:rPr lang="cs-CZ" sz="1200" dirty="0" smtClean="0"/>
              <a:t>.</a:t>
            </a:r>
          </a:p>
          <a:p>
            <a:r>
              <a:rPr lang="cs-CZ" sz="1300" b="1" dirty="0" err="1"/>
              <a:t>Diak</a:t>
            </a:r>
            <a:r>
              <a:rPr lang="cs-CZ" sz="1300" b="1" dirty="0"/>
              <a:t> a </a:t>
            </a:r>
            <a:r>
              <a:rPr lang="cs-CZ" sz="1300" b="1" dirty="0" err="1"/>
              <a:t>triak</a:t>
            </a:r>
            <a:endParaRPr lang="cs-CZ" sz="1300" b="1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V silnoproudé elektronice se používají ještě další součástky, které používají vícevrstvých polovodičových struktur (třívrstvé nebo pětivrstvé</a:t>
            </a:r>
            <a:r>
              <a:rPr lang="cs-CZ" sz="1200" dirty="0" smtClean="0"/>
              <a:t>). </a:t>
            </a:r>
            <a:r>
              <a:rPr lang="cs-CZ" sz="1200" b="1" dirty="0" err="1" smtClean="0"/>
              <a:t>Diak</a:t>
            </a:r>
            <a:r>
              <a:rPr lang="cs-CZ" sz="1200" b="1" dirty="0" smtClean="0"/>
              <a:t> </a:t>
            </a:r>
            <a:r>
              <a:rPr lang="cs-CZ" sz="1200" b="1" dirty="0"/>
              <a:t>- </a:t>
            </a:r>
            <a:r>
              <a:rPr lang="cs-CZ" sz="1200" b="1" dirty="0" err="1"/>
              <a:t>Diode</a:t>
            </a:r>
            <a:r>
              <a:rPr lang="cs-CZ" sz="1200" b="1" dirty="0"/>
              <a:t> </a:t>
            </a:r>
            <a:r>
              <a:rPr lang="cs-CZ" sz="1200" b="1" dirty="0" err="1"/>
              <a:t>Alternating</a:t>
            </a:r>
            <a:r>
              <a:rPr lang="cs-CZ" sz="1200" b="1" dirty="0"/>
              <a:t> </a:t>
            </a:r>
            <a:r>
              <a:rPr lang="cs-CZ" sz="1200" b="1" dirty="0" err="1"/>
              <a:t>Current</a:t>
            </a:r>
            <a:r>
              <a:rPr lang="cs-CZ" sz="1200" b="1" dirty="0"/>
              <a:t> </a:t>
            </a:r>
            <a:r>
              <a:rPr lang="cs-CZ" sz="1200" b="1" dirty="0" err="1"/>
              <a:t>Switch</a:t>
            </a:r>
            <a:r>
              <a:rPr lang="cs-CZ" sz="1200" dirty="0"/>
              <a:t> je vypínací součástka, kterou lze vypnout i sepnout překročením blokovacího napětí - U</a:t>
            </a:r>
            <a:r>
              <a:rPr lang="cs-CZ" sz="1200" baseline="-25000" dirty="0"/>
              <a:t>B0</a:t>
            </a:r>
            <a:r>
              <a:rPr lang="cs-CZ" sz="1200" dirty="0"/>
              <a:t>. Tato hodnota je v rozmezí 30 až 50 V.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Jak bylo uvedeno v minulé kapitole, tyristor je možné spínat a řídit tak výkon jen v kladné půlvlně střídavého napětí. Řízení výkonu v rozsahu celé sinusovky umožňuje </a:t>
            </a:r>
            <a:r>
              <a:rPr lang="cs-CZ" sz="1200" b="1" dirty="0" err="1"/>
              <a:t>triak</a:t>
            </a:r>
            <a:r>
              <a:rPr lang="cs-CZ" sz="1200" b="1" dirty="0"/>
              <a:t> - Triode </a:t>
            </a:r>
            <a:r>
              <a:rPr lang="cs-CZ" sz="1200" b="1" dirty="0" err="1"/>
              <a:t>Alternating</a:t>
            </a:r>
            <a:r>
              <a:rPr lang="cs-CZ" sz="1200" b="1" dirty="0"/>
              <a:t> </a:t>
            </a:r>
            <a:r>
              <a:rPr lang="cs-CZ" sz="1200" b="1" dirty="0" err="1"/>
              <a:t>Current</a:t>
            </a:r>
            <a:r>
              <a:rPr lang="cs-CZ" sz="1200" b="1" dirty="0"/>
              <a:t> </a:t>
            </a:r>
            <a:r>
              <a:rPr lang="cs-CZ" sz="1200" b="1" dirty="0" err="1"/>
              <a:t>Switch</a:t>
            </a:r>
            <a:r>
              <a:rPr lang="cs-CZ" sz="1200" dirty="0"/>
              <a:t>. Jsou to vlastně dva antiparalelní tyristory a proto mohou propouštět proud v obou směrech.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239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Z hlediska praktického využití nelze </a:t>
            </a:r>
            <a:r>
              <a:rPr lang="cs-CZ" sz="1100" dirty="0" err="1"/>
              <a:t>triak</a:t>
            </a:r>
            <a:r>
              <a:rPr lang="cs-CZ" sz="1100" dirty="0"/>
              <a:t> využít pro vyšší frekvence. Frekvenční oblast je u těchto součástek na hranici 50 Hz a také je jeho aplikace určena pro regulaci nižších výkonů.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Tuto součástku lze také použít ve spojení s optickým snímáním (</a:t>
            </a:r>
            <a:r>
              <a:rPr lang="cs-CZ" sz="1100" dirty="0" err="1"/>
              <a:t>Triac</a:t>
            </a:r>
            <a:r>
              <a:rPr lang="cs-CZ" sz="1100" dirty="0"/>
              <a:t> </a:t>
            </a:r>
            <a:r>
              <a:rPr lang="cs-CZ" sz="1100" dirty="0" err="1"/>
              <a:t>Photocoupler</a:t>
            </a:r>
            <a:r>
              <a:rPr lang="cs-CZ" sz="1100" dirty="0"/>
              <a:t>), což umožňuje oddělení řídicích a výkonových obvodů. Tyristor, </a:t>
            </a:r>
            <a:r>
              <a:rPr lang="cs-CZ" sz="1100" dirty="0" err="1"/>
              <a:t>diak</a:t>
            </a:r>
            <a:r>
              <a:rPr lang="cs-CZ" sz="1100" dirty="0"/>
              <a:t> a </a:t>
            </a:r>
            <a:r>
              <a:rPr lang="cs-CZ" sz="1100" dirty="0" err="1"/>
              <a:t>triak</a:t>
            </a:r>
            <a:r>
              <a:rPr lang="cs-CZ" sz="1100" dirty="0"/>
              <a:t> tvoří základní prvky silnoproudé elektroniky a je možné je použít nejen jako spínač a řízené usměrňovače, ale také jako </a:t>
            </a:r>
            <a:r>
              <a:rPr lang="cs-CZ" sz="1100" b="1" dirty="0"/>
              <a:t>střídače a měniče frekvence</a:t>
            </a:r>
            <a:r>
              <a:rPr lang="cs-CZ" sz="1100" dirty="0"/>
              <a:t>. Jejich aplikace umožňuje řídit nejen výkon, ale i otáčky strojů na střídavý proud.</a:t>
            </a:r>
          </a:p>
          <a:p>
            <a:r>
              <a:rPr lang="cs-CZ" sz="1200" b="1" dirty="0"/>
              <a:t>Fotorezistor, fotodioda, fototranzistor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Fotodetektory jsou součástky založeny na využití optického záření a elektricky nabitých částic v polovodičích. Lze je rozdělit </a:t>
            </a:r>
            <a:r>
              <a:rPr lang="cs-CZ" sz="1100" dirty="0" smtClean="0"/>
              <a:t>na </a:t>
            </a:r>
            <a:r>
              <a:rPr lang="cs-CZ" sz="1100" b="1" dirty="0" err="1" smtClean="0"/>
              <a:t>fotovodivostní</a:t>
            </a:r>
            <a:r>
              <a:rPr lang="cs-CZ" sz="1100" dirty="0"/>
              <a:t>, kde se s dopadajícím zářením zvyšuje vodivost a na </a:t>
            </a:r>
            <a:r>
              <a:rPr lang="cs-CZ" sz="1100" b="1" dirty="0" err="1"/>
              <a:t>fotovoltaické</a:t>
            </a:r>
            <a:r>
              <a:rPr lang="cs-CZ" sz="1100" dirty="0"/>
              <a:t>, kde dopadající záření generuje napětí na elektrodách polovodiče.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285546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b="1" dirty="0"/>
              <a:t>Fotorezistor </a:t>
            </a:r>
            <a:r>
              <a:rPr lang="cs-CZ" sz="1100" dirty="0"/>
              <a:t>je polovodičová součástka, která mění svůj odpor s osvětlením (fyzikální veličina E, jednotka lux). Čím více světla, tím více je volných elektronů, které způsobí větší vodivost součástky (například ve tmě je odpor fotorezistoru 1 megaohm, při světle 1 </a:t>
            </a:r>
            <a:r>
              <a:rPr lang="cs-CZ" sz="1100" dirty="0" smtClean="0"/>
              <a:t>k</a:t>
            </a:r>
            <a:r>
              <a:rPr lang="cs-CZ" sz="1100" dirty="0" smtClean="0">
                <a:sym typeface="Symbol"/>
              </a:rPr>
              <a:t></a:t>
            </a:r>
            <a:r>
              <a:rPr lang="cs-CZ" sz="1100" dirty="0" smtClean="0"/>
              <a:t> </a:t>
            </a:r>
            <a:r>
              <a:rPr lang="cs-CZ" sz="1100" dirty="0"/>
              <a:t>- 1000 krát menší). na voltampérové charakteristice vidíme, jak se odpor zmenšuje s osvětlením.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Fotodiody - LED</a:t>
            </a:r>
            <a:r>
              <a:rPr lang="cs-CZ" sz="1100" dirty="0"/>
              <a:t> pracují na fyzikálním principu, při kterém přeskokem elektronů v oblasti přechodu PN se uvolní fotony. Materiály pro výrobu LED jsou voleny podle vlnové délky, kterou mají emitovat (např. modrá - </a:t>
            </a:r>
            <a:r>
              <a:rPr lang="cs-CZ" sz="1100" dirty="0" err="1"/>
              <a:t>SiC</a:t>
            </a:r>
            <a:r>
              <a:rPr lang="cs-CZ" sz="1100" dirty="0"/>
              <a:t>, zelená - </a:t>
            </a:r>
            <a:r>
              <a:rPr lang="cs-CZ" sz="1100" dirty="0" err="1"/>
              <a:t>GaP</a:t>
            </a:r>
            <a:r>
              <a:rPr lang="cs-CZ" sz="1100" dirty="0"/>
              <a:t>, červená -</a:t>
            </a:r>
            <a:r>
              <a:rPr lang="cs-CZ" sz="1100" dirty="0" err="1"/>
              <a:t>GaAs</a:t>
            </a:r>
            <a:r>
              <a:rPr lang="cs-CZ" sz="1100" dirty="0"/>
              <a:t>).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Fotodioda může také pracovat v tzv. </a:t>
            </a:r>
            <a:r>
              <a:rPr lang="cs-CZ" sz="1100" dirty="0" err="1"/>
              <a:t>fotovoltaickém</a:t>
            </a:r>
            <a:r>
              <a:rPr lang="cs-CZ" sz="1100" dirty="0"/>
              <a:t> režimu, který umožňuje to, že se tato součástka může použít jako zdroj napětí. Kromě toho funguje i v propustném režimu.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Fototranzistor</a:t>
            </a:r>
            <a:r>
              <a:rPr lang="cs-CZ" sz="1100" dirty="0"/>
              <a:t> má přechod báze - kolektor upraven tak, že na něj dopadá záření. Výsledný proud je proud báze, který je zesílen na přechodu báze - emitor. Zesílení je v řádu stovek.</a:t>
            </a:r>
          </a:p>
          <a:p>
            <a:pPr algn="just">
              <a:lnSpc>
                <a:spcPct val="160000"/>
              </a:lnSpc>
            </a:pPr>
            <a:r>
              <a:rPr lang="cs-CZ" sz="1200" b="1" dirty="0" smtClean="0"/>
              <a:t>Kontrolní otázky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cs-CZ" sz="1200" dirty="0" smtClean="0"/>
              <a:t>Co je to tyristor?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cs-CZ" sz="1200" dirty="0" smtClean="0"/>
              <a:t>Jak lze zapnout tyristor?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cs-CZ" sz="1200" dirty="0" smtClean="0"/>
              <a:t>Jak lze vypnout tyristor?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cs-CZ" sz="1200" dirty="0" smtClean="0"/>
              <a:t>Kolik přechodů má </a:t>
            </a:r>
            <a:r>
              <a:rPr lang="cs-CZ" sz="1200" dirty="0" err="1" smtClean="0"/>
              <a:t>triak</a:t>
            </a:r>
            <a:r>
              <a:rPr lang="cs-CZ" sz="1200" dirty="0" smtClean="0"/>
              <a:t>?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cs-CZ" sz="1200" dirty="0" smtClean="0"/>
              <a:t>Jaký je rozdíl mezi fotodetektory </a:t>
            </a:r>
            <a:r>
              <a:rPr lang="cs-CZ" sz="1200" dirty="0" err="1" smtClean="0"/>
              <a:t>fotovodivostními</a:t>
            </a:r>
            <a:r>
              <a:rPr lang="cs-CZ" sz="1200" dirty="0" smtClean="0"/>
              <a:t> a </a:t>
            </a:r>
            <a:r>
              <a:rPr lang="cs-CZ" sz="1200" dirty="0" err="1" smtClean="0"/>
              <a:t>fotovoltaickými</a:t>
            </a:r>
            <a:r>
              <a:rPr lang="cs-CZ" sz="1200" dirty="0" smtClean="0"/>
              <a:t>?</a:t>
            </a: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endParaRPr lang="cs-CZ" sz="12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68232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183880" cy="244827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“Polovodiče </a:t>
            </a:r>
            <a:r>
              <a:rPr lang="cs-CZ" sz="1500" b="1" dirty="0" smtClean="0">
                <a:solidFill>
                  <a:srgbClr val="002060"/>
                </a:solidFill>
              </a:rPr>
              <a:t>– další polovodičové součástky“. </a:t>
            </a:r>
            <a:r>
              <a:rPr lang="cs-CZ" sz="1500" b="1" dirty="0" smtClean="0">
                <a:solidFill>
                  <a:srgbClr val="002060"/>
                </a:solidFill>
              </a:rPr>
              <a:t>Zde se žáci seznámí se základními principy činnosti </a:t>
            </a:r>
            <a:r>
              <a:rPr lang="cs-CZ" sz="1500" b="1" dirty="0" smtClean="0">
                <a:solidFill>
                  <a:srgbClr val="002060"/>
                </a:solidFill>
              </a:rPr>
              <a:t>tyristoru. </a:t>
            </a:r>
            <a:endParaRPr lang="cs-CZ" sz="15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Dále se žáci seznámí s fyzikálními principy </a:t>
            </a:r>
            <a:r>
              <a:rPr lang="cs-CZ" sz="1500" b="1" dirty="0" smtClean="0">
                <a:solidFill>
                  <a:srgbClr val="002060"/>
                </a:solidFill>
              </a:rPr>
              <a:t>činnosti </a:t>
            </a:r>
            <a:r>
              <a:rPr lang="cs-CZ" sz="1500" b="1" dirty="0" err="1" smtClean="0">
                <a:solidFill>
                  <a:srgbClr val="002060"/>
                </a:solidFill>
              </a:rPr>
              <a:t>diaku</a:t>
            </a:r>
            <a:r>
              <a:rPr lang="cs-CZ" sz="1500" b="1" dirty="0">
                <a:solidFill>
                  <a:srgbClr val="002060"/>
                </a:solidFill>
              </a:rPr>
              <a:t>, </a:t>
            </a:r>
            <a:r>
              <a:rPr lang="cs-CZ" sz="1500" b="1" dirty="0" err="1">
                <a:solidFill>
                  <a:srgbClr val="002060"/>
                </a:solidFill>
              </a:rPr>
              <a:t>triaku</a:t>
            </a:r>
            <a:r>
              <a:rPr lang="cs-CZ" sz="1500" b="1" dirty="0">
                <a:solidFill>
                  <a:srgbClr val="002060"/>
                </a:solidFill>
              </a:rPr>
              <a:t> a dalšími polovodičovými součástkami, které pracují na principu </a:t>
            </a:r>
            <a:r>
              <a:rPr lang="cs-CZ" sz="1500" b="1" dirty="0" err="1">
                <a:solidFill>
                  <a:srgbClr val="002060"/>
                </a:solidFill>
              </a:rPr>
              <a:t>fotovodivostním</a:t>
            </a:r>
            <a:r>
              <a:rPr lang="cs-CZ" sz="1500" b="1" dirty="0">
                <a:solidFill>
                  <a:srgbClr val="002060"/>
                </a:solidFill>
              </a:rPr>
              <a:t> nebo </a:t>
            </a:r>
            <a:r>
              <a:rPr lang="cs-CZ" sz="1500" b="1" dirty="0" err="1" smtClean="0">
                <a:solidFill>
                  <a:srgbClr val="002060"/>
                </a:solidFill>
              </a:rPr>
              <a:t>fotovoltaickém</a:t>
            </a:r>
            <a:r>
              <a:rPr lang="cs-CZ" sz="1500" b="1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Žáci samostatně odpoví na </a:t>
            </a:r>
            <a:r>
              <a:rPr lang="cs-CZ" sz="1500" b="1" smtClean="0">
                <a:solidFill>
                  <a:srgbClr val="002060"/>
                </a:solidFill>
              </a:rPr>
              <a:t>kontrolní otázky. </a:t>
            </a:r>
            <a:endParaRPr lang="cs-CZ" sz="15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</a:t>
            </a:r>
            <a:r>
              <a:rPr lang="cs-CZ" sz="1500" b="1" dirty="0" smtClean="0">
                <a:solidFill>
                  <a:srgbClr val="002060"/>
                </a:solidFill>
              </a:rPr>
              <a:t>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2897</TotalTime>
  <Words>229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Polovodiče  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232</cp:revision>
  <dcterms:created xsi:type="dcterms:W3CDTF">2012-04-15T15:58:10Z</dcterms:created>
  <dcterms:modified xsi:type="dcterms:W3CDTF">2013-01-19T11:15:42Z</dcterms:modified>
</cp:coreProperties>
</file>