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69" r:id="rId3"/>
    <p:sldId id="256" r:id="rId4"/>
    <p:sldId id="267" r:id="rId5"/>
    <p:sldId id="257" r:id="rId6"/>
    <p:sldId id="258" r:id="rId7"/>
    <p:sldId id="259" r:id="rId8"/>
    <p:sldId id="261" r:id="rId9"/>
    <p:sldId id="260" r:id="rId10"/>
    <p:sldId id="262" r:id="rId11"/>
    <p:sldId id="264" r:id="rId12"/>
    <p:sldId id="265" r:id="rId13"/>
    <p:sldId id="266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4. 3.  F </a:t>
          </a:r>
          <a:r>
            <a:rPr lang="cs-CZ" sz="2000" baseline="0" dirty="0" smtClean="0"/>
            <a:t>13 </a:t>
          </a:r>
          <a:r>
            <a:rPr lang="cs-CZ" sz="2000" dirty="0" smtClean="0"/>
            <a:t>Polymerace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Chemie - Polymerace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C47C12-0476-4E73-A347-2C76F9EBDE1B}" type="presOf" srcId="{B651F6E3-6281-48DB-9319-2AEAFDAE7572}" destId="{619D679B-A015-4ECF-8348-D1034C574F40}" srcOrd="0" destOrd="0" presId="urn:microsoft.com/office/officeart/2005/8/layout/target3"/>
    <dgm:cxn modelId="{C9D5E286-A675-43AF-AFD8-08583E7A9037}" type="presOf" srcId="{0AAB1F7B-4825-4B41-8B45-3CE4C7ADD028}" destId="{59F034D9-BFC2-4F73-BBA6-EC6ED57A218D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5019622-F163-43F0-970E-27DB5E2B5082}" type="presOf" srcId="{D1B46980-6531-4606-95E6-44980827E919}" destId="{2BE915AB-18AA-4053-B92C-3BFC9ED204BB}" srcOrd="1" destOrd="0" presId="urn:microsoft.com/office/officeart/2005/8/layout/target3"/>
    <dgm:cxn modelId="{D908D54F-CF6D-4644-AA2E-D1FC589CAD4C}" type="presOf" srcId="{D1D4F407-5343-4D3F-B5B9-D407B03CAEB4}" destId="{D005CE8C-CC26-4C3E-AC11-E15060ECD759}" srcOrd="0" destOrd="0" presId="urn:microsoft.com/office/officeart/2005/8/layout/target3"/>
    <dgm:cxn modelId="{30A57815-8034-4B44-AC9E-FB997166E6A7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05AFF72-D383-422B-A23D-EDD0251D979B}" type="presOf" srcId="{0AAB1F7B-4825-4B41-8B45-3CE4C7ADD028}" destId="{4D30A88C-8B62-4979-B120-E743D8B92577}" srcOrd="1" destOrd="0" presId="urn:microsoft.com/office/officeart/2005/8/layout/target3"/>
    <dgm:cxn modelId="{DF9B3585-DAA5-4930-9A99-AE08F6868B8E}" type="presOf" srcId="{B651F6E3-6281-48DB-9319-2AEAFDAE7572}" destId="{6BB5E863-4638-4E1D-BFDE-399D028AC4ED}" srcOrd="1" destOrd="0" presId="urn:microsoft.com/office/officeart/2005/8/layout/target3"/>
    <dgm:cxn modelId="{CDAD2031-35DF-40D9-A1E3-77ACD5D5A07E}" type="presOf" srcId="{D1D4F407-5343-4D3F-B5B9-D407B03CAEB4}" destId="{AED2198E-93D5-4001-81B4-73124B309672}" srcOrd="1" destOrd="0" presId="urn:microsoft.com/office/officeart/2005/8/layout/target3"/>
    <dgm:cxn modelId="{B6238515-4E9E-4B40-809F-62D36CFC8DEE}" type="presOf" srcId="{D8197B8C-B260-4A16-BDF4-0947B075E274}" destId="{5A5FFA88-C948-4069-8E93-59FA12366E83}" srcOrd="1" destOrd="0" presId="urn:microsoft.com/office/officeart/2005/8/layout/target3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D30E2BA2-DA2D-4BE1-8DF5-D77590B5917A}" type="presOf" srcId="{757F3AB3-0718-4624-B441-E567A8F0AB56}" destId="{333A1088-737F-45CB-B68E-254E46348037}" srcOrd="0" destOrd="0" presId="urn:microsoft.com/office/officeart/2005/8/layout/target3"/>
    <dgm:cxn modelId="{9879B7BD-12A9-47FD-992E-4AD03115ACED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6043F14-72C3-4200-9217-409A06625DD8}" type="presParOf" srcId="{333A1088-737F-45CB-B68E-254E46348037}" destId="{F5ABB229-8D3B-4694-996A-96F23CF14429}" srcOrd="0" destOrd="0" presId="urn:microsoft.com/office/officeart/2005/8/layout/target3"/>
    <dgm:cxn modelId="{FB74FF47-7A4D-428E-B23B-310DD8E48231}" type="presParOf" srcId="{333A1088-737F-45CB-B68E-254E46348037}" destId="{F41139FD-01EE-4571-8B17-4FB00FC51163}" srcOrd="1" destOrd="0" presId="urn:microsoft.com/office/officeart/2005/8/layout/target3"/>
    <dgm:cxn modelId="{1BDC87D2-D037-4394-9580-EF037137A54E}" type="presParOf" srcId="{333A1088-737F-45CB-B68E-254E46348037}" destId="{D005CE8C-CC26-4C3E-AC11-E15060ECD759}" srcOrd="2" destOrd="0" presId="urn:microsoft.com/office/officeart/2005/8/layout/target3"/>
    <dgm:cxn modelId="{D057F4B2-83C9-49C9-AB14-D79BB1D8FFF5}" type="presParOf" srcId="{333A1088-737F-45CB-B68E-254E46348037}" destId="{2C702D82-9B77-49B7-9568-BB8EB47C3372}" srcOrd="3" destOrd="0" presId="urn:microsoft.com/office/officeart/2005/8/layout/target3"/>
    <dgm:cxn modelId="{CFAB9828-69F4-422D-B22F-2479B920F08D}" type="presParOf" srcId="{333A1088-737F-45CB-B68E-254E46348037}" destId="{A52A0455-90FF-4808-ABD0-F02540D31D5A}" srcOrd="4" destOrd="0" presId="urn:microsoft.com/office/officeart/2005/8/layout/target3"/>
    <dgm:cxn modelId="{4AEBAAEC-B30B-41EC-AFBB-4168813D72C1}" type="presParOf" srcId="{333A1088-737F-45CB-B68E-254E46348037}" destId="{6140AFEC-043D-4C43-A2F9-D0F5331DF3A3}" srcOrd="5" destOrd="0" presId="urn:microsoft.com/office/officeart/2005/8/layout/target3"/>
    <dgm:cxn modelId="{42E5AF8B-2A72-40CF-B8E6-8F1AD7E7FF7B}" type="presParOf" srcId="{333A1088-737F-45CB-B68E-254E46348037}" destId="{9358AC05-5D7D-4327-9F80-1AD486AEA664}" srcOrd="6" destOrd="0" presId="urn:microsoft.com/office/officeart/2005/8/layout/target3"/>
    <dgm:cxn modelId="{1EE54ABB-C38C-4181-B553-BDF7332DA382}" type="presParOf" srcId="{333A1088-737F-45CB-B68E-254E46348037}" destId="{313FC574-E1CD-4FB4-B054-0B805CE0447D}" srcOrd="7" destOrd="0" presId="urn:microsoft.com/office/officeart/2005/8/layout/target3"/>
    <dgm:cxn modelId="{5F8D00A3-FA11-4757-A7F1-1D63860F8EC9}" type="presParOf" srcId="{333A1088-737F-45CB-B68E-254E46348037}" destId="{619D679B-A015-4ECF-8348-D1034C574F40}" srcOrd="8" destOrd="0" presId="urn:microsoft.com/office/officeart/2005/8/layout/target3"/>
    <dgm:cxn modelId="{72C6D799-2DDC-4DA3-B282-400129BF8D72}" type="presParOf" srcId="{333A1088-737F-45CB-B68E-254E46348037}" destId="{322283A8-4A27-4CDA-BAE3-F381106A9174}" srcOrd="9" destOrd="0" presId="urn:microsoft.com/office/officeart/2005/8/layout/target3"/>
    <dgm:cxn modelId="{272848F8-AB1E-4CD6-9D8D-6690917631EB}" type="presParOf" srcId="{333A1088-737F-45CB-B68E-254E46348037}" destId="{FFC9F71D-1B4F-4AD9-A4A6-86ADEFC8AF5C}" srcOrd="10" destOrd="0" presId="urn:microsoft.com/office/officeart/2005/8/layout/target3"/>
    <dgm:cxn modelId="{FBDA9E14-0C0D-4939-B93B-5E324367CBD4}" type="presParOf" srcId="{333A1088-737F-45CB-B68E-254E46348037}" destId="{25B08C86-7E15-44DC-BE7F-FFB55DD49D12}" srcOrd="11" destOrd="0" presId="urn:microsoft.com/office/officeart/2005/8/layout/target3"/>
    <dgm:cxn modelId="{2EB168E0-B325-4B58-B3EE-E6D5568ED1D9}" type="presParOf" srcId="{333A1088-737F-45CB-B68E-254E46348037}" destId="{00C717B0-68EB-44BA-93D7-26EFE788AC8D}" srcOrd="12" destOrd="0" presId="urn:microsoft.com/office/officeart/2005/8/layout/target3"/>
    <dgm:cxn modelId="{C3FF61A6-3413-485B-ABB3-E9DA9904543C}" type="presParOf" srcId="{333A1088-737F-45CB-B68E-254E46348037}" destId="{0AEFEAAE-4B9D-44C9-B448-C44B4ADAD7F0}" srcOrd="13" destOrd="0" presId="urn:microsoft.com/office/officeart/2005/8/layout/target3"/>
    <dgm:cxn modelId="{C2D46A3A-B9C6-4B36-A14E-8792F549B364}" type="presParOf" srcId="{333A1088-737F-45CB-B68E-254E46348037}" destId="{59F034D9-BFC2-4F73-BBA6-EC6ED57A218D}" srcOrd="14" destOrd="0" presId="urn:microsoft.com/office/officeart/2005/8/layout/target3"/>
    <dgm:cxn modelId="{6AED13EA-AD4B-47DA-B611-D09718B005B4}" type="presParOf" srcId="{333A1088-737F-45CB-B68E-254E46348037}" destId="{AED2198E-93D5-4001-81B4-73124B309672}" srcOrd="15" destOrd="0" presId="urn:microsoft.com/office/officeart/2005/8/layout/target3"/>
    <dgm:cxn modelId="{25794AB7-31FE-471F-95FA-495C1C2682F1}" type="presParOf" srcId="{333A1088-737F-45CB-B68E-254E46348037}" destId="{2BE915AB-18AA-4053-B92C-3BFC9ED204BB}" srcOrd="16" destOrd="0" presId="urn:microsoft.com/office/officeart/2005/8/layout/target3"/>
    <dgm:cxn modelId="{73F6EC8C-E72C-4270-9C56-03DC0A9B3228}" type="presParOf" srcId="{333A1088-737F-45CB-B68E-254E46348037}" destId="{6BB5E863-4638-4E1D-BFDE-399D028AC4ED}" srcOrd="17" destOrd="0" presId="urn:microsoft.com/office/officeart/2005/8/layout/target3"/>
    <dgm:cxn modelId="{2979ADA3-DA18-4636-BB21-F126AA3FE3B7}" type="presParOf" srcId="{333A1088-737F-45CB-B68E-254E46348037}" destId="{5A5FFA88-C948-4069-8E93-59FA12366E83}" srcOrd="18" destOrd="0" presId="urn:microsoft.com/office/officeart/2005/8/layout/target3"/>
    <dgm:cxn modelId="{361EC33B-58EB-4167-8D72-1D7EE03336B3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76069" y="792083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4. 3.  F </a:t>
          </a:r>
          <a:r>
            <a:rPr lang="cs-CZ" sz="2000" kern="1200" baseline="0" dirty="0" smtClean="0"/>
            <a:t>13 </a:t>
          </a:r>
          <a:r>
            <a:rPr lang="cs-CZ" sz="2000" kern="1200" dirty="0" smtClean="0"/>
            <a:t>Polymerace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Chemie - Polymerace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0AEFEAAE-4B9D-44C9-B448-C44B4ADAD7F0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034D9-BFC2-4F73-BBA6-EC6ED57A218D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F31FA-644B-4ADE-A211-4DC0BF4024DE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6D31C-E962-4453-915D-E069946E56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835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417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403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3752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35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6687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142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024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25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275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9095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28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000">
              <a:schemeClr val="accent1">
                <a:tint val="44500"/>
                <a:satMod val="160000"/>
              </a:schemeClr>
            </a:gs>
            <a:gs pos="14000">
              <a:schemeClr val="accent1">
                <a:tint val="23500"/>
                <a:satMod val="160000"/>
                <a:alpha val="26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CF373-CDEE-4D88-8D79-8478CB3B6936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9B4D4-F547-484F-B88E-05235D25BE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003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c/Plastic-recyc-05.sv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7/Plastic-recyc-06.svg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c/cc/Waste_-_Polystirene.jpg" TargetMode="Externa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lastic-recyc-05.svg?uselang=cs" TargetMode="External"/><Relationship Id="rId7" Type="http://schemas.openxmlformats.org/officeDocument/2006/relationships/hyperlink" Target="http://cs.wikipedia.org/wiki/Soubor:Waste_-_Polystirene.jpg" TargetMode="External"/><Relationship Id="rId2" Type="http://schemas.openxmlformats.org/officeDocument/2006/relationships/hyperlink" Target="http://commons.wikimedia.org/wiki/File:PE_and_PP_objects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%D0%9F%D0%B5%D0%BD%D0%BE%D0%BF%D0%BB%D0%B0%D1%81%D1%82.jpg?uselang=cs" TargetMode="External"/><Relationship Id="rId5" Type="http://schemas.openxmlformats.org/officeDocument/2006/relationships/hyperlink" Target="http://commons.wikimedia.org/wiki/File:Plastic-recyc-06.svg?uselang=cs" TargetMode="External"/><Relationship Id="rId4" Type="http://schemas.openxmlformats.org/officeDocument/2006/relationships/hyperlink" Target="http://commons.wikimedia.org/wiki/File:Plastic_tubing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1254566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3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r>
              <a:rPr lang="cs-CZ" dirty="0" smtClean="0"/>
              <a:t>Polymerace</a:t>
            </a:r>
          </a:p>
          <a:p>
            <a:r>
              <a:rPr lang="cs-CZ" dirty="0" smtClean="0"/>
              <a:t>Tento materiál popisuje </a:t>
            </a:r>
            <a:r>
              <a:rPr lang="cs-CZ" dirty="0" smtClean="0"/>
              <a:t>polymeraci,</a:t>
            </a:r>
            <a:endParaRPr lang="cs-CZ" dirty="0" smtClean="0"/>
          </a:p>
          <a:p>
            <a:r>
              <a:rPr lang="cs-CZ" dirty="0" smtClean="0"/>
              <a:t>uvádí </a:t>
            </a:r>
            <a:r>
              <a:rPr lang="cs-CZ" dirty="0" smtClean="0"/>
              <a:t>význam a využití některých polymerů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4387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Polymerace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049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Plasty nalezly použití téměř ve všech průmyslových odvětvích i v domácnostech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001419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>
                <a:latin typeface="Comic Sans MS" pitchFamily="66" charset="0"/>
              </a:rPr>
              <a:t>Plasty</a:t>
            </a:r>
            <a:r>
              <a:rPr lang="cs-CZ" dirty="0" smtClean="0">
                <a:latin typeface="Comic Sans MS" pitchFamily="66" charset="0"/>
              </a:rPr>
              <a:t>, </a:t>
            </a:r>
            <a:r>
              <a:rPr lang="cs-CZ" b="1" dirty="0" smtClean="0">
                <a:latin typeface="Comic Sans MS" pitchFamily="66" charset="0"/>
              </a:rPr>
              <a:t>plastické hmoty</a:t>
            </a:r>
            <a:r>
              <a:rPr lang="cs-CZ" dirty="0" smtClean="0">
                <a:latin typeface="Comic Sans MS" pitchFamily="66" charset="0"/>
              </a:rPr>
              <a:t> nebo (obecnějším) názvem „umělé hmoty“, označují řadu polymerních materiálů. </a:t>
            </a:r>
          </a:p>
          <a:p>
            <a:r>
              <a:rPr lang="cs-CZ" dirty="0" smtClean="0">
                <a:latin typeface="Comic Sans MS" pitchFamily="66" charset="0"/>
              </a:rPr>
              <a:t>Často obsahují </a:t>
            </a:r>
            <a:r>
              <a:rPr lang="cs-CZ" b="1" dirty="0" smtClean="0">
                <a:latin typeface="Comic Sans MS" pitchFamily="66" charset="0"/>
              </a:rPr>
              <a:t>další látky ke zlepšení užitných vlastností</a:t>
            </a:r>
            <a:r>
              <a:rPr lang="cs-CZ" dirty="0" smtClean="0">
                <a:latin typeface="Comic Sans MS" pitchFamily="66" charset="0"/>
              </a:rPr>
              <a:t>, např. odolnosti proti stárnutí, zvýšení houževnatosti, pružnosti apod.</a:t>
            </a:r>
          </a:p>
          <a:p>
            <a:r>
              <a:rPr lang="cs-CZ" dirty="0" smtClean="0">
                <a:latin typeface="Comic Sans MS" pitchFamily="66" charset="0"/>
              </a:rPr>
              <a:t>Plasty mohou být </a:t>
            </a:r>
            <a:r>
              <a:rPr lang="cs-CZ" b="1" dirty="0" smtClean="0">
                <a:latin typeface="Comic Sans MS" pitchFamily="66" charset="0"/>
              </a:rPr>
              <a:t>formovány</a:t>
            </a:r>
            <a:r>
              <a:rPr lang="cs-CZ" dirty="0" smtClean="0">
                <a:latin typeface="Comic Sans MS" pitchFamily="66" charset="0"/>
              </a:rPr>
              <a:t> do předmětů, </a:t>
            </a:r>
            <a:r>
              <a:rPr lang="cs-CZ" dirty="0">
                <a:latin typeface="Comic Sans MS" pitchFamily="66" charset="0"/>
              </a:rPr>
              <a:t>filmů</a:t>
            </a:r>
            <a:r>
              <a:rPr lang="cs-CZ" dirty="0" smtClean="0">
                <a:latin typeface="Comic Sans MS" pitchFamily="66" charset="0"/>
              </a:rPr>
              <a:t> nebo vláken, jsou tvarovatelné - mají vlastnost zvanou </a:t>
            </a:r>
            <a:r>
              <a:rPr lang="cs-CZ" dirty="0">
                <a:latin typeface="Comic Sans MS" pitchFamily="66" charset="0"/>
              </a:rPr>
              <a:t>plasticita</a:t>
            </a:r>
            <a:r>
              <a:rPr lang="cs-CZ" dirty="0" smtClean="0">
                <a:latin typeface="Comic Sans MS" pitchFamily="66" charset="0"/>
              </a:rPr>
              <a:t>. </a:t>
            </a:r>
          </a:p>
          <a:p>
            <a:r>
              <a:rPr lang="cs-CZ" dirty="0" smtClean="0">
                <a:latin typeface="Comic Sans MS" pitchFamily="66" charset="0"/>
              </a:rPr>
              <a:t>Plasty se vyznačují velkou variabilitou vlastností, jako je např. tepelná odolnost, tvrdost, pružnost. </a:t>
            </a:r>
          </a:p>
          <a:p>
            <a:r>
              <a:rPr lang="cs-CZ" dirty="0" smtClean="0">
                <a:latin typeface="Comic Sans MS" pitchFamily="66" charset="0"/>
              </a:rPr>
              <a:t>Mezi jejich výhody patří nízká hustota, chemická odolnost, jednotnost složení a struktury a dobrá zpracovatelnost energeticky málo náročnými technologiemi vhodnými pro masovou výrobu </a:t>
            </a:r>
          </a:p>
        </p:txBody>
      </p:sp>
    </p:spTree>
    <p:extLst>
      <p:ext uri="{BB962C8B-B14F-4D97-AF65-F5344CB8AC3E}">
        <p14:creationId xmlns:p14="http://schemas.microsoft.com/office/powerpoint/2010/main" val="327484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Polymerace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je chemická reakce, při které se spojuje velký počet  malých molekul (monomerů) a vznikají vysokomolekulární látky (polymery).</a:t>
            </a:r>
          </a:p>
          <a:p>
            <a:endParaRPr lang="cs-CZ" dirty="0"/>
          </a:p>
          <a:p>
            <a:r>
              <a:rPr lang="cs-CZ" dirty="0" smtClean="0"/>
              <a:t>Podmínkou na monomer je, aby obsahoval alespoň  jednu dvojnou vazbu, např. </a:t>
            </a:r>
            <a:r>
              <a:rPr lang="cs-CZ" dirty="0" err="1" smtClean="0"/>
              <a:t>ethylen</a:t>
            </a:r>
            <a:r>
              <a:rPr lang="cs-CZ" dirty="0" smtClean="0"/>
              <a:t>, propylen, vinylchlorid atd. 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Výchozí látka se označuje jako </a:t>
            </a:r>
            <a:r>
              <a:rPr lang="cs-CZ" b="1" dirty="0" smtClean="0"/>
              <a:t>monomer</a:t>
            </a:r>
            <a:r>
              <a:rPr lang="cs-CZ" dirty="0" smtClean="0"/>
              <a:t>, produktem polymerace je </a:t>
            </a:r>
            <a:r>
              <a:rPr lang="cs-CZ" b="1" dirty="0" smtClean="0"/>
              <a:t>polymer.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93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Comic Sans MS" pitchFamily="66" charset="0"/>
              </a:rPr>
              <a:t/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b="1" dirty="0" smtClean="0">
                <a:latin typeface="Comic Sans MS" pitchFamily="66" charset="0"/>
              </a:rPr>
              <a:t>Polymerace</a:t>
            </a:r>
            <a:r>
              <a:rPr lang="cs-CZ" dirty="0" smtClean="0">
                <a:latin typeface="Comic Sans MS" pitchFamily="66" charset="0"/>
              </a:rPr>
              <a:t> ethylenu</a:t>
            </a:r>
            <a:br>
              <a:rPr lang="cs-CZ" dirty="0" smtClean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Comic Sans MS" pitchFamily="66" charset="0"/>
              </a:rPr>
              <a:t>Molekuly ethylenu mají schopnost navzájem se vázat důsledkem čehož vzniká obrovská molekula. </a:t>
            </a:r>
          </a:p>
          <a:p>
            <a:r>
              <a:rPr lang="cs-CZ" dirty="0" smtClean="0">
                <a:latin typeface="Comic Sans MS" pitchFamily="66" charset="0"/>
              </a:rPr>
              <a:t>Základní kostrou této </a:t>
            </a:r>
            <a:r>
              <a:rPr lang="cs-CZ" b="1" dirty="0" smtClean="0">
                <a:latin typeface="Comic Sans MS" pitchFamily="66" charset="0"/>
              </a:rPr>
              <a:t>makromolekuly </a:t>
            </a:r>
            <a:r>
              <a:rPr lang="cs-CZ" dirty="0" smtClean="0">
                <a:latin typeface="Comic Sans MS" pitchFamily="66" charset="0"/>
              </a:rPr>
              <a:t>tvoří řetězec složený z několika tisíc uhlíkových atomů. </a:t>
            </a:r>
          </a:p>
          <a:p>
            <a:r>
              <a:rPr lang="cs-CZ" dirty="0" smtClean="0">
                <a:latin typeface="Comic Sans MS" pitchFamily="66" charset="0"/>
              </a:rPr>
              <a:t>Této schopnosti molekul ethylenu se využívá při výrobě </a:t>
            </a:r>
            <a:r>
              <a:rPr lang="cs-CZ" b="1" dirty="0" err="1" smtClean="0">
                <a:latin typeface="Comic Sans MS" pitchFamily="66" charset="0"/>
              </a:rPr>
              <a:t>polyethylenu</a:t>
            </a:r>
            <a:r>
              <a:rPr lang="cs-CZ" dirty="0" smtClean="0">
                <a:latin typeface="Comic Sans MS" pitchFamily="66" charset="0"/>
              </a:rPr>
              <a:t> a příslušná reakce se nazývá </a:t>
            </a:r>
            <a:r>
              <a:rPr lang="cs-CZ" b="1" dirty="0" smtClean="0">
                <a:latin typeface="Comic Sans MS" pitchFamily="66" charset="0"/>
              </a:rPr>
              <a:t>polymerace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0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Schéma polymerace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619" y="807219"/>
            <a:ext cx="822960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1. </a:t>
            </a:r>
            <a:r>
              <a:rPr lang="cs-CZ" dirty="0" smtClean="0">
                <a:latin typeface="Comic Sans MS" pitchFamily="66" charset="0"/>
              </a:rPr>
              <a:t>Monomer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(</a:t>
            </a:r>
            <a:r>
              <a:rPr lang="cs-CZ" dirty="0" err="1" smtClean="0">
                <a:latin typeface="Comic Sans MS" pitchFamily="66" charset="0"/>
              </a:rPr>
              <a:t>ethylen</a:t>
            </a:r>
            <a:r>
              <a:rPr lang="cs-CZ" dirty="0" smtClean="0">
                <a:latin typeface="Comic Sans MS" pitchFamily="66" charset="0"/>
              </a:rPr>
              <a:t>)</a:t>
            </a:r>
          </a:p>
          <a:p>
            <a:endParaRPr lang="cs-CZ" dirty="0">
              <a:latin typeface="Comic Sans MS" pitchFamily="66" charset="0"/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2. </a:t>
            </a:r>
            <a:r>
              <a:rPr lang="cs-CZ" dirty="0" smtClean="0">
                <a:latin typeface="Comic Sans MS" pitchFamily="66" charset="0"/>
              </a:rPr>
              <a:t>Dvojná vazba </a:t>
            </a:r>
            <a:r>
              <a:rPr lang="cs-CZ" b="1" dirty="0" smtClean="0">
                <a:latin typeface="Comic Sans MS" pitchFamily="66" charset="0"/>
              </a:rPr>
              <a:t>zan</a:t>
            </a:r>
            <a:r>
              <a:rPr lang="cs-CZ" b="1" dirty="0" smtClean="0"/>
              <a:t>iká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latin typeface="Comic Sans MS" pitchFamily="66" charset="0"/>
              </a:rPr>
              <a:t>3. </a:t>
            </a:r>
            <a:r>
              <a:rPr lang="cs-CZ" dirty="0" smtClean="0">
                <a:latin typeface="Comic Sans MS" pitchFamily="66" charset="0"/>
              </a:rPr>
              <a:t>Polymer 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(</a:t>
            </a:r>
            <a:r>
              <a:rPr lang="cs-CZ" dirty="0" err="1" smtClean="0">
                <a:latin typeface="Comic Sans MS" pitchFamily="66" charset="0"/>
              </a:rPr>
              <a:t>polyethylen</a:t>
            </a:r>
            <a:r>
              <a:rPr lang="cs-CZ" dirty="0" smtClean="0">
                <a:latin typeface="Comic Sans MS" pitchFamily="66" charset="0"/>
              </a:rPr>
              <a:t>)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378" y="880327"/>
            <a:ext cx="4305108" cy="1512168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054" y="2636911"/>
            <a:ext cx="3888432" cy="1725503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25144"/>
            <a:ext cx="4612259" cy="1584176"/>
          </a:xfrm>
          <a:prstGeom prst="rect">
            <a:avLst/>
          </a:prstGeom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401136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Rovnice polymerace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7783118" cy="1476062"/>
          </a:xfrm>
          <a:ln>
            <a:solidFill>
              <a:schemeClr val="tx2">
                <a:lumMod val="75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467544" y="2780927"/>
            <a:ext cx="68407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Číslo </a:t>
            </a:r>
            <a:r>
              <a:rPr lang="cs-CZ" sz="3200" i="1" dirty="0" smtClean="0">
                <a:latin typeface="Comic Sans MS" pitchFamily="66" charset="0"/>
              </a:rPr>
              <a:t>n</a:t>
            </a:r>
            <a:r>
              <a:rPr lang="cs-CZ" sz="3200" dirty="0" smtClean="0">
                <a:latin typeface="Comic Sans MS" pitchFamily="66" charset="0"/>
              </a:rPr>
              <a:t> je větší než tisíc; hranatými závorkami ve vzorci </a:t>
            </a:r>
            <a:r>
              <a:rPr lang="cs-CZ" sz="3200" dirty="0" err="1" smtClean="0">
                <a:latin typeface="Comic Sans MS" pitchFamily="66" charset="0"/>
              </a:rPr>
              <a:t>polyethylenu</a:t>
            </a:r>
            <a:r>
              <a:rPr lang="cs-CZ" sz="3200" dirty="0" smtClean="0">
                <a:latin typeface="Comic Sans MS" pitchFamily="66" charset="0"/>
              </a:rPr>
              <a:t> se označuje úsek makromolekuly, který se mnohonásobně opakuje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93096"/>
            <a:ext cx="2309813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932040" y="566124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polyethylen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29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Význam polymerace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Polymerizace je základní reakce pro výrobu plastů, </a:t>
            </a:r>
            <a:r>
              <a:rPr lang="cs-CZ" dirty="0">
                <a:latin typeface="Comic Sans MS" pitchFamily="66" charset="0"/>
              </a:rPr>
              <a:t>syntetických kaučuků</a:t>
            </a:r>
            <a:r>
              <a:rPr lang="cs-CZ" dirty="0" smtClean="0">
                <a:latin typeface="Comic Sans MS" pitchFamily="66" charset="0"/>
              </a:rPr>
              <a:t> a umělých vláken. </a:t>
            </a:r>
          </a:p>
          <a:p>
            <a:r>
              <a:rPr lang="cs-CZ" dirty="0" smtClean="0">
                <a:latin typeface="Comic Sans MS" pitchFamily="66" charset="0"/>
              </a:rPr>
              <a:t>Uplatňuje se při výrobě a využití laků, polyesterů, laminátů a v lékařství.</a:t>
            </a:r>
          </a:p>
          <a:p>
            <a:r>
              <a:rPr lang="cs-CZ" dirty="0" smtClean="0">
                <a:latin typeface="Comic Sans MS" pitchFamily="66" charset="0"/>
              </a:rPr>
              <a:t>Polymerizace se vyskytuje též v procesech v živé přírodě, např. při biosyntéze polysacharidů a proteinů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3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Polymerace propylenu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n</a:t>
            </a:r>
            <a:r>
              <a:rPr lang="cs-CZ" dirty="0" smtClean="0"/>
              <a:t> CH</a:t>
            </a:r>
            <a:r>
              <a:rPr lang="cs-CZ" baseline="-25000" dirty="0" smtClean="0"/>
              <a:t>2</a:t>
            </a:r>
            <a:r>
              <a:rPr lang="cs-CZ" dirty="0" smtClean="0"/>
              <a:t>=CH-CH</a:t>
            </a:r>
            <a:r>
              <a:rPr lang="cs-CZ" baseline="-25000" dirty="0" smtClean="0"/>
              <a:t>3                                   </a:t>
            </a:r>
            <a:r>
              <a:rPr lang="cs-CZ" dirty="0" smtClean="0"/>
              <a:t> [-CH</a:t>
            </a:r>
            <a:r>
              <a:rPr lang="cs-CZ" baseline="-25000" dirty="0" smtClean="0"/>
              <a:t>2</a:t>
            </a:r>
            <a:r>
              <a:rPr lang="cs-CZ" dirty="0" smtClean="0"/>
              <a:t>-CH-CH</a:t>
            </a:r>
            <a:r>
              <a:rPr lang="cs-CZ" baseline="-25000" dirty="0" smtClean="0"/>
              <a:t>3</a:t>
            </a:r>
            <a:r>
              <a:rPr lang="cs-CZ" dirty="0" smtClean="0"/>
              <a:t>-]</a:t>
            </a:r>
            <a:r>
              <a:rPr lang="cs-CZ" baseline="-25000" dirty="0" smtClean="0"/>
              <a:t>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propylen                                    polypropylen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491880" y="1916832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80928"/>
            <a:ext cx="3952759" cy="3965979"/>
          </a:xfrm>
          <a:prstGeom prst="rect">
            <a:avLst/>
          </a:prstGeom>
        </p:spPr>
      </p:pic>
      <p:pic>
        <p:nvPicPr>
          <p:cNvPr id="4098" name="Picture 2" descr="File:Plastic-recyc-05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79741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49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Polymerace vinylchloridu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i="1" dirty="0" smtClean="0"/>
              <a:t>n</a:t>
            </a:r>
            <a:r>
              <a:rPr lang="cs-CZ" dirty="0" smtClean="0"/>
              <a:t> CH</a:t>
            </a:r>
            <a:r>
              <a:rPr lang="cs-CZ" baseline="-25000" dirty="0" smtClean="0"/>
              <a:t>2</a:t>
            </a:r>
            <a:r>
              <a:rPr lang="cs-CZ" dirty="0" smtClean="0"/>
              <a:t>=</a:t>
            </a:r>
            <a:r>
              <a:rPr lang="cs-CZ" dirty="0" err="1" smtClean="0"/>
              <a:t>CHCl</a:t>
            </a:r>
            <a:r>
              <a:rPr lang="cs-CZ" dirty="0" smtClean="0"/>
              <a:t>                               [-CH</a:t>
            </a:r>
            <a:r>
              <a:rPr lang="cs-CZ" baseline="-25000" dirty="0" smtClean="0"/>
              <a:t>2</a:t>
            </a:r>
            <a:r>
              <a:rPr lang="cs-CZ" dirty="0" smtClean="0"/>
              <a:t>-CHCl-]</a:t>
            </a:r>
            <a:r>
              <a:rPr lang="cs-CZ" baseline="-25000" dirty="0" smtClean="0"/>
              <a:t>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vinylchlorid                            polyvinylchlorid </a:t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203848" y="1963921"/>
            <a:ext cx="21602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12976"/>
            <a:ext cx="4656157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7504" y="2523668"/>
            <a:ext cx="40324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Polyvinylchlorid</a:t>
            </a:r>
            <a:r>
              <a:rPr lang="cs-CZ" sz="2400" dirty="0" smtClean="0">
                <a:latin typeface="Comic Sans MS" pitchFamily="66" charset="0"/>
              </a:rPr>
              <a:t> (</a:t>
            </a:r>
            <a:r>
              <a:rPr lang="cs-CZ" sz="2400" b="1" dirty="0" smtClean="0">
                <a:latin typeface="Comic Sans MS" pitchFamily="66" charset="0"/>
              </a:rPr>
              <a:t>PVC</a:t>
            </a:r>
            <a:r>
              <a:rPr lang="cs-CZ" sz="2400" dirty="0" smtClean="0">
                <a:latin typeface="Comic Sans MS" pitchFamily="66" charset="0"/>
              </a:rPr>
              <a:t>) je druhou nejpoužívanější umělou hmotou na Zemi. Vyrábí se polymerací vinylchloridu (těkavý, jemně nasládlý plyn, bod varu = 139 °C) a od většiny běžných plastů se liší obsahem chloru. Výroba od roku 1935.</a:t>
            </a:r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20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Polystyren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196752"/>
            <a:ext cx="5666475" cy="2376264"/>
          </a:xfrm>
        </p:spPr>
      </p:pic>
      <p:pic>
        <p:nvPicPr>
          <p:cNvPr id="6149" name="Picture 5" descr="File:Plastic-recyc-06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881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724" y="3861048"/>
            <a:ext cx="3404096" cy="2553072"/>
          </a:xfrm>
          <a:prstGeom prst="rect">
            <a:avLst/>
          </a:prstGeom>
        </p:spPr>
      </p:pic>
      <p:pic>
        <p:nvPicPr>
          <p:cNvPr id="6151" name="Picture 7" descr="Soubor:Waste - Polystiren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61420"/>
            <a:ext cx="4431261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68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 smtClean="0">
                <a:latin typeface="Comic Sans MS" pitchFamily="66" charset="0"/>
              </a:rPr>
              <a:t>Použití polystyrenu</a:t>
            </a: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latin typeface="Comic Sans MS" pitchFamily="66" charset="0"/>
              </a:rPr>
              <a:t>Použití v potravinářství</a:t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Z polystyrenu se vyrábí např. obaly nebo jednorázové nádobí (talíře, kelímky, misky, příbory aj.). Vzhledem k jeho dobré barvitelnosti je k dispozici v řadě odstínů.</a:t>
            </a:r>
          </a:p>
          <a:p>
            <a:r>
              <a:rPr lang="cs-CZ" b="1" dirty="0" smtClean="0">
                <a:latin typeface="Comic Sans MS" pitchFamily="66" charset="0"/>
              </a:rPr>
              <a:t>Použití ve stavebnictví</a:t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Ve stavitelství se používá polystyren v tepelných izolacích domů (fasád), drcený polystyren se může přidávat do betonů podlah (</a:t>
            </a:r>
            <a:r>
              <a:rPr lang="cs-CZ" dirty="0" err="1" smtClean="0">
                <a:latin typeface="Comic Sans MS" pitchFamily="66" charset="0"/>
              </a:rPr>
              <a:t>polystyrenbeton</a:t>
            </a:r>
            <a:r>
              <a:rPr lang="cs-CZ" dirty="0" smtClean="0">
                <a:latin typeface="Comic Sans MS" pitchFamily="66" charset="0"/>
              </a:rPr>
              <a:t>) - snížení hmotnosti, zlepšení tepelně-izolačních vlastností.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8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r>
              <a:rPr lang="cs-CZ" sz="1800" dirty="0" smtClean="0">
                <a:effectLst/>
              </a:rPr>
              <a:t>Výrobky z polypropylenu: foto.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2012-09-10]. Dostupné z: </a:t>
            </a:r>
            <a:r>
              <a:rPr lang="cs-CZ" sz="1800" dirty="0" smtClean="0">
                <a:effectLst/>
                <a:hlinkClick r:id="rId2"/>
              </a:rPr>
              <a:t>http://commons.wikimedia.org/wiki/File:PE_and_PP_objects.jpg?uselang=cs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Značka pp pro recyklaci.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2012-09-10]. Dostupné z: </a:t>
            </a:r>
            <a:r>
              <a:rPr lang="cs-CZ" sz="1800" dirty="0" smtClean="0">
                <a:effectLst/>
                <a:hlinkClick r:id="rId3"/>
              </a:rPr>
              <a:t>http://commons.wikimedia.org/wiki/File:Plastic-recyc-05.svg?uselang=cs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Trubky PVC: foto.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2012-09-10]. Dostupné z: </a:t>
            </a:r>
            <a:r>
              <a:rPr lang="cs-CZ" sz="1800" dirty="0" smtClean="0">
                <a:effectLst/>
                <a:hlinkClick r:id="rId4"/>
              </a:rPr>
              <a:t>http://commons.wikimedia.org/wiki/File:Plastic_tubing.jpg?uselang=cs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Symbol polystyrenu: piktogram.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2012-09-10]. Dostupné z: </a:t>
            </a:r>
            <a:r>
              <a:rPr lang="cs-CZ" sz="1800" dirty="0" smtClean="0">
                <a:effectLst/>
                <a:hlinkClick r:id="rId5"/>
              </a:rPr>
              <a:t>http://commons.wikimedia.org/wiki/File:Plastic-recyc-06.svg?uselang=cs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Deska polystyrenu: foto.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2012-09-10]. Dostupné z: </a:t>
            </a:r>
            <a:r>
              <a:rPr lang="cs-CZ" sz="1800" dirty="0" smtClean="0">
                <a:effectLst/>
                <a:hlinkClick r:id="rId6"/>
              </a:rPr>
              <a:t>http://commons.wikimedia.org/wiki/File:%D0%9F%D0%B5%D0%BD%D0%BE%D0%BF%D0%BB%D0%B0%D1%81%D1%82.jpg?uselang=cs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Polystyren odpad: foto.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2012-10-09]. Dostupné z: </a:t>
            </a:r>
            <a:r>
              <a:rPr lang="cs-CZ" sz="1800" dirty="0" smtClean="0">
                <a:effectLst/>
                <a:hlinkClick r:id="rId7"/>
              </a:rPr>
              <a:t>http://cs.wikipedia.org/wiki/Soubor:Waste_-_Polystirene.jpg</a:t>
            </a:r>
            <a:endParaRPr lang="cs-CZ" sz="1800" dirty="0" smtClean="0">
              <a:effectLst/>
            </a:endParaRPr>
          </a:p>
          <a:p>
            <a:r>
              <a:rPr lang="cs-CZ" sz="1800" dirty="0"/>
              <a:t>ČTRNÁCTOVÁ,CSC., Doc. </a:t>
            </a:r>
            <a:r>
              <a:rPr lang="cs-CZ" sz="1800" dirty="0" err="1"/>
              <a:t>RNDr.Hana</a:t>
            </a:r>
            <a:r>
              <a:rPr lang="cs-CZ" sz="1800" dirty="0"/>
              <a:t>, Prof. </a:t>
            </a:r>
            <a:r>
              <a:rPr lang="cs-CZ" sz="1800" dirty="0" err="1"/>
              <a:t>Ing.Karel</a:t>
            </a:r>
            <a:r>
              <a:rPr lang="cs-CZ" sz="1800" dirty="0"/>
              <a:t> KOLÁŘ,CSC., PaedDr. Miloslava SVOBODOVÁ a </a:t>
            </a:r>
            <a:r>
              <a:rPr lang="cs-CZ" sz="1800" dirty="0" err="1"/>
              <a:t>RNDr.František</a:t>
            </a:r>
            <a:r>
              <a:rPr lang="cs-CZ" sz="1800" dirty="0"/>
              <a:t> ZEMÁNEK. </a:t>
            </a:r>
            <a:r>
              <a:rPr lang="cs-CZ" sz="1800" i="1" dirty="0"/>
              <a:t>Přehled chemie pro základní školy</a:t>
            </a:r>
            <a:r>
              <a:rPr lang="cs-CZ" sz="1800" dirty="0"/>
              <a:t>. 1. vydání. Praha: SPN-pedagogické nakladatelství, a.s., 2006. </a:t>
            </a:r>
            <a:r>
              <a:rPr lang="cs-CZ" sz="1800"/>
              <a:t>ISBN 80-7235-260-1.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3942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641</Words>
  <Application>Microsoft Office PowerPoint</Application>
  <PresentationFormat>Předvádění na obrazovce (4:3)</PresentationFormat>
  <Paragraphs>60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Polymerace</vt:lpstr>
      <vt:lpstr> Plasty nalezly použití téměř ve všech průmyslových odvětvích i v domácnostech. </vt:lpstr>
      <vt:lpstr>Polymerace</vt:lpstr>
      <vt:lpstr> Polymerace ethylenu </vt:lpstr>
      <vt:lpstr>Schéma polymerace</vt:lpstr>
      <vt:lpstr>Rovnice polymerace</vt:lpstr>
      <vt:lpstr>Význam polymerace</vt:lpstr>
      <vt:lpstr>Polymerace propylenu</vt:lpstr>
      <vt:lpstr>Polymerace vinylchloridu</vt:lpstr>
      <vt:lpstr>Polystyren</vt:lpstr>
      <vt:lpstr>Použití polystyrenu</vt:lpstr>
      <vt:lpstr>Zdroje a 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Polymerizace</dc:title>
  <dc:creator>Fiedlerová Ivana</dc:creator>
  <cp:lastModifiedBy>Fiedlerová Ivana</cp:lastModifiedBy>
  <cp:revision>13</cp:revision>
  <dcterms:created xsi:type="dcterms:W3CDTF">2012-03-10T10:51:00Z</dcterms:created>
  <dcterms:modified xsi:type="dcterms:W3CDTF">2012-03-11T10:10:58Z</dcterms:modified>
</cp:coreProperties>
</file>