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6"/>
  </p:notesMasterIdLst>
  <p:sldIdLst>
    <p:sldId id="256" r:id="rId2"/>
    <p:sldId id="257" r:id="rId3"/>
    <p:sldId id="266" r:id="rId4"/>
    <p:sldId id="283" r:id="rId5"/>
    <p:sldId id="282" r:id="rId6"/>
    <p:sldId id="285" r:id="rId7"/>
    <p:sldId id="287" r:id="rId8"/>
    <p:sldId id="286" r:id="rId9"/>
    <p:sldId id="288" r:id="rId10"/>
    <p:sldId id="289" r:id="rId11"/>
    <p:sldId id="290" r:id="rId12"/>
    <p:sldId id="292" r:id="rId13"/>
    <p:sldId id="293" r:id="rId14"/>
    <p:sldId id="28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310" autoAdjust="0"/>
  </p:normalViewPr>
  <p:slideViewPr>
    <p:cSldViewPr>
      <p:cViewPr varScale="1">
        <p:scale>
          <a:sx n="45" d="100"/>
          <a:sy n="45" d="100"/>
        </p:scale>
        <p:origin x="-108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AD1BAA-195A-4484-B0F5-9DDF5078E001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15CC9D-A5DA-4034-AFE9-E1B119D36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B54CC-8D50-4890-BAB9-F346DCE8F7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714AA-5B51-401A-81E5-B63F4DBC1AF9}" type="datetimeFigureOut">
              <a:rPr lang="cs-CZ"/>
              <a:pPr>
                <a:defRPr/>
              </a:pPr>
              <a:t>20.1.2013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179512" y="1268413"/>
          <a:ext cx="8712967" cy="4019236"/>
        </p:xfrm>
        <a:graphic>
          <a:graphicData uri="http://schemas.openxmlformats.org/drawingml/2006/table">
            <a:tbl>
              <a:tblPr/>
              <a:tblGrid>
                <a:gridCol w="2134543"/>
                <a:gridCol w="6578424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aseline="0" dirty="0" smtClean="0">
                          <a:latin typeface="Lucida Sans Unicode" pitchFamily="34" charset="0"/>
                        </a:rPr>
                        <a:t>Důkazy matematických vět, které mají tvar </a:t>
                      </a:r>
                      <a:r>
                        <a:rPr lang="cs-CZ" sz="1400" baseline="0" dirty="0" smtClean="0">
                          <a:latin typeface="Lucida Sans Unicode" pitchFamily="34" charset="0"/>
                        </a:rPr>
                        <a:t>implikace.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Michala Pfefrčková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Základní poznatky z matematiky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První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12.11.2012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k osvojení a procvičení dokazování vět ve tvaru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implikace.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cs typeface="Arial" charset="0"/>
                        </a:rPr>
                        <a:t>Prezentace je určena jako výklad do hodiny i jako materiál k samostudiu.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cs typeface="Times New Roman" pitchFamily="18" charset="0"/>
                        </a:rPr>
                        <a:t>Možnosti využití: promítání, práce jednotlivců nebo dvojic u PC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205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/>
              <a:t>DIGITÁLNÍ UČEBNÍ MATERIÁL</a:t>
            </a:r>
          </a:p>
        </p:txBody>
      </p:sp>
      <p:pic>
        <p:nvPicPr>
          <p:cNvPr id="72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157192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poznatky z matematiky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Důkazy matematických vět, které mají tvar </a:t>
            </a:r>
            <a:r>
              <a:rPr lang="cs-CZ" sz="2800" dirty="0" smtClean="0"/>
              <a:t>implikace</a:t>
            </a:r>
            <a:endParaRPr lang="cs-CZ" sz="2800" dirty="0" smtClea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627784" y="1988840"/>
            <a:ext cx="5842992" cy="936104"/>
          </a:xfrm>
        </p:spPr>
        <p:txBody>
          <a:bodyPr>
            <a:normAutofit/>
          </a:bodyPr>
          <a:lstStyle/>
          <a:p>
            <a:pPr marL="624078" indent="-514350">
              <a:buSzPct val="100000"/>
              <a:buFont typeface="+mj-lt"/>
              <a:buAutoNum type="alphaUcPeriod"/>
            </a:pPr>
            <a:r>
              <a:rPr lang="cs-CZ" sz="3200" dirty="0" smtClean="0"/>
              <a:t>přímý důkaz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Důkazy matematických vět, které mají tvar </a:t>
            </a:r>
            <a:r>
              <a:rPr lang="cs-CZ" dirty="0" smtClean="0"/>
              <a:t>implikace</a:t>
            </a:r>
            <a:endParaRPr lang="cs-CZ" dirty="0"/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2699792" y="3212976"/>
            <a:ext cx="5842992" cy="936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24078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+mj-lt"/>
              <a:buAutoNum type="alphaUcPeriod" startAt="2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důkaz sporem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2699792" y="4149080"/>
            <a:ext cx="5842992" cy="936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24078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+mj-lt"/>
              <a:buAutoNum type="alphaUcPeriod" startAt="3"/>
              <a:tabLst/>
              <a:defRPr/>
            </a:pPr>
            <a:r>
              <a:rPr lang="cs-CZ" sz="3200" dirty="0" smtClean="0"/>
              <a:t>nepřímý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důkaz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4666523"/>
          </a:xfrm>
        </p:spPr>
        <p:txBody>
          <a:bodyPr>
            <a:noAutofit/>
          </a:bodyPr>
          <a:lstStyle/>
          <a:p>
            <a:r>
              <a:rPr lang="cs-CZ" sz="2800" dirty="0" smtClean="0"/>
              <a:t>Dokazujeme výrok ve tvaru 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err="1" smtClean="0"/>
              <a:t>q</a:t>
            </a:r>
            <a:r>
              <a:rPr lang="cs-CZ" sz="2800" i="1" dirty="0" smtClean="0"/>
              <a:t>.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Předpokládáme, že platí výrok </a:t>
            </a:r>
            <a:r>
              <a:rPr lang="cs-CZ" sz="2800" b="1" i="1" dirty="0" smtClean="0"/>
              <a:t>p</a:t>
            </a:r>
            <a:r>
              <a:rPr lang="cs-CZ" sz="2800" dirty="0" smtClean="0"/>
              <a:t> , </a:t>
            </a:r>
            <a:r>
              <a:rPr lang="cs-CZ" sz="2800" dirty="0" smtClean="0"/>
              <a:t>vystavím od výroku </a:t>
            </a:r>
            <a:r>
              <a:rPr lang="cs-CZ" sz="2800" dirty="0" smtClean="0"/>
              <a:t>řetězec implikací </a:t>
            </a:r>
            <a:r>
              <a:rPr lang="cs-CZ" sz="2800" dirty="0" smtClean="0"/>
              <a:t>(cestu) k výroku </a:t>
            </a:r>
            <a:r>
              <a:rPr lang="cs-CZ" sz="2800" b="1" i="1" dirty="0" err="1" smtClean="0"/>
              <a:t>q</a:t>
            </a:r>
            <a:r>
              <a:rPr lang="cs-CZ" sz="2800" b="1" i="1" dirty="0" smtClean="0"/>
              <a:t>.</a:t>
            </a:r>
            <a:r>
              <a:rPr lang="cs-CZ" sz="2800" dirty="0" smtClean="0"/>
              <a:t>  </a:t>
            </a:r>
            <a:endParaRPr lang="cs-CZ" sz="2800" dirty="0" smtClean="0"/>
          </a:p>
          <a:p>
            <a:endParaRPr lang="cs-CZ" sz="2800" b="1" u="sng" dirty="0" smtClean="0"/>
          </a:p>
          <a:p>
            <a:r>
              <a:rPr lang="cs-CZ" sz="2800" b="1" u="sng" dirty="0" smtClean="0"/>
              <a:t>Schéma</a:t>
            </a:r>
            <a:r>
              <a:rPr lang="cs-CZ" sz="2800" b="1" u="sng" dirty="0" smtClean="0"/>
              <a:t>: </a:t>
            </a:r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předpokládáme</a:t>
            </a:r>
            <a:r>
              <a:rPr lang="cs-CZ" sz="2800" dirty="0" smtClean="0"/>
              <a:t>: </a:t>
            </a:r>
            <a:r>
              <a:rPr lang="cs-CZ" sz="2800" dirty="0" smtClean="0"/>
              <a:t>platí </a:t>
            </a:r>
            <a:r>
              <a:rPr lang="cs-CZ" sz="2800" i="1" dirty="0" smtClean="0"/>
              <a:t>p</a:t>
            </a:r>
            <a:endParaRPr lang="cs-CZ" sz="2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dokážeme</a:t>
            </a:r>
            <a:r>
              <a:rPr lang="cs-CZ" sz="2800" dirty="0" smtClean="0"/>
              <a:t>: platí </a:t>
            </a:r>
            <a:r>
              <a:rPr lang="cs-CZ" sz="2800" dirty="0" smtClean="0"/>
              <a:t>(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smtClean="0"/>
              <a:t>p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)∧</a:t>
            </a:r>
            <a:r>
              <a:rPr lang="cs-CZ" sz="2800" dirty="0" smtClean="0"/>
              <a:t> (</a:t>
            </a:r>
            <a:r>
              <a:rPr lang="cs-CZ" sz="2800" i="1" dirty="0" smtClean="0"/>
              <a:t>p</a:t>
            </a:r>
            <a:r>
              <a:rPr lang="cs-CZ" sz="2800" baseline="-25000" dirty="0" smtClean="0"/>
              <a:t>1</a:t>
            </a:r>
            <a:r>
              <a:rPr lang="cs-CZ" sz="2800" i="1" dirty="0" smtClean="0"/>
              <a:t> </a:t>
            </a:r>
            <a:r>
              <a:rPr lang="cs-CZ" sz="2800" dirty="0" smtClean="0"/>
              <a:t>⇒ </a:t>
            </a:r>
            <a:r>
              <a:rPr lang="cs-CZ" sz="2800" i="1" dirty="0" smtClean="0"/>
              <a:t>q</a:t>
            </a:r>
            <a:r>
              <a:rPr lang="cs-CZ" sz="2800" dirty="0" smtClean="0"/>
              <a:t>)</a:t>
            </a:r>
            <a:endParaRPr lang="cs-CZ" sz="2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závěr</a:t>
            </a:r>
            <a:r>
              <a:rPr lang="cs-CZ" sz="2800" dirty="0" smtClean="0"/>
              <a:t>: platí 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smtClean="0"/>
              <a:t>q</a:t>
            </a:r>
            <a:endParaRPr lang="cs-CZ" sz="2800" dirty="0" smtClean="0"/>
          </a:p>
          <a:p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A. Přímý důkaz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effectLst/>
              </a:rPr>
              <a:t>Úkol - dokažte, že platí: ∀</a:t>
            </a:r>
            <a:r>
              <a:rPr lang="cs-CZ" sz="2800" i="1" dirty="0" smtClean="0">
                <a:solidFill>
                  <a:schemeClr val="tx1"/>
                </a:solidFill>
                <a:effectLst/>
              </a:rPr>
              <a:t>n</a:t>
            </a:r>
            <a:r>
              <a:rPr lang="cs-CZ" sz="2800" dirty="0" smtClean="0">
                <a:solidFill>
                  <a:schemeClr val="tx1"/>
                </a:solidFill>
                <a:effectLst/>
              </a:rPr>
              <a:t> ∈ </a:t>
            </a:r>
            <a:r>
              <a:rPr lang="cs-CZ" sz="2800" i="1" dirty="0" smtClean="0">
                <a:solidFill>
                  <a:schemeClr val="tx1"/>
                </a:solidFill>
                <a:effectLst/>
              </a:rPr>
              <a:t>N</a:t>
            </a:r>
            <a:r>
              <a:rPr lang="cs-CZ" sz="2800" dirty="0" smtClean="0">
                <a:solidFill>
                  <a:schemeClr val="tx1"/>
                </a:solidFill>
                <a:effectLst/>
              </a:rPr>
              <a:t>: 2|</a:t>
            </a:r>
            <a:r>
              <a:rPr lang="cs-CZ" sz="2800" i="1" dirty="0" smtClean="0">
                <a:solidFill>
                  <a:schemeClr val="tx1"/>
                </a:solidFill>
                <a:effectLst/>
              </a:rPr>
              <a:t>n</a:t>
            </a:r>
            <a:r>
              <a:rPr lang="cs-CZ" sz="2800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effectLst/>
                <a:latin typeface="Lucida Sans Unicode"/>
                <a:cs typeface="Lucida Sans Unicode"/>
              </a:rPr>
              <a:t>⇒ 2|</a:t>
            </a:r>
            <a:r>
              <a:rPr lang="cs-CZ" sz="2800" i="1" dirty="0" smtClean="0">
                <a:solidFill>
                  <a:schemeClr val="tx1"/>
                </a:solidFill>
                <a:effectLst/>
                <a:latin typeface="Lucida Sans Unicode"/>
                <a:cs typeface="Lucida Sans Unicode"/>
              </a:rPr>
              <a:t>n</a:t>
            </a:r>
            <a:r>
              <a:rPr lang="cs-CZ" sz="2800" baseline="30000" dirty="0" smtClean="0">
                <a:solidFill>
                  <a:schemeClr val="tx1"/>
                </a:solidFill>
                <a:effectLst/>
                <a:latin typeface="Lucida Sans Unicode"/>
                <a:cs typeface="Lucida Sans Unicode"/>
              </a:rPr>
              <a:t>2</a:t>
            </a:r>
            <a:r>
              <a:rPr lang="cs-CZ" sz="2800" dirty="0" smtClean="0">
                <a:solidFill>
                  <a:schemeClr val="tx1"/>
                </a:solidFill>
                <a:effectLst/>
                <a:latin typeface="Lucida Sans Unicode"/>
                <a:cs typeface="Lucida Sans Unicode"/>
              </a:rPr>
              <a:t> </a:t>
            </a:r>
            <a:endParaRPr lang="cs-CZ" sz="2800" dirty="0">
              <a:solidFill>
                <a:schemeClr val="tx1"/>
              </a:solidFill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658411"/>
          </a:xfrm>
        </p:spPr>
        <p:txBody>
          <a:bodyPr/>
          <a:lstStyle/>
          <a:p>
            <a:r>
              <a:rPr lang="cs-CZ" b="1" u="sng" dirty="0" smtClean="0">
                <a:solidFill>
                  <a:srgbClr val="00B0F0"/>
                </a:solidFill>
              </a:rPr>
              <a:t>Přímý důkaz:</a:t>
            </a:r>
          </a:p>
          <a:p>
            <a:r>
              <a:rPr lang="cs-CZ" dirty="0" smtClean="0"/>
              <a:t>předpokládáme, že </a:t>
            </a:r>
            <a:r>
              <a:rPr lang="cs-CZ" i="1" dirty="0" smtClean="0"/>
              <a:t>n </a:t>
            </a:r>
            <a:r>
              <a:rPr lang="cs-CZ" dirty="0" smtClean="0"/>
              <a:t> je dělitelné 2, tedy lze ho zapsat ve tvaru </a:t>
            </a:r>
            <a:r>
              <a:rPr lang="cs-CZ" i="1" dirty="0" smtClean="0"/>
              <a:t>n</a:t>
            </a:r>
            <a:r>
              <a:rPr lang="cs-CZ" dirty="0" smtClean="0"/>
              <a:t> = 2</a:t>
            </a:r>
            <a:r>
              <a:rPr lang="cs-CZ" i="1" dirty="0" smtClean="0"/>
              <a:t>k</a:t>
            </a:r>
          </a:p>
          <a:p>
            <a:r>
              <a:rPr lang="cs-CZ" dirty="0" smtClean="0"/>
              <a:t>dokazujeme: pokud je </a:t>
            </a:r>
            <a:r>
              <a:rPr lang="cs-CZ" i="1" dirty="0" smtClean="0"/>
              <a:t>n</a:t>
            </a:r>
            <a:r>
              <a:rPr lang="cs-CZ" dirty="0" smtClean="0"/>
              <a:t> = </a:t>
            </a:r>
            <a:r>
              <a:rPr lang="cs-CZ" dirty="0" smtClean="0"/>
              <a:t>2</a:t>
            </a:r>
            <a:r>
              <a:rPr lang="cs-CZ" i="1" dirty="0" smtClean="0"/>
              <a:t>k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/>
              <a:t>		potom </a:t>
            </a:r>
            <a:r>
              <a:rPr lang="cs-CZ" i="1" dirty="0" smtClean="0"/>
              <a:t>n</a:t>
            </a:r>
            <a:r>
              <a:rPr lang="cs-CZ" baseline="30000" dirty="0" smtClean="0"/>
              <a:t>2</a:t>
            </a:r>
            <a:r>
              <a:rPr lang="cs-CZ" dirty="0" smtClean="0"/>
              <a:t> </a:t>
            </a:r>
            <a:r>
              <a:rPr lang="cs-CZ" dirty="0" smtClean="0"/>
              <a:t>= </a:t>
            </a:r>
            <a:r>
              <a:rPr lang="cs-CZ" dirty="0" smtClean="0"/>
              <a:t>(2</a:t>
            </a:r>
            <a:r>
              <a:rPr lang="cs-CZ" i="1" dirty="0" smtClean="0"/>
              <a:t>k</a:t>
            </a:r>
            <a:r>
              <a:rPr lang="cs-CZ" dirty="0" smtClean="0"/>
              <a:t>)</a:t>
            </a:r>
            <a:r>
              <a:rPr lang="cs-CZ" baseline="30000" dirty="0" smtClean="0"/>
              <a:t>2 </a:t>
            </a:r>
            <a:r>
              <a:rPr lang="cs-CZ" dirty="0" smtClean="0"/>
              <a:t>= 4</a:t>
            </a:r>
            <a:r>
              <a:rPr lang="cs-CZ" i="1" dirty="0" smtClean="0"/>
              <a:t>k</a:t>
            </a:r>
            <a:r>
              <a:rPr lang="cs-CZ" baseline="30000" dirty="0" smtClean="0"/>
              <a:t>2</a:t>
            </a:r>
            <a:r>
              <a:rPr lang="cs-CZ" dirty="0" smtClean="0"/>
              <a:t> = 2</a:t>
            </a:r>
            <a:r>
              <a:rPr lang="cs-CZ" dirty="0" smtClean="0">
                <a:latin typeface="Lucida Sans Unicode"/>
                <a:cs typeface="Lucida Sans Unicode"/>
              </a:rPr>
              <a:t>‧(</a:t>
            </a:r>
            <a:r>
              <a:rPr lang="cs-CZ" dirty="0" smtClean="0"/>
              <a:t>2</a:t>
            </a:r>
            <a:r>
              <a:rPr lang="cs-CZ" i="1" dirty="0" smtClean="0"/>
              <a:t>k</a:t>
            </a:r>
            <a:r>
              <a:rPr lang="cs-CZ" baseline="30000" dirty="0" smtClean="0"/>
              <a:t>2</a:t>
            </a:r>
            <a:r>
              <a:rPr lang="cs-CZ" dirty="0" smtClean="0"/>
              <a:t>)</a:t>
            </a:r>
          </a:p>
          <a:p>
            <a:endParaRPr lang="cs-CZ" i="1" dirty="0"/>
          </a:p>
        </p:txBody>
      </p:sp>
      <p:sp>
        <p:nvSpPr>
          <p:cNvPr id="6" name="Pravá složená závorka 5"/>
          <p:cNvSpPr/>
          <p:nvPr/>
        </p:nvSpPr>
        <p:spPr>
          <a:xfrm rot="5400000">
            <a:off x="6876256" y="4509120"/>
            <a:ext cx="720080" cy="1008112"/>
          </a:xfrm>
          <a:prstGeom prst="rightBrac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5445224"/>
            <a:ext cx="3294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/>
              <a:t>n</a:t>
            </a:r>
            <a:r>
              <a:rPr lang="cs-CZ" sz="2800" baseline="30000" dirty="0" smtClean="0"/>
              <a:t>2 </a:t>
            </a:r>
            <a:r>
              <a:rPr lang="cs-CZ" sz="2800" dirty="0" smtClean="0"/>
              <a:t>je dělitelné 2 </a:t>
            </a:r>
            <a:r>
              <a:rPr lang="cs-CZ" sz="2800" b="1" dirty="0" smtClean="0">
                <a:solidFill>
                  <a:srgbClr val="00B0F0"/>
                </a:solidFill>
                <a:latin typeface="Lucida Sans Unicode"/>
                <a:cs typeface="Lucida Sans Unicode"/>
              </a:rPr>
              <a:t>□</a:t>
            </a:r>
            <a:endParaRPr lang="cs-CZ" sz="28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txBody>
          <a:bodyPr>
            <a:noAutofit/>
          </a:bodyPr>
          <a:lstStyle/>
          <a:p>
            <a:r>
              <a:rPr lang="cs-CZ" sz="2800" dirty="0" smtClean="0"/>
              <a:t>Dokazujeme výrok ve tvaru 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err="1" smtClean="0"/>
              <a:t>q</a:t>
            </a:r>
            <a:r>
              <a:rPr lang="cs-CZ" sz="2800" i="1" dirty="0" smtClean="0"/>
              <a:t>.</a:t>
            </a:r>
            <a:endParaRPr lang="cs-CZ" sz="2800" dirty="0" smtClean="0"/>
          </a:p>
          <a:p>
            <a:r>
              <a:rPr lang="cs-CZ" sz="2800" dirty="0" smtClean="0"/>
              <a:t>Vytvořím </a:t>
            </a:r>
            <a:r>
              <a:rPr lang="cs-CZ" sz="2800" dirty="0" smtClean="0"/>
              <a:t>negaci </a:t>
            </a:r>
            <a:r>
              <a:rPr lang="cs-CZ" sz="2800" dirty="0" smtClean="0"/>
              <a:t>požadovaného </a:t>
            </a:r>
            <a:r>
              <a:rPr lang="cs-CZ" sz="2800" dirty="0" smtClean="0"/>
              <a:t>výroku</a:t>
            </a:r>
            <a:r>
              <a:rPr lang="cs-CZ" sz="2800" i="1" dirty="0" smtClean="0"/>
              <a:t> </a:t>
            </a:r>
            <a:endParaRPr lang="cs-CZ" sz="2800" i="1" dirty="0" smtClean="0"/>
          </a:p>
          <a:p>
            <a:pPr>
              <a:buNone/>
            </a:pPr>
            <a:r>
              <a:rPr lang="cs-CZ" sz="2800" i="1" dirty="0" smtClean="0"/>
              <a:t>	</a:t>
            </a:r>
            <a:r>
              <a:rPr lang="cs-CZ" sz="2800" dirty="0" smtClean="0"/>
              <a:t>¬</a:t>
            </a:r>
            <a:r>
              <a:rPr lang="cs-CZ" sz="2800" dirty="0" smtClean="0"/>
              <a:t>(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smtClean="0"/>
              <a:t>q</a:t>
            </a:r>
            <a:r>
              <a:rPr lang="cs-CZ" sz="2800" dirty="0" smtClean="0"/>
              <a:t>)</a:t>
            </a:r>
            <a:r>
              <a:rPr lang="cs-CZ" sz="2800" i="1" dirty="0" smtClean="0"/>
              <a:t> ⇔ </a:t>
            </a:r>
            <a:r>
              <a:rPr lang="cs-CZ" sz="2800" b="1" i="1" dirty="0" smtClean="0"/>
              <a:t>p </a:t>
            </a:r>
            <a:r>
              <a:rPr lang="cs-CZ" sz="2800" b="1" dirty="0" smtClean="0"/>
              <a:t>∧ ¬</a:t>
            </a:r>
            <a:r>
              <a:rPr lang="cs-CZ" sz="2800" b="1" i="1" dirty="0" smtClean="0"/>
              <a:t>q</a:t>
            </a:r>
            <a:r>
              <a:rPr lang="cs-CZ" sz="2800" dirty="0" smtClean="0"/>
              <a:t> </a:t>
            </a:r>
            <a:r>
              <a:rPr lang="cs-CZ" sz="2800" b="1" i="1" dirty="0" smtClean="0"/>
              <a:t>.</a:t>
            </a:r>
            <a:endParaRPr lang="cs-CZ" sz="2800" b="1" i="1" dirty="0" smtClean="0"/>
          </a:p>
          <a:p>
            <a:r>
              <a:rPr lang="cs-CZ" sz="2800" dirty="0" smtClean="0"/>
              <a:t>Pravdivě z </a:t>
            </a:r>
            <a:r>
              <a:rPr lang="cs-CZ" sz="2800" dirty="0" smtClean="0"/>
              <a:t>negace </a:t>
            </a:r>
            <a:r>
              <a:rPr lang="cs-CZ" sz="2800" dirty="0" smtClean="0"/>
              <a:t>výroku </a:t>
            </a:r>
            <a:r>
              <a:rPr lang="cs-CZ" sz="2800" dirty="0" smtClean="0"/>
              <a:t>dokazuji, </a:t>
            </a:r>
            <a:r>
              <a:rPr lang="cs-CZ" sz="2800" dirty="0" smtClean="0"/>
              <a:t>až dojdu k nesmyslnému výroku </a:t>
            </a:r>
            <a:r>
              <a:rPr lang="cs-CZ" sz="2800" b="1" i="1" dirty="0" smtClean="0"/>
              <a:t>z.</a:t>
            </a:r>
            <a:endParaRPr lang="cs-CZ" sz="2800" b="1" u="sng" dirty="0" smtClean="0"/>
          </a:p>
          <a:p>
            <a:endParaRPr lang="cs-CZ" sz="2800" b="1" u="sng" dirty="0" smtClean="0"/>
          </a:p>
          <a:p>
            <a:r>
              <a:rPr lang="cs-CZ" sz="2800" b="1" u="sng" dirty="0" smtClean="0"/>
              <a:t>Schéma: </a:t>
            </a:r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předpokládáme</a:t>
            </a:r>
            <a:r>
              <a:rPr lang="cs-CZ" sz="2800" dirty="0" smtClean="0"/>
              <a:t>: platí </a:t>
            </a:r>
            <a:r>
              <a:rPr lang="cs-CZ" sz="2800" i="1" dirty="0" smtClean="0"/>
              <a:t>p </a:t>
            </a:r>
            <a:r>
              <a:rPr lang="cs-CZ" sz="2800" dirty="0" smtClean="0"/>
              <a:t>∧ ¬</a:t>
            </a:r>
            <a:r>
              <a:rPr lang="cs-CZ" sz="2800" i="1" dirty="0" smtClean="0"/>
              <a:t>q</a:t>
            </a:r>
            <a:r>
              <a:rPr lang="cs-CZ" sz="2800" dirty="0" smtClean="0"/>
              <a:t> </a:t>
            </a:r>
            <a:endParaRPr lang="cs-CZ" sz="2800" i="1" dirty="0" smtClean="0"/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dokážeme</a:t>
            </a:r>
            <a:r>
              <a:rPr lang="cs-CZ" sz="2800" dirty="0" smtClean="0"/>
              <a:t>: platí </a:t>
            </a:r>
            <a:r>
              <a:rPr lang="cs-CZ" sz="2800" dirty="0" smtClean="0"/>
              <a:t>(</a:t>
            </a:r>
            <a:r>
              <a:rPr lang="cs-CZ" sz="2800" i="1" dirty="0" smtClean="0"/>
              <a:t>p </a:t>
            </a:r>
            <a:r>
              <a:rPr lang="cs-CZ" sz="2800" dirty="0" smtClean="0"/>
              <a:t>∧ ¬</a:t>
            </a:r>
            <a:r>
              <a:rPr lang="cs-CZ" sz="2800" i="1" dirty="0" smtClean="0"/>
              <a:t>q</a:t>
            </a:r>
            <a:r>
              <a:rPr lang="cs-CZ" sz="2800" dirty="0" smtClean="0"/>
              <a:t>)</a:t>
            </a:r>
            <a:r>
              <a:rPr lang="cs-CZ" sz="2800" i="1" dirty="0" smtClean="0">
                <a:cs typeface="Lucida Sans Unicode"/>
              </a:rPr>
              <a:t> </a:t>
            </a:r>
            <a:r>
              <a:rPr lang="cs-CZ" sz="2800" dirty="0" smtClean="0"/>
              <a:t>⇒</a:t>
            </a:r>
            <a:r>
              <a:rPr lang="cs-CZ" sz="2800" i="1" dirty="0" smtClean="0"/>
              <a:t>z</a:t>
            </a:r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závěr</a:t>
            </a:r>
            <a:r>
              <a:rPr lang="cs-CZ" sz="2800" dirty="0" smtClean="0"/>
              <a:t>: neplatí </a:t>
            </a:r>
            <a:r>
              <a:rPr lang="cs-CZ" sz="2800" i="1" dirty="0" smtClean="0"/>
              <a:t>z  </a:t>
            </a:r>
            <a:r>
              <a:rPr lang="cs-CZ" sz="2800" dirty="0" smtClean="0">
                <a:solidFill>
                  <a:srgbClr val="FF0000"/>
                </a:solidFill>
              </a:rPr>
              <a:t>(SPOR) </a:t>
            </a:r>
            <a:r>
              <a:rPr lang="cs-CZ" sz="280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↯</a:t>
            </a:r>
            <a:endParaRPr lang="cs-CZ" sz="28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8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B. Důkaz sporem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484784"/>
            <a:ext cx="8229600" cy="3600400"/>
          </a:xfrm>
        </p:spPr>
        <p:txBody>
          <a:bodyPr/>
          <a:lstStyle/>
          <a:p>
            <a:r>
              <a:rPr lang="cs-CZ" b="1" u="sng" dirty="0" smtClean="0">
                <a:solidFill>
                  <a:srgbClr val="00B0F0"/>
                </a:solidFill>
              </a:rPr>
              <a:t>Důkaz sporem:</a:t>
            </a:r>
          </a:p>
          <a:p>
            <a:r>
              <a:rPr lang="cs-CZ" sz="2800" dirty="0" smtClean="0"/>
              <a:t>místo výroku </a:t>
            </a:r>
            <a:r>
              <a:rPr lang="cs-CZ" sz="2800" dirty="0" smtClean="0"/>
              <a:t>∀</a:t>
            </a:r>
            <a:r>
              <a:rPr lang="cs-CZ" sz="2800" i="1" dirty="0" smtClean="0"/>
              <a:t>n</a:t>
            </a:r>
            <a:r>
              <a:rPr lang="cs-CZ" sz="2800" dirty="0" smtClean="0"/>
              <a:t> ∈ </a:t>
            </a:r>
            <a:r>
              <a:rPr lang="cs-CZ" sz="2800" i="1" dirty="0" smtClean="0"/>
              <a:t>N</a:t>
            </a:r>
            <a:r>
              <a:rPr lang="cs-CZ" sz="2800" dirty="0" smtClean="0"/>
              <a:t>: 2∤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  <a:r>
              <a:rPr lang="cs-CZ" sz="2800" dirty="0" smtClean="0">
                <a:cs typeface="Lucida Sans Unicode"/>
              </a:rPr>
              <a:t>⇒ 4</a:t>
            </a:r>
            <a:r>
              <a:rPr lang="cs-CZ" sz="2800" dirty="0" smtClean="0"/>
              <a:t>∤</a:t>
            </a:r>
            <a:r>
              <a:rPr lang="cs-CZ" sz="2800" i="1" dirty="0" smtClean="0">
                <a:cs typeface="Lucida Sans Unicode"/>
              </a:rPr>
              <a:t>n </a:t>
            </a:r>
            <a:r>
              <a:rPr lang="cs-CZ" sz="2800" dirty="0" smtClean="0">
                <a:cs typeface="Lucida Sans Unicode"/>
              </a:rPr>
              <a:t>dokazujeme jeho negaci, tedy </a:t>
            </a:r>
          </a:p>
          <a:p>
            <a:pPr>
              <a:buNone/>
            </a:pPr>
            <a:r>
              <a:rPr lang="cs-CZ" sz="2800" dirty="0" smtClean="0">
                <a:cs typeface="Lucida Sans Unicode"/>
              </a:rPr>
              <a:t>	</a:t>
            </a:r>
            <a:r>
              <a:rPr lang="cs-CZ" sz="2800" dirty="0" smtClean="0"/>
              <a:t>∃</a:t>
            </a:r>
            <a:r>
              <a:rPr lang="cs-CZ" sz="2800" i="1" dirty="0" smtClean="0"/>
              <a:t>n</a:t>
            </a:r>
            <a:r>
              <a:rPr lang="cs-CZ" sz="2800" dirty="0" smtClean="0"/>
              <a:t> </a:t>
            </a:r>
            <a:r>
              <a:rPr lang="cs-CZ" sz="2800" dirty="0" smtClean="0"/>
              <a:t>∈ </a:t>
            </a:r>
            <a:r>
              <a:rPr lang="cs-CZ" sz="2800" i="1" dirty="0" smtClean="0"/>
              <a:t>N</a:t>
            </a:r>
            <a:r>
              <a:rPr lang="cs-CZ" sz="2800" dirty="0" smtClean="0"/>
              <a:t>: </a:t>
            </a:r>
            <a:r>
              <a:rPr lang="cs-CZ" sz="2800" dirty="0" smtClean="0"/>
              <a:t>2∤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  <a:r>
              <a:rPr lang="cs-CZ" sz="2800" dirty="0" smtClean="0">
                <a:cs typeface="Lucida Sans Unicode"/>
              </a:rPr>
              <a:t>∧ 4</a:t>
            </a:r>
            <a:r>
              <a:rPr lang="cs-CZ" sz="2800" dirty="0" smtClean="0"/>
              <a:t>|</a:t>
            </a:r>
            <a:r>
              <a:rPr lang="cs-CZ" sz="2800" i="1" dirty="0" smtClean="0">
                <a:cs typeface="Lucida Sans Unicode"/>
              </a:rPr>
              <a:t>n</a:t>
            </a:r>
          </a:p>
          <a:p>
            <a:r>
              <a:rPr lang="cs-CZ" sz="2800" dirty="0" smtClean="0"/>
              <a:t>2∤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→ </a:t>
            </a:r>
            <a:r>
              <a:rPr lang="cs-CZ" sz="2800" i="1" dirty="0" err="1" smtClean="0"/>
              <a:t>n</a:t>
            </a:r>
            <a:r>
              <a:rPr lang="cs-CZ" sz="2800" baseline="30000" dirty="0" err="1" smtClean="0"/>
              <a:t>3</a:t>
            </a:r>
            <a:r>
              <a:rPr lang="cs-CZ" sz="2800" dirty="0" smtClean="0"/>
              <a:t> ≠ 2</a:t>
            </a:r>
            <a:r>
              <a:rPr lang="cs-CZ" sz="2800" i="1" dirty="0" smtClean="0"/>
              <a:t>k</a:t>
            </a:r>
          </a:p>
          <a:p>
            <a:r>
              <a:rPr lang="cs-CZ" sz="2800" dirty="0" smtClean="0"/>
              <a:t>4|</a:t>
            </a:r>
            <a:r>
              <a:rPr lang="cs-CZ" sz="2800" i="1" dirty="0" smtClean="0"/>
              <a:t>n </a:t>
            </a:r>
            <a:r>
              <a:rPr lang="cs-CZ" sz="2800" dirty="0" smtClean="0"/>
              <a:t>→ </a:t>
            </a:r>
            <a:r>
              <a:rPr lang="cs-CZ" sz="2800" i="1" dirty="0" err="1" smtClean="0"/>
              <a:t>n</a:t>
            </a:r>
            <a:r>
              <a:rPr lang="cs-CZ" sz="2800" dirty="0" smtClean="0"/>
              <a:t> = 4</a:t>
            </a:r>
            <a:r>
              <a:rPr lang="cs-CZ" sz="2800" i="1" dirty="0" smtClean="0"/>
              <a:t>l</a:t>
            </a:r>
          </a:p>
          <a:p>
            <a:r>
              <a:rPr lang="cs-CZ" sz="2800" dirty="0" smtClean="0"/>
              <a:t>tedy</a:t>
            </a:r>
            <a:r>
              <a:rPr lang="cs-CZ" sz="2800" i="1" dirty="0" smtClean="0"/>
              <a:t> 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  <a:r>
              <a:rPr lang="cs-CZ" sz="2800" dirty="0" smtClean="0"/>
              <a:t>= (4</a:t>
            </a:r>
            <a:r>
              <a:rPr lang="cs-CZ" sz="2800" i="1" dirty="0" smtClean="0"/>
              <a:t>l</a:t>
            </a:r>
            <a:r>
              <a:rPr lang="cs-CZ" sz="2800" dirty="0" smtClean="0"/>
              <a:t>)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=</a:t>
            </a:r>
            <a:r>
              <a:rPr lang="cs-CZ" sz="2800" dirty="0" smtClean="0"/>
              <a:t> </a:t>
            </a:r>
            <a:r>
              <a:rPr lang="cs-CZ" sz="2800" dirty="0" smtClean="0"/>
              <a:t>64</a:t>
            </a:r>
            <a:r>
              <a:rPr lang="cs-CZ" sz="2800" i="1" dirty="0" smtClean="0"/>
              <a:t>l 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=</a:t>
            </a:r>
            <a:r>
              <a:rPr lang="cs-CZ" sz="2800" dirty="0" smtClean="0"/>
              <a:t> </a:t>
            </a:r>
            <a:r>
              <a:rPr lang="cs-CZ" sz="2800" dirty="0" smtClean="0"/>
              <a:t>2</a:t>
            </a:r>
            <a:r>
              <a:rPr lang="cs-CZ" sz="2800" dirty="0" smtClean="0">
                <a:latin typeface="Lucida Sans Unicode"/>
                <a:cs typeface="Lucida Sans Unicode"/>
              </a:rPr>
              <a:t>‧</a:t>
            </a:r>
            <a:r>
              <a:rPr lang="cs-CZ" sz="2800" dirty="0" smtClean="0"/>
              <a:t>(32</a:t>
            </a:r>
            <a:r>
              <a:rPr lang="cs-CZ" sz="2800" i="1" dirty="0" smtClean="0"/>
              <a:t>l 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 </a:t>
            </a:r>
            <a:endParaRPr lang="cs-CZ" sz="2800" baseline="30000" dirty="0" smtClean="0"/>
          </a:p>
          <a:p>
            <a:endParaRPr lang="cs-CZ" sz="2800" dirty="0" smtClean="0">
              <a:cs typeface="Lucida Sans Unicode"/>
            </a:endParaRPr>
          </a:p>
          <a:p>
            <a:pPr>
              <a:buNone/>
            </a:pPr>
            <a:endParaRPr lang="cs-CZ" sz="2800" dirty="0"/>
          </a:p>
        </p:txBody>
      </p:sp>
      <p:sp>
        <p:nvSpPr>
          <p:cNvPr id="3" name="Nadpis 2"/>
          <p:cNvSpPr txBox="1">
            <a:spLocks/>
          </p:cNvSpPr>
          <p:nvPr/>
        </p:nvSpPr>
        <p:spPr>
          <a:xfrm>
            <a:off x="323528" y="548680"/>
            <a:ext cx="8496944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Úkol - dokažte, že platí: ∀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∈ 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2</a:t>
            </a:r>
            <a:r>
              <a:rPr lang="cs-CZ" sz="2800" dirty="0" smtClean="0"/>
              <a:t>∤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cs-CZ" sz="2800" b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Lucida Sans Unicode"/>
              </a:rPr>
              <a:t>⇒ 4</a:t>
            </a:r>
            <a:r>
              <a:rPr lang="cs-CZ" sz="2800" dirty="0" smtClean="0"/>
              <a:t>∤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Lucida Sans Unicode"/>
              </a:rPr>
              <a:t>n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Lucida Sans Unicode"/>
              </a:rPr>
              <a:t> 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4221088"/>
            <a:ext cx="5245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cs typeface="Lucida Sans Unicode"/>
              </a:rPr>
              <a:t>↯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481328"/>
            <a:ext cx="8640960" cy="5116024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cs-CZ" sz="2800" dirty="0" smtClean="0"/>
              <a:t>Dokazujeme výrok ve tvaru 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err="1" smtClean="0"/>
              <a:t>q</a:t>
            </a:r>
            <a:r>
              <a:rPr lang="cs-CZ" sz="2800" i="1" dirty="0" smtClean="0"/>
              <a:t>.</a:t>
            </a:r>
            <a:endParaRPr lang="cs-CZ" sz="2800" dirty="0" smtClean="0"/>
          </a:p>
          <a:p>
            <a:r>
              <a:rPr lang="cs-CZ" sz="2800" dirty="0" smtClean="0"/>
              <a:t>Vytvořím  obměněnou implikaci požadovaného </a:t>
            </a:r>
            <a:r>
              <a:rPr lang="cs-CZ" sz="2800" dirty="0" smtClean="0"/>
              <a:t>výroku</a:t>
            </a:r>
            <a:r>
              <a:rPr lang="cs-CZ" sz="2800" i="1" dirty="0" smtClean="0"/>
              <a:t> </a:t>
            </a:r>
            <a:r>
              <a:rPr lang="cs-CZ" sz="2800" dirty="0" smtClean="0"/>
              <a:t>(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smtClean="0"/>
              <a:t>q</a:t>
            </a:r>
            <a:r>
              <a:rPr lang="cs-CZ" sz="2800" dirty="0" smtClean="0"/>
              <a:t>)</a:t>
            </a:r>
            <a:r>
              <a:rPr lang="cs-CZ" sz="2800" i="1" dirty="0" smtClean="0"/>
              <a:t> ⇔ </a:t>
            </a:r>
            <a:r>
              <a:rPr lang="cs-CZ" sz="2800" dirty="0" smtClean="0"/>
              <a:t>(</a:t>
            </a:r>
            <a:r>
              <a:rPr lang="cs-CZ" sz="2800" b="1" dirty="0" smtClean="0"/>
              <a:t>¬</a:t>
            </a:r>
            <a:r>
              <a:rPr lang="cs-CZ" sz="2800" i="1" dirty="0" smtClean="0"/>
              <a:t>q </a:t>
            </a:r>
            <a:r>
              <a:rPr lang="cs-CZ" sz="2800" dirty="0" smtClean="0"/>
              <a:t>⇒ </a:t>
            </a:r>
            <a:r>
              <a:rPr lang="cs-CZ" sz="2800" b="1" dirty="0" smtClean="0"/>
              <a:t>¬</a:t>
            </a:r>
            <a:r>
              <a:rPr lang="cs-CZ" sz="2800" i="1" dirty="0" smtClean="0"/>
              <a:t>p</a:t>
            </a:r>
            <a:r>
              <a:rPr lang="cs-CZ" sz="2800" dirty="0" smtClean="0"/>
              <a:t>).</a:t>
            </a:r>
            <a:endParaRPr lang="cs-CZ" sz="2800" b="1" i="1" dirty="0" smtClean="0"/>
          </a:p>
          <a:p>
            <a:r>
              <a:rPr lang="cs-CZ" sz="2800" dirty="0" smtClean="0"/>
              <a:t>Předpokládáme, že platí výrok </a:t>
            </a:r>
            <a:r>
              <a:rPr lang="cs-CZ" sz="2800" b="1" dirty="0" smtClean="0"/>
              <a:t>¬</a:t>
            </a:r>
            <a:r>
              <a:rPr lang="cs-CZ" sz="2800" b="1" i="1" dirty="0" smtClean="0"/>
              <a:t>q</a:t>
            </a:r>
            <a:r>
              <a:rPr lang="cs-CZ" sz="2800" dirty="0" smtClean="0"/>
              <a:t> , vystavím od výroku řetězec implikací (cestu) k výroku </a:t>
            </a:r>
            <a:r>
              <a:rPr lang="cs-CZ" sz="2800" b="1" dirty="0" smtClean="0"/>
              <a:t>¬</a:t>
            </a:r>
            <a:r>
              <a:rPr lang="cs-CZ" sz="2800" b="1" i="1" dirty="0" smtClean="0"/>
              <a:t>p.</a:t>
            </a:r>
            <a:r>
              <a:rPr lang="cs-CZ" sz="2800" dirty="0" smtClean="0"/>
              <a:t>  </a:t>
            </a:r>
          </a:p>
          <a:p>
            <a:endParaRPr lang="cs-CZ" sz="2800" b="1" u="sng" dirty="0" smtClean="0"/>
          </a:p>
          <a:p>
            <a:r>
              <a:rPr lang="cs-CZ" sz="2800" b="1" u="sng" dirty="0" smtClean="0"/>
              <a:t>Schéma: </a:t>
            </a:r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předpokládáme</a:t>
            </a:r>
            <a:r>
              <a:rPr lang="cs-CZ" sz="2800" dirty="0" smtClean="0"/>
              <a:t>: platí </a:t>
            </a:r>
            <a:r>
              <a:rPr lang="cs-CZ" sz="2800" b="1" dirty="0" smtClean="0"/>
              <a:t>¬</a:t>
            </a:r>
            <a:r>
              <a:rPr lang="cs-CZ" sz="2800" i="1" dirty="0" smtClean="0"/>
              <a:t>q </a:t>
            </a:r>
            <a:endParaRPr lang="cs-CZ" sz="2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dokážeme</a:t>
            </a:r>
            <a:r>
              <a:rPr lang="cs-CZ" sz="2800" dirty="0" smtClean="0"/>
              <a:t>: platí </a:t>
            </a:r>
            <a:r>
              <a:rPr lang="cs-CZ" sz="2800" dirty="0" smtClean="0"/>
              <a:t>(</a:t>
            </a:r>
            <a:r>
              <a:rPr lang="cs-CZ" sz="2800" b="1" dirty="0" smtClean="0"/>
              <a:t>¬</a:t>
            </a:r>
            <a:r>
              <a:rPr lang="cs-CZ" sz="2800" i="1" dirty="0" smtClean="0"/>
              <a:t>q </a:t>
            </a:r>
            <a:r>
              <a:rPr lang="cs-CZ" sz="2800" i="1" dirty="0" smtClean="0"/>
              <a:t> </a:t>
            </a:r>
            <a:r>
              <a:rPr lang="cs-CZ" sz="2800" dirty="0" smtClean="0"/>
              <a:t>⇒ </a:t>
            </a:r>
            <a:r>
              <a:rPr lang="cs-CZ" sz="2800" b="1" dirty="0" smtClean="0"/>
              <a:t>¬</a:t>
            </a:r>
            <a:r>
              <a:rPr lang="cs-CZ" sz="2800" i="1" dirty="0" smtClean="0"/>
              <a:t>q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)∧ </a:t>
            </a:r>
            <a:r>
              <a:rPr lang="cs-CZ" sz="2800" dirty="0" smtClean="0"/>
              <a:t>(</a:t>
            </a:r>
            <a:r>
              <a:rPr lang="cs-CZ" sz="2800" b="1" dirty="0" smtClean="0"/>
              <a:t>¬</a:t>
            </a:r>
            <a:r>
              <a:rPr lang="cs-CZ" sz="2800" i="1" dirty="0" smtClean="0"/>
              <a:t>q </a:t>
            </a:r>
            <a:r>
              <a:rPr lang="cs-CZ" sz="2800" baseline="-25000" dirty="0" smtClean="0"/>
              <a:t>1</a:t>
            </a:r>
            <a:r>
              <a:rPr lang="cs-CZ" sz="2800" i="1" dirty="0" smtClean="0"/>
              <a:t> </a:t>
            </a:r>
            <a:r>
              <a:rPr lang="cs-CZ" sz="2800" dirty="0" smtClean="0"/>
              <a:t>⇒ </a:t>
            </a:r>
            <a:r>
              <a:rPr lang="cs-CZ" sz="2800" b="1" dirty="0" smtClean="0"/>
              <a:t>¬</a:t>
            </a:r>
            <a:r>
              <a:rPr lang="cs-CZ" sz="2800" i="1" dirty="0" smtClean="0"/>
              <a:t>p</a:t>
            </a:r>
            <a:r>
              <a:rPr lang="cs-CZ" sz="2800" dirty="0" smtClean="0"/>
              <a:t>)</a:t>
            </a:r>
            <a:endParaRPr lang="cs-CZ" sz="2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800" u="sng" dirty="0" smtClean="0"/>
              <a:t>závěr</a:t>
            </a:r>
            <a:r>
              <a:rPr lang="cs-CZ" sz="2800" dirty="0" smtClean="0"/>
              <a:t>: platí </a:t>
            </a:r>
            <a:r>
              <a:rPr lang="cs-CZ" sz="2800" b="1" dirty="0" smtClean="0"/>
              <a:t>¬</a:t>
            </a:r>
            <a:r>
              <a:rPr lang="cs-CZ" sz="2800" i="1" dirty="0" smtClean="0"/>
              <a:t>q </a:t>
            </a:r>
            <a:r>
              <a:rPr lang="cs-CZ" sz="2800" i="1" dirty="0" smtClean="0"/>
              <a:t> </a:t>
            </a:r>
            <a:r>
              <a:rPr lang="cs-CZ" sz="2800" dirty="0" smtClean="0"/>
              <a:t>⇒ </a:t>
            </a:r>
            <a:r>
              <a:rPr lang="cs-CZ" sz="2800" b="1" dirty="0" smtClean="0"/>
              <a:t>¬</a:t>
            </a:r>
            <a:r>
              <a:rPr lang="cs-CZ" sz="2800" i="1" dirty="0" smtClean="0"/>
              <a:t>p</a:t>
            </a:r>
            <a:r>
              <a:rPr lang="cs-CZ" sz="2800" dirty="0" smtClean="0"/>
              <a:t>, tj. platí </a:t>
            </a:r>
            <a:r>
              <a:rPr lang="cs-CZ" sz="2800" i="1" dirty="0" smtClean="0"/>
              <a:t>p </a:t>
            </a:r>
            <a:r>
              <a:rPr lang="cs-CZ" sz="2800" dirty="0" smtClean="0"/>
              <a:t>⇒ </a:t>
            </a:r>
            <a:r>
              <a:rPr lang="cs-CZ" sz="2800" i="1" dirty="0" smtClean="0"/>
              <a:t>q</a:t>
            </a:r>
            <a:endParaRPr lang="cs-CZ" sz="2800" dirty="0" smtClean="0"/>
          </a:p>
          <a:p>
            <a:endParaRPr lang="cs-CZ" sz="28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</a:t>
            </a:r>
            <a:r>
              <a:rPr lang="cs-CZ" dirty="0" smtClean="0"/>
              <a:t>. Nepřímý důkaz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484784"/>
            <a:ext cx="8229600" cy="3600400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00B0F0"/>
                </a:solidFill>
              </a:rPr>
              <a:t>Nepřímý důkaz:</a:t>
            </a:r>
          </a:p>
          <a:p>
            <a:r>
              <a:rPr lang="cs-CZ" sz="2800" dirty="0" smtClean="0"/>
              <a:t>místo výroku </a:t>
            </a:r>
            <a:r>
              <a:rPr lang="cs-CZ" sz="2800" dirty="0" smtClean="0"/>
              <a:t>∀</a:t>
            </a:r>
            <a:r>
              <a:rPr lang="cs-CZ" sz="2800" i="1" dirty="0" smtClean="0"/>
              <a:t>n</a:t>
            </a:r>
            <a:r>
              <a:rPr lang="cs-CZ" sz="2800" dirty="0" smtClean="0"/>
              <a:t> ∈ </a:t>
            </a:r>
            <a:r>
              <a:rPr lang="cs-CZ" sz="2800" i="1" dirty="0" smtClean="0"/>
              <a:t>N</a:t>
            </a:r>
            <a:r>
              <a:rPr lang="cs-CZ" sz="2800" dirty="0" smtClean="0"/>
              <a:t>: 2∤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  <a:r>
              <a:rPr lang="cs-CZ" sz="2800" dirty="0" smtClean="0">
                <a:cs typeface="Lucida Sans Unicode"/>
              </a:rPr>
              <a:t>⇒ 4</a:t>
            </a:r>
            <a:r>
              <a:rPr lang="cs-CZ" sz="2800" dirty="0" smtClean="0"/>
              <a:t>∤</a:t>
            </a:r>
            <a:r>
              <a:rPr lang="cs-CZ" sz="2800" i="1" dirty="0" smtClean="0">
                <a:cs typeface="Lucida Sans Unicode"/>
              </a:rPr>
              <a:t>n </a:t>
            </a:r>
            <a:r>
              <a:rPr lang="cs-CZ" sz="2800" dirty="0" smtClean="0">
                <a:cs typeface="Lucida Sans Unicode"/>
              </a:rPr>
              <a:t>dokazujeme jeho obměněnou implikaci, tedy </a:t>
            </a:r>
            <a:r>
              <a:rPr lang="cs-CZ" sz="2800" dirty="0" smtClean="0"/>
              <a:t>∀</a:t>
            </a:r>
            <a:r>
              <a:rPr lang="cs-CZ" sz="2800" i="1" dirty="0" smtClean="0"/>
              <a:t>n</a:t>
            </a:r>
            <a:r>
              <a:rPr lang="cs-CZ" sz="2800" dirty="0" smtClean="0"/>
              <a:t> ∈ </a:t>
            </a:r>
            <a:r>
              <a:rPr lang="cs-CZ" sz="2800" i="1" dirty="0" smtClean="0"/>
              <a:t>N</a:t>
            </a:r>
            <a:r>
              <a:rPr lang="cs-CZ" sz="2800" dirty="0" smtClean="0"/>
              <a:t>: </a:t>
            </a:r>
            <a:r>
              <a:rPr lang="cs-CZ" sz="2800" dirty="0" smtClean="0">
                <a:cs typeface="Lucida Sans Unicode"/>
              </a:rPr>
              <a:t>4</a:t>
            </a:r>
            <a:r>
              <a:rPr lang="cs-CZ" sz="2800" dirty="0" smtClean="0"/>
              <a:t>|</a:t>
            </a:r>
            <a:r>
              <a:rPr lang="cs-CZ" sz="2800" i="1" dirty="0" smtClean="0">
                <a:cs typeface="Lucida Sans Unicode"/>
              </a:rPr>
              <a:t>n </a:t>
            </a:r>
            <a:r>
              <a:rPr lang="cs-CZ" sz="2800" dirty="0" smtClean="0">
                <a:cs typeface="Lucida Sans Unicode"/>
              </a:rPr>
              <a:t>⇒</a:t>
            </a:r>
            <a:r>
              <a:rPr lang="cs-CZ" sz="2800" i="1" dirty="0" smtClean="0">
                <a:cs typeface="Lucida Sans Unicode"/>
              </a:rPr>
              <a:t> </a:t>
            </a:r>
            <a:r>
              <a:rPr lang="cs-CZ" sz="2800" dirty="0" smtClean="0"/>
              <a:t>2|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</a:t>
            </a:r>
            <a:endParaRPr lang="cs-CZ" sz="2800" i="1" dirty="0" smtClean="0">
              <a:cs typeface="Lucida Sans Unicode"/>
            </a:endParaRPr>
          </a:p>
          <a:p>
            <a:r>
              <a:rPr lang="cs-CZ" sz="2800" dirty="0" smtClean="0"/>
              <a:t>4|</a:t>
            </a:r>
            <a:r>
              <a:rPr lang="cs-CZ" sz="2800" i="1" dirty="0" smtClean="0"/>
              <a:t>n </a:t>
            </a:r>
            <a:r>
              <a:rPr lang="cs-CZ" sz="2800" dirty="0" smtClean="0"/>
              <a:t>→ </a:t>
            </a:r>
            <a:r>
              <a:rPr lang="cs-CZ" sz="2800" i="1" dirty="0" err="1" smtClean="0"/>
              <a:t>n</a:t>
            </a:r>
            <a:r>
              <a:rPr lang="cs-CZ" sz="2800" dirty="0" smtClean="0"/>
              <a:t> = 4</a:t>
            </a:r>
            <a:r>
              <a:rPr lang="cs-CZ" sz="2800" i="1" dirty="0" smtClean="0"/>
              <a:t>k</a:t>
            </a:r>
          </a:p>
          <a:p>
            <a:r>
              <a:rPr lang="cs-CZ" sz="2800" dirty="0" smtClean="0"/>
              <a:t>tedy</a:t>
            </a:r>
            <a:r>
              <a:rPr lang="cs-CZ" sz="2800" i="1" dirty="0" smtClean="0"/>
              <a:t> </a:t>
            </a:r>
            <a:r>
              <a:rPr lang="cs-CZ" sz="2800" i="1" dirty="0" smtClean="0"/>
              <a:t>n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  <a:r>
              <a:rPr lang="cs-CZ" sz="2800" dirty="0" smtClean="0"/>
              <a:t>= (4</a:t>
            </a:r>
            <a:r>
              <a:rPr lang="cs-CZ" sz="2800" i="1" dirty="0" smtClean="0"/>
              <a:t>k</a:t>
            </a:r>
            <a:r>
              <a:rPr lang="cs-CZ" sz="2800" dirty="0" smtClean="0"/>
              <a:t>)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=</a:t>
            </a:r>
            <a:r>
              <a:rPr lang="cs-CZ" sz="2800" dirty="0" smtClean="0"/>
              <a:t> </a:t>
            </a:r>
            <a:r>
              <a:rPr lang="cs-CZ" sz="2800" dirty="0" smtClean="0"/>
              <a:t>64</a:t>
            </a:r>
            <a:r>
              <a:rPr lang="cs-CZ" sz="2800" i="1" dirty="0" smtClean="0"/>
              <a:t>k 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=</a:t>
            </a:r>
            <a:r>
              <a:rPr lang="cs-CZ" sz="2800" dirty="0" smtClean="0"/>
              <a:t> </a:t>
            </a:r>
            <a:r>
              <a:rPr lang="cs-CZ" sz="2800" dirty="0" smtClean="0"/>
              <a:t>2</a:t>
            </a:r>
            <a:r>
              <a:rPr lang="cs-CZ" sz="2800" dirty="0" smtClean="0">
                <a:latin typeface="Lucida Sans Unicode"/>
                <a:cs typeface="Lucida Sans Unicode"/>
              </a:rPr>
              <a:t>‧</a:t>
            </a:r>
            <a:r>
              <a:rPr lang="cs-CZ" sz="2800" dirty="0" smtClean="0"/>
              <a:t>(32</a:t>
            </a:r>
            <a:r>
              <a:rPr lang="cs-CZ" sz="2800" i="1" dirty="0" smtClean="0"/>
              <a:t>k 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 </a:t>
            </a:r>
            <a:endParaRPr lang="cs-CZ" sz="2800" baseline="30000" dirty="0" smtClean="0"/>
          </a:p>
          <a:p>
            <a:endParaRPr lang="cs-CZ" sz="2800" dirty="0" smtClean="0">
              <a:cs typeface="Lucida Sans Unicode"/>
            </a:endParaRPr>
          </a:p>
          <a:p>
            <a:pPr>
              <a:buNone/>
            </a:pPr>
            <a:endParaRPr lang="cs-CZ" sz="2800" dirty="0"/>
          </a:p>
        </p:txBody>
      </p:sp>
      <p:sp>
        <p:nvSpPr>
          <p:cNvPr id="3" name="Nadpis 2"/>
          <p:cNvSpPr txBox="1">
            <a:spLocks/>
          </p:cNvSpPr>
          <p:nvPr/>
        </p:nvSpPr>
        <p:spPr>
          <a:xfrm>
            <a:off x="323528" y="548680"/>
            <a:ext cx="8496944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Úkol - dokažte, že platí: ∀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∈ 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2</a:t>
            </a:r>
            <a:r>
              <a:rPr lang="cs-CZ" sz="2800" dirty="0" smtClean="0"/>
              <a:t>∤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cs-CZ" sz="2800" b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Lucida Sans Unicode"/>
              </a:rPr>
              <a:t>⇒ 4</a:t>
            </a:r>
            <a:r>
              <a:rPr lang="cs-CZ" sz="2800" dirty="0" smtClean="0"/>
              <a:t>∤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Lucida Sans Unicode"/>
              </a:rPr>
              <a:t>n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/>
                <a:ea typeface="+mn-ea"/>
                <a:cs typeface="Lucida Sans Unicode"/>
              </a:rPr>
              <a:t> 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4221088"/>
            <a:ext cx="593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  <a:latin typeface="Lucida Sans Unicode"/>
                <a:cs typeface="Lucida Sans Unicode"/>
              </a:rPr>
              <a:t>□</a:t>
            </a:r>
            <a:endParaRPr lang="cs-CZ" sz="4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dirty="0" smtClean="0"/>
              <a:t>Dokažte následující tvrzení:</a:t>
            </a:r>
            <a:endParaRPr lang="cs-CZ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611560" y="1484784"/>
          <a:ext cx="6592888" cy="3427412"/>
        </p:xfrm>
        <a:graphic>
          <a:graphicData uri="http://schemas.openxmlformats.org/presentationml/2006/ole">
            <p:oleObj spid="_x0000_s26626" name="Rovnice" r:id="rId3" imgW="2565360" imgH="1333440" progId="Equation.3">
              <p:embed/>
            </p:oleObj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851920" y="2276872"/>
            <a:ext cx="4604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Nápověda – přímý důkaz.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23928" y="3573016"/>
            <a:ext cx="4604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Nápověda – přímý důkaz.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501317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Nápověda – nepřímý důkaz.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395536" y="332656"/>
            <a:ext cx="8229600" cy="576064"/>
          </a:xfrm>
        </p:spPr>
        <p:txBody>
          <a:bodyPr/>
          <a:lstStyle/>
          <a:p>
            <a:r>
              <a:rPr lang="cs-CZ" dirty="0" smtClean="0"/>
              <a:t>Ř</a:t>
            </a:r>
            <a:r>
              <a:rPr lang="cs-CZ" dirty="0" smtClean="0"/>
              <a:t>ešení:</a:t>
            </a:r>
            <a:endParaRPr lang="cs-CZ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468313" y="1300163"/>
          <a:ext cx="6429375" cy="1958975"/>
        </p:xfrm>
        <a:graphic>
          <a:graphicData uri="http://schemas.openxmlformats.org/presentationml/2006/ole">
            <p:oleObj spid="_x0000_s27650" name="Rovnice" r:id="rId3" imgW="2501640" imgH="761760" progId="Equation.3">
              <p:embed/>
            </p:oleObj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1521" y="3933056"/>
            <a:ext cx="49685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Má-li být výraz dělitelný 6, musíme nalézt dělitelnost 2 a 3.</a:t>
            </a:r>
            <a:endParaRPr lang="cs-CZ" sz="2800" dirty="0"/>
          </a:p>
        </p:txBody>
      </p:sp>
      <p:sp>
        <p:nvSpPr>
          <p:cNvPr id="7" name="Pravá složená závorka 6"/>
          <p:cNvSpPr/>
          <p:nvPr/>
        </p:nvSpPr>
        <p:spPr>
          <a:xfrm rot="5400000">
            <a:off x="1079612" y="2744924"/>
            <a:ext cx="576064" cy="1656184"/>
          </a:xfrm>
          <a:prstGeom prst="rightBrac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2123728" y="260648"/>
          <a:ext cx="4862513" cy="654050"/>
        </p:xfrm>
        <a:graphic>
          <a:graphicData uri="http://schemas.openxmlformats.org/presentationml/2006/ole">
            <p:oleObj spid="_x0000_s27651" name="Rovnice" r:id="rId4" imgW="1892160" imgH="253800" progId="Equation.3">
              <p:embed/>
            </p:oleObj>
          </a:graphicData>
        </a:graphic>
      </p:graphicFrame>
      <p:sp>
        <p:nvSpPr>
          <p:cNvPr id="9" name="Pravá složená závorka 8"/>
          <p:cNvSpPr/>
          <p:nvPr/>
        </p:nvSpPr>
        <p:spPr>
          <a:xfrm rot="5400000">
            <a:off x="5688124" y="2816932"/>
            <a:ext cx="576064" cy="1656184"/>
          </a:xfrm>
          <a:prstGeom prst="rightBrac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3933056"/>
            <a:ext cx="7632848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Dělitelnost 3 → </a:t>
            </a:r>
            <a:r>
              <a:rPr lang="cs-CZ" sz="2800" b="1" dirty="0" smtClean="0"/>
              <a:t>3</a:t>
            </a:r>
            <a:r>
              <a:rPr lang="cs-CZ" sz="2800" i="1" dirty="0" smtClean="0"/>
              <a:t>k</a:t>
            </a:r>
            <a:r>
              <a:rPr lang="cs-CZ" sz="2800" dirty="0" smtClean="0"/>
              <a:t>(</a:t>
            </a:r>
            <a:r>
              <a:rPr lang="cs-CZ" sz="2800" i="1" dirty="0" smtClean="0"/>
              <a:t>k</a:t>
            </a:r>
            <a:r>
              <a:rPr lang="cs-CZ" sz="2800" dirty="0" smtClean="0"/>
              <a:t>-1)</a:t>
            </a:r>
            <a:endParaRPr lang="cs-CZ" sz="2800" dirty="0" smtClean="0"/>
          </a:p>
          <a:p>
            <a:r>
              <a:rPr lang="cs-CZ" sz="2800" dirty="0" smtClean="0"/>
              <a:t>Dělitelnost 2 → je-li </a:t>
            </a:r>
            <a:r>
              <a:rPr lang="cs-CZ" sz="2800" i="1" dirty="0" smtClean="0"/>
              <a:t>k</a:t>
            </a:r>
            <a:r>
              <a:rPr lang="cs-CZ" sz="2800" dirty="0" smtClean="0"/>
              <a:t> sudé, je celý výraz dělitelný 2;</a:t>
            </a:r>
          </a:p>
          <a:p>
            <a:r>
              <a:rPr lang="cs-CZ" sz="2800" dirty="0" smtClean="0"/>
              <a:t>			je-li </a:t>
            </a:r>
            <a:r>
              <a:rPr lang="cs-CZ" sz="2800" i="1" dirty="0" smtClean="0"/>
              <a:t>k</a:t>
            </a:r>
            <a:r>
              <a:rPr lang="cs-CZ" sz="2800" dirty="0" smtClean="0"/>
              <a:t> liché, potom je člen (3</a:t>
            </a:r>
            <a:r>
              <a:rPr lang="cs-CZ" sz="2800" i="1" dirty="0" smtClean="0"/>
              <a:t>k</a:t>
            </a:r>
            <a:r>
              <a:rPr lang="cs-CZ" sz="2800" dirty="0" smtClean="0"/>
              <a:t> – 1) sudý a tedy celý výraz 3</a:t>
            </a:r>
            <a:r>
              <a:rPr lang="cs-CZ" sz="2800" i="1" dirty="0" smtClean="0"/>
              <a:t>k</a:t>
            </a:r>
            <a:r>
              <a:rPr lang="cs-CZ" sz="2800" dirty="0" smtClean="0"/>
              <a:t>(</a:t>
            </a:r>
            <a:r>
              <a:rPr lang="cs-CZ" sz="2800" i="1" dirty="0" smtClean="0"/>
              <a:t>k</a:t>
            </a:r>
            <a:r>
              <a:rPr lang="cs-CZ" sz="2800" dirty="0" smtClean="0"/>
              <a:t>-1) je dělitelný 2.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56" y="2636912"/>
            <a:ext cx="593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  <a:latin typeface="Lucida Sans Unicode"/>
                <a:cs typeface="Lucida Sans Unicode"/>
              </a:rPr>
              <a:t>□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251520" y="908720"/>
            <a:ext cx="8229600" cy="8115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/>
              <a:t>Přímý důkaz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7" grpId="0" animBg="1"/>
      <p:bldP spid="7" grpId="1" animBg="1"/>
      <p:bldP spid="9" grpId="0" animBg="1"/>
      <p:bldP spid="10" grpId="0" animBg="1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cs-CZ" dirty="0" smtClean="0"/>
              <a:t>Ř</a:t>
            </a:r>
            <a:r>
              <a:rPr lang="cs-CZ" dirty="0" smtClean="0"/>
              <a:t>ešení:</a:t>
            </a:r>
            <a:endParaRPr lang="cs-CZ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611560" y="1916832"/>
          <a:ext cx="7408863" cy="3395662"/>
        </p:xfrm>
        <a:graphic>
          <a:graphicData uri="http://schemas.openxmlformats.org/presentationml/2006/ole">
            <p:oleObj spid="_x0000_s28674" name="Rovnice" r:id="rId3" imgW="2882880" imgH="1320480" progId="Equation.3">
              <p:embed/>
            </p:oleObj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5508104" y="4653136"/>
            <a:ext cx="593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  <a:latin typeface="Lucida Sans Unicode"/>
                <a:cs typeface="Lucida Sans Unicode"/>
              </a:rPr>
              <a:t>□</a:t>
            </a:r>
            <a:endParaRPr lang="cs-CZ" sz="4000" b="1" dirty="0">
              <a:solidFill>
                <a:srgbClr val="00B0F0"/>
              </a:solidFill>
            </a:endParaRPr>
          </a:p>
        </p:txBody>
      </p:sp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2195736" y="404664"/>
          <a:ext cx="6592887" cy="652463"/>
        </p:xfrm>
        <a:graphic>
          <a:graphicData uri="http://schemas.openxmlformats.org/presentationml/2006/ole">
            <p:oleObj spid="_x0000_s28676" name="Rovnice" r:id="rId4" imgW="2565360" imgH="253800" progId="Equation.3">
              <p:embed/>
            </p:oleObj>
          </a:graphicData>
        </a:graphic>
      </p:graphicFrame>
      <p:sp>
        <p:nvSpPr>
          <p:cNvPr id="12" name="Zástupný symbol pro obsah 1"/>
          <p:cNvSpPr txBox="1">
            <a:spLocks/>
          </p:cNvSpPr>
          <p:nvPr/>
        </p:nvSpPr>
        <p:spPr>
          <a:xfrm>
            <a:off x="323528" y="1196752"/>
            <a:ext cx="8229600" cy="8115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/>
              <a:t>Přímý důkaz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811560"/>
          </a:xfrm>
        </p:spPr>
        <p:txBody>
          <a:bodyPr/>
          <a:lstStyle/>
          <a:p>
            <a:r>
              <a:rPr lang="cs-CZ" dirty="0" smtClean="0"/>
              <a:t>Ř</a:t>
            </a:r>
            <a:r>
              <a:rPr lang="cs-CZ" dirty="0" smtClean="0"/>
              <a:t>ešení:</a:t>
            </a:r>
            <a:endParaRPr lang="cs-CZ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323528" y="3284984"/>
          <a:ext cx="2055812" cy="2709862"/>
        </p:xfrm>
        <a:graphic>
          <a:graphicData uri="http://schemas.openxmlformats.org/presentationml/2006/ole">
            <p:oleObj spid="_x0000_s29698" name="Rovnice" r:id="rId3" imgW="799920" imgH="1054080" progId="Equation.3">
              <p:embed/>
            </p:oleObj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8172400" y="6150114"/>
            <a:ext cx="593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  <a:latin typeface="Lucida Sans Unicode"/>
                <a:cs typeface="Lucida Sans Unicode"/>
              </a:rPr>
              <a:t>□</a:t>
            </a:r>
            <a:endParaRPr lang="cs-CZ" sz="4000" b="1" dirty="0">
              <a:solidFill>
                <a:srgbClr val="00B0F0"/>
              </a:solidFill>
            </a:endParaRPr>
          </a:p>
        </p:txBody>
      </p:sp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2339752" y="404664"/>
          <a:ext cx="3883025" cy="620712"/>
        </p:xfrm>
        <a:graphic>
          <a:graphicData uri="http://schemas.openxmlformats.org/presentationml/2006/ole">
            <p:oleObj spid="_x0000_s29700" name="Rovnice" r:id="rId4" imgW="1511280" imgH="241200" progId="Equation.3">
              <p:embed/>
            </p:oleObj>
          </a:graphicData>
        </a:graphic>
      </p:graphicFrame>
      <p:sp>
        <p:nvSpPr>
          <p:cNvPr id="7" name="Zástupný symbol pro obsah 1"/>
          <p:cNvSpPr txBox="1">
            <a:spLocks/>
          </p:cNvSpPr>
          <p:nvPr/>
        </p:nvSpPr>
        <p:spPr>
          <a:xfrm>
            <a:off x="539552" y="1340768"/>
            <a:ext cx="8229600" cy="1008112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/>
              <a:t>Nepřímý důkaz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dokazujeme výrok ve tvaru:</a:t>
            </a:r>
          </a:p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</a:pPr>
            <a:r>
              <a:rPr lang="cs-CZ" sz="2700" dirty="0" smtClean="0"/>
              <a:t>	</a:t>
            </a:r>
            <a:r>
              <a:rPr lang="cs-CZ" sz="2400" dirty="0" smtClean="0"/>
              <a:t> </a:t>
            </a:r>
            <a:r>
              <a:rPr lang="cs-CZ" sz="3000" dirty="0" smtClean="0"/>
              <a:t>∀</a:t>
            </a:r>
            <a:r>
              <a:rPr lang="cs-CZ" sz="3000" i="1" dirty="0" smtClean="0"/>
              <a:t>n</a:t>
            </a:r>
            <a:r>
              <a:rPr lang="cs-CZ" sz="3000" dirty="0" smtClean="0"/>
              <a:t> ∈ </a:t>
            </a:r>
            <a:r>
              <a:rPr lang="cs-CZ" sz="3000" i="1" dirty="0" smtClean="0"/>
              <a:t>N</a:t>
            </a:r>
            <a:r>
              <a:rPr lang="cs-CZ" sz="3000" dirty="0" smtClean="0"/>
              <a:t>: </a:t>
            </a:r>
            <a:r>
              <a:rPr lang="cs-CZ" sz="3000" dirty="0" smtClean="0"/>
              <a:t>5∤</a:t>
            </a:r>
            <a:r>
              <a:rPr lang="cs-CZ" sz="3000" i="1" dirty="0" smtClean="0"/>
              <a:t>n</a:t>
            </a:r>
            <a:r>
              <a:rPr lang="cs-CZ" sz="3000" dirty="0" smtClean="0"/>
              <a:t> </a:t>
            </a:r>
            <a:r>
              <a:rPr lang="cs-CZ" sz="3000" dirty="0" smtClean="0">
                <a:cs typeface="Lucida Sans Unicode"/>
              </a:rPr>
              <a:t>⇒ </a:t>
            </a:r>
            <a:r>
              <a:rPr lang="cs-CZ" sz="3000" dirty="0" smtClean="0">
                <a:cs typeface="Lucida Sans Unicode"/>
              </a:rPr>
              <a:t>5</a:t>
            </a:r>
            <a:r>
              <a:rPr lang="cs-CZ" sz="3000" dirty="0" smtClean="0"/>
              <a:t>∤</a:t>
            </a:r>
            <a:r>
              <a:rPr lang="cs-CZ" sz="3000" i="1" dirty="0" smtClean="0">
                <a:cs typeface="Lucida Sans Unicode"/>
              </a:rPr>
              <a:t>n</a:t>
            </a:r>
            <a:r>
              <a:rPr lang="cs-CZ" sz="3000" baseline="30000" dirty="0" smtClean="0">
                <a:cs typeface="Lucida Sans Unicode"/>
              </a:rPr>
              <a:t>2</a:t>
            </a:r>
            <a:endParaRPr kumimoji="0" lang="cs-CZ" sz="3000" b="0" u="none" strike="noStrike" kern="1200" cap="none" spc="0" normalizeH="0" baseline="30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611560" y="2420888"/>
            <a:ext cx="8229600" cy="6480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/>
              <a:t>platí-li </a:t>
            </a:r>
            <a:r>
              <a:rPr lang="cs-CZ" sz="3000" dirty="0" smtClean="0"/>
              <a:t>5∤</a:t>
            </a:r>
            <a:r>
              <a:rPr lang="cs-CZ" sz="3000" i="1" dirty="0" smtClean="0"/>
              <a:t>n</a:t>
            </a:r>
            <a:r>
              <a:rPr lang="cs-CZ" sz="3000" dirty="0" smtClean="0"/>
              <a:t>, potom n nabývají tvaru:</a:t>
            </a:r>
            <a:endParaRPr kumimoji="0" lang="cs-CZ" sz="3000" b="0" u="none" strike="noStrike" kern="1200" cap="none" spc="0" normalizeH="0" baseline="30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9702" name="Object 6"/>
          <p:cNvGraphicFramePr>
            <a:graphicFrameLocks noChangeAspect="1"/>
          </p:cNvGraphicFramePr>
          <p:nvPr/>
        </p:nvGraphicFramePr>
        <p:xfrm>
          <a:off x="3131840" y="3284984"/>
          <a:ext cx="5724128" cy="2758190"/>
        </p:xfrm>
        <a:graphic>
          <a:graphicData uri="http://schemas.openxmlformats.org/presentationml/2006/ole">
            <p:oleObj spid="_x0000_s29702" name="Rovnice" r:id="rId5" imgW="2400120" imgH="1155600" progId="Equation.3">
              <p:embed/>
            </p:oleObj>
          </a:graphicData>
        </a:graphic>
      </p:graphicFrame>
      <p:sp>
        <p:nvSpPr>
          <p:cNvPr id="12" name="Pravá složená závorka 11"/>
          <p:cNvSpPr/>
          <p:nvPr/>
        </p:nvSpPr>
        <p:spPr>
          <a:xfrm>
            <a:off x="2411760" y="3501008"/>
            <a:ext cx="576064" cy="2160240"/>
          </a:xfrm>
          <a:prstGeom prst="rightBrac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9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POLÁK, Josef. </a:t>
            </a:r>
            <a:r>
              <a:rPr lang="cs-CZ" i="1" dirty="0" smtClean="0"/>
              <a:t>Přehled středoškolské matematiky</a:t>
            </a:r>
            <a:r>
              <a:rPr lang="cs-CZ" dirty="0" smtClean="0"/>
              <a:t>. 6.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608 s. ISBN 80-85849-78-</a:t>
            </a:r>
            <a:r>
              <a:rPr lang="cs-CZ" dirty="0" err="1" smtClean="0"/>
              <a:t>x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BUŠEK, Ivan, Leo BOČEK a Emil CALDA. </a:t>
            </a:r>
            <a:r>
              <a:rPr lang="cs-CZ" i="1" dirty="0" smtClean="0"/>
              <a:t>Matematika pro gymnázia: základní poznatky z matematiky</a:t>
            </a:r>
            <a:r>
              <a:rPr lang="cs-CZ" dirty="0" smtClean="0"/>
              <a:t>. </a:t>
            </a:r>
            <a:r>
              <a:rPr lang="cs-CZ" dirty="0" err="1" smtClean="0"/>
              <a:t>Dot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165 s. ISBN 80-85849-34-8. 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2867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2510</TotalTime>
  <Words>587</Words>
  <Application>Microsoft Office PowerPoint</Application>
  <PresentationFormat>Předvádění na obrazovce (4:3)</PresentationFormat>
  <Paragraphs>98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Shluk</vt:lpstr>
      <vt:lpstr>Editor rovnic 3.0</vt:lpstr>
      <vt:lpstr>Snímek 1</vt:lpstr>
      <vt:lpstr>Základní poznatky z matematiky</vt:lpstr>
      <vt:lpstr>Důkazy matematických vět, které mají tvar implikace</vt:lpstr>
      <vt:lpstr>A. Přímý důkaz</vt:lpstr>
      <vt:lpstr>Úkol - dokažte, že platí: ∀n ∈ N: 2|n ⇒ 2|n2 </vt:lpstr>
      <vt:lpstr>B. Důkaz sporem</vt:lpstr>
      <vt:lpstr>Snímek 7</vt:lpstr>
      <vt:lpstr>C. Nepřímý důkaz</vt:lpstr>
      <vt:lpstr>Snímek 9</vt:lpstr>
      <vt:lpstr>Snímek 10</vt:lpstr>
      <vt:lpstr>Snímek 11</vt:lpstr>
      <vt:lpstr>Snímek 12</vt:lpstr>
      <vt:lpstr>Snímek 13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Michala Pfefrčková</cp:lastModifiedBy>
  <cp:revision>282</cp:revision>
  <dcterms:modified xsi:type="dcterms:W3CDTF">2013-01-20T15:52:22Z</dcterms:modified>
</cp:coreProperties>
</file>