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89" r:id="rId2"/>
    <p:sldId id="290" r:id="rId3"/>
    <p:sldId id="298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10" autoAdjust="0"/>
  </p:normalViewPr>
  <p:slideViewPr>
    <p:cSldViewPr>
      <p:cViewPr>
        <p:scale>
          <a:sx n="80" d="100"/>
          <a:sy n="80" d="100"/>
        </p:scale>
        <p:origin x="-1074" y="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342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335544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7099003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6774342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0343864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4746984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0736610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1518086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7587160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7635298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0987874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9315940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32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VY_32_INOVACE_VII_1_12: Starověký Orient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</a:t>
            </a:r>
            <a:r>
              <a:rPr lang="cs-CZ" b="1" dirty="0" smtClean="0"/>
              <a:t>            Sada číslo: </a:t>
            </a:r>
            <a:r>
              <a:rPr lang="cs-CZ" dirty="0" smtClean="0"/>
              <a:t>1</a:t>
            </a:r>
            <a:r>
              <a:rPr lang="cs-CZ" b="1" dirty="0" smtClean="0"/>
              <a:t>               Pořadové číslo DUM: </a:t>
            </a:r>
            <a:r>
              <a:rPr lang="cs-CZ" dirty="0" smtClean="0"/>
              <a:t>12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seznámení s počátky osídlení Mezopotámie a s národem Sumerů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sz="1600" dirty="0" smtClean="0"/>
              <a:t> </a:t>
            </a:r>
            <a:r>
              <a:rPr lang="cs-CZ" dirty="0" smtClean="0"/>
              <a:t>žáci pochopí význam Mezopotámie  pro rozvoj  zemědělství a úlohu Sumerů na tomto území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11 – 12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Mezopotámie, Sumerové, závlahový systém, vůz, hrnčířský kruh, stát, zikkurat, </a:t>
            </a:r>
            <a:r>
              <a:rPr lang="cs-CZ" dirty="0" err="1" smtClean="0"/>
              <a:t>Chammurabi</a:t>
            </a:r>
            <a:r>
              <a:rPr lang="cs-CZ" dirty="0" smtClean="0"/>
              <a:t>, zákoník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30 – 35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se formou prezentace doplněné výkladem učitele seznámí s počátky zemědělství v Mezopotámii a s osidlováním této oblasti vyspělými národy, především Sumery. Vypracují společně i závěrečný úkol.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2780928"/>
            <a:ext cx="5243295" cy="830997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STAROVĚKÝ ORIENT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xmlns="" val="3381828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STAROVĚKÝ ORIENT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r>
              <a:rPr lang="cs-CZ" b="1" dirty="0" smtClean="0"/>
              <a:t>KDE</a:t>
            </a:r>
            <a:r>
              <a:rPr lang="cs-CZ" dirty="0" smtClean="0"/>
              <a:t> – oblast Předního východu </a:t>
            </a:r>
            <a:r>
              <a:rPr lang="cs-CZ" b="1" dirty="0" smtClean="0"/>
              <a:t>v povodí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řek Eufrat a Tigris = MEZOPOTÁMIE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(=meziříčí)</a:t>
            </a:r>
          </a:p>
          <a:p>
            <a:r>
              <a:rPr lang="cs-CZ" b="1" dirty="0" smtClean="0"/>
              <a:t>KDY</a:t>
            </a:r>
            <a:r>
              <a:rPr lang="cs-CZ" dirty="0" smtClean="0"/>
              <a:t> – od r.3500 př.n.l. </a:t>
            </a:r>
            <a:r>
              <a:rPr lang="cs-CZ" dirty="0" smtClean="0"/>
              <a:t>– </a:t>
            </a:r>
            <a:r>
              <a:rPr lang="cs-CZ" dirty="0" smtClean="0"/>
              <a:t>vznik prvních </a:t>
            </a:r>
            <a:r>
              <a:rPr lang="cs-CZ" dirty="0" err="1" smtClean="0"/>
              <a:t>sumer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</a:t>
            </a:r>
            <a:r>
              <a:rPr lang="cs-CZ" dirty="0" err="1" smtClean="0"/>
              <a:t>ských</a:t>
            </a:r>
            <a:r>
              <a:rPr lang="cs-CZ" dirty="0" smtClean="0"/>
              <a:t> států</a:t>
            </a:r>
          </a:p>
          <a:p>
            <a:r>
              <a:rPr lang="cs-CZ" b="1" dirty="0" smtClean="0"/>
              <a:t>KDO</a:t>
            </a:r>
            <a:r>
              <a:rPr lang="cs-CZ" dirty="0" smtClean="0"/>
              <a:t> – různé národy, </a:t>
            </a:r>
            <a:r>
              <a:rPr lang="cs-CZ" b="1" dirty="0" smtClean="0"/>
              <a:t>nejvyspělejší=SUMEROVÉ</a:t>
            </a:r>
          </a:p>
          <a:p>
            <a:r>
              <a:rPr lang="cs-CZ" b="1" dirty="0" smtClean="0"/>
              <a:t>PROČ</a:t>
            </a:r>
            <a:r>
              <a:rPr lang="cs-CZ" dirty="0" smtClean="0"/>
              <a:t> – přírodní podmínky (</a:t>
            </a:r>
            <a:r>
              <a:rPr lang="cs-CZ" b="1" dirty="0" smtClean="0"/>
              <a:t>úrodný půlměsíc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výhodná strategická poloha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6598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SUMEROVÉ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= nejvyspělejší národ – vlastní písmo</a:t>
            </a:r>
          </a:p>
          <a:p>
            <a:r>
              <a:rPr lang="cs-CZ" dirty="0" smtClean="0"/>
              <a:t> od r. 3500 př.n.l. v Mezopotámii</a:t>
            </a:r>
          </a:p>
          <a:p>
            <a:r>
              <a:rPr lang="cs-CZ" dirty="0"/>
              <a:t>z</a:t>
            </a:r>
            <a:r>
              <a:rPr lang="cs-CZ" dirty="0" smtClean="0"/>
              <a:t>působ obživy = </a:t>
            </a:r>
            <a:r>
              <a:rPr lang="cs-CZ" b="1" dirty="0" smtClean="0"/>
              <a:t>zemědělství</a:t>
            </a:r>
            <a:r>
              <a:rPr lang="cs-CZ" dirty="0" smtClean="0"/>
              <a:t>- domestikace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- hák s nálevkou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- </a:t>
            </a:r>
            <a:r>
              <a:rPr lang="cs-CZ" b="1" dirty="0" smtClean="0"/>
              <a:t>závlahový systém</a:t>
            </a:r>
          </a:p>
          <a:p>
            <a:r>
              <a:rPr lang="cs-CZ" b="1" dirty="0"/>
              <a:t>d</a:t>
            </a:r>
            <a:r>
              <a:rPr lang="cs-CZ" b="1" dirty="0" smtClean="0"/>
              <a:t>alší vynálezy </a:t>
            </a:r>
            <a:r>
              <a:rPr lang="cs-CZ" b="1" dirty="0" smtClean="0"/>
              <a:t>- </a:t>
            </a:r>
            <a:r>
              <a:rPr lang="cs-CZ" b="1" dirty="0" smtClean="0"/>
              <a:t>vůz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- hrnčířský kruh</a:t>
            </a:r>
          </a:p>
        </p:txBody>
      </p:sp>
    </p:spTree>
    <p:extLst>
      <p:ext uri="{BB962C8B-B14F-4D97-AF65-F5344CB8AC3E}">
        <p14:creationId xmlns:p14="http://schemas.microsoft.com/office/powerpoint/2010/main" xmlns="" val="4111313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ZPŮSOB ŽIVOTA SUMERŮ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/>
              <a:t>o</a:t>
            </a:r>
            <a:r>
              <a:rPr lang="cs-CZ" b="1" dirty="0" smtClean="0"/>
              <a:t>rganizovaná společnost = vznik států</a:t>
            </a:r>
          </a:p>
          <a:p>
            <a:r>
              <a:rPr lang="cs-CZ" b="1" dirty="0"/>
              <a:t>b</a:t>
            </a:r>
            <a:r>
              <a:rPr lang="cs-CZ" b="1" dirty="0" smtClean="0"/>
              <a:t>udování měst </a:t>
            </a:r>
            <a:r>
              <a:rPr lang="cs-CZ" dirty="0" smtClean="0"/>
              <a:t>– Ur, </a:t>
            </a:r>
            <a:r>
              <a:rPr lang="cs-CZ" dirty="0" err="1" smtClean="0"/>
              <a:t>Uruk</a:t>
            </a:r>
            <a:r>
              <a:rPr lang="cs-CZ" dirty="0" smtClean="0"/>
              <a:t>, </a:t>
            </a:r>
            <a:r>
              <a:rPr lang="cs-CZ" dirty="0" err="1" smtClean="0"/>
              <a:t>Lagaš</a:t>
            </a:r>
            <a:r>
              <a:rPr lang="cs-CZ" dirty="0" smtClean="0"/>
              <a:t>, </a:t>
            </a:r>
            <a:r>
              <a:rPr lang="cs-CZ" dirty="0" err="1" smtClean="0"/>
              <a:t>Epidu</a:t>
            </a:r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lavní role = </a:t>
            </a:r>
            <a:r>
              <a:rPr lang="cs-CZ" b="1" dirty="0" smtClean="0"/>
              <a:t>KRÁL</a:t>
            </a:r>
            <a:r>
              <a:rPr lang="cs-CZ" dirty="0" smtClean="0"/>
              <a:t> + VOJSKO</a:t>
            </a:r>
          </a:p>
          <a:p>
            <a:r>
              <a:rPr lang="cs-CZ" b="1" dirty="0"/>
              <a:t>d</a:t>
            </a:r>
            <a:r>
              <a:rPr lang="cs-CZ" b="1" dirty="0" smtClean="0"/>
              <a:t>ůležitá role = KNĚŽÍ</a:t>
            </a:r>
          </a:p>
          <a:p>
            <a:r>
              <a:rPr lang="cs-CZ" b="1" dirty="0"/>
              <a:t>f</a:t>
            </a:r>
            <a:r>
              <a:rPr lang="cs-CZ" b="1" dirty="0" smtClean="0"/>
              <a:t>unkce státu:</a:t>
            </a:r>
            <a:r>
              <a:rPr lang="cs-CZ" dirty="0" smtClean="0"/>
              <a:t>1)obrana obyvatel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2)výběr daní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3)organizace a stavba závlah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6326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NÁBOŽENSTVÍ SUMERŮ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35280" cy="5112567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KNĚŽÍ = nositelé víry a vzdělanosti</a:t>
            </a:r>
          </a:p>
          <a:p>
            <a:r>
              <a:rPr lang="cs-CZ" dirty="0"/>
              <a:t>n</a:t>
            </a:r>
            <a:r>
              <a:rPr lang="cs-CZ" dirty="0" smtClean="0"/>
              <a:t>áboženství – POLYTEISMUS=uctívání více bohů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hl. bohové = </a:t>
            </a:r>
            <a:r>
              <a:rPr lang="cs-CZ" dirty="0" err="1" smtClean="0"/>
              <a:t>Marduk</a:t>
            </a:r>
            <a:r>
              <a:rPr lang="cs-CZ" dirty="0" smtClean="0"/>
              <a:t> a </a:t>
            </a:r>
            <a:r>
              <a:rPr lang="cs-CZ" dirty="0" err="1" smtClean="0"/>
              <a:t>Ištar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chrámy – ZIKKURATY</a:t>
            </a:r>
          </a:p>
          <a:p>
            <a:r>
              <a:rPr lang="cs-CZ" b="1" dirty="0"/>
              <a:t>z</a:t>
            </a:r>
            <a:r>
              <a:rPr lang="cs-CZ" b="1" dirty="0" smtClean="0"/>
              <a:t>ikkurat</a:t>
            </a:r>
            <a:r>
              <a:rPr lang="cs-CZ" dirty="0" smtClean="0"/>
              <a:t> = stupňovitá věž s chrámem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55776" y="5949280"/>
            <a:ext cx="3744416" cy="6983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03848" y="5492080"/>
            <a:ext cx="244827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35896" y="5111597"/>
            <a:ext cx="1728192" cy="3804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067724" y="4535793"/>
            <a:ext cx="720080" cy="5579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143081" y="5133043"/>
            <a:ext cx="576064" cy="1514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39952" y="5111596"/>
            <a:ext cx="576064" cy="1902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139952" y="5492080"/>
            <a:ext cx="576064" cy="228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136383" y="5697319"/>
            <a:ext cx="582762" cy="2519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136383" y="5949280"/>
            <a:ext cx="58276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136383" y="6177318"/>
            <a:ext cx="582762" cy="2423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166790" y="4654333"/>
            <a:ext cx="552355" cy="4196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Čárový popisek 1 19"/>
          <p:cNvSpPr/>
          <p:nvPr/>
        </p:nvSpPr>
        <p:spPr>
          <a:xfrm>
            <a:off x="6228184" y="4814749"/>
            <a:ext cx="1296144" cy="612648"/>
          </a:xfrm>
          <a:prstGeom prst="borderCallout1">
            <a:avLst>
              <a:gd name="adj1" fmla="val 47915"/>
              <a:gd name="adj2" fmla="val -2586"/>
              <a:gd name="adj3" fmla="val -2442"/>
              <a:gd name="adj4" fmla="val -1081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břadní chrám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1600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SUMERSKÁ VZDĚLANOST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  <a:ln w="28575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nalost písma</a:t>
            </a:r>
            <a:r>
              <a:rPr lang="cs-CZ" dirty="0" smtClean="0"/>
              <a:t> =</a:t>
            </a:r>
            <a:r>
              <a:rPr lang="cs-CZ" dirty="0" err="1" smtClean="0"/>
              <a:t>klínopis</a:t>
            </a:r>
            <a:r>
              <a:rPr lang="cs-CZ" dirty="0" smtClean="0"/>
              <a:t> (hliněné </a:t>
            </a:r>
            <a:r>
              <a:rPr lang="cs-CZ" dirty="0" err="1" smtClean="0"/>
              <a:t>destičky+rákos</a:t>
            </a:r>
            <a:r>
              <a:rPr lang="cs-CZ" dirty="0" smtClean="0"/>
              <a:t>)</a:t>
            </a:r>
            <a:endParaRPr lang="cs-CZ" b="1" dirty="0" smtClean="0"/>
          </a:p>
          <a:p>
            <a:r>
              <a:rPr lang="cs-CZ" dirty="0"/>
              <a:t>p</a:t>
            </a:r>
            <a:r>
              <a:rPr lang="cs-CZ" dirty="0" smtClean="0"/>
              <a:t>oznatky z matematiky, astronomie a lékařství</a:t>
            </a:r>
          </a:p>
          <a:p>
            <a:r>
              <a:rPr lang="cs-CZ" dirty="0"/>
              <a:t>v</a:t>
            </a:r>
            <a:r>
              <a:rPr lang="cs-CZ" dirty="0" smtClean="0"/>
              <a:t>ydán </a:t>
            </a:r>
            <a:r>
              <a:rPr lang="cs-CZ" b="1" dirty="0" smtClean="0"/>
              <a:t>zákoník – král CHAMMURABI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dirty="0" smtClean="0"/>
              <a:t>– </a:t>
            </a:r>
            <a:r>
              <a:rPr lang="cs-CZ" dirty="0" smtClean="0"/>
              <a:t>hl. princip = „oko za oko, zub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za zub“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dirty="0" smtClean="0"/>
              <a:t>– </a:t>
            </a:r>
            <a:r>
              <a:rPr lang="cs-CZ" dirty="0" smtClean="0"/>
              <a:t>vytesán </a:t>
            </a:r>
            <a:r>
              <a:rPr lang="cs-CZ" dirty="0" smtClean="0"/>
              <a:t>do kamenného sloupu</a:t>
            </a:r>
          </a:p>
          <a:p>
            <a:r>
              <a:rPr lang="cs-CZ" dirty="0"/>
              <a:t>n</a:t>
            </a:r>
            <a:r>
              <a:rPr lang="cs-CZ" dirty="0" smtClean="0"/>
              <a:t>ejstarší literární památka světa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 smtClean="0"/>
              <a:t>= EPOS O GILGAMEŠOVI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475008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CO JSME SI ZAPAMATOVALI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568952" cy="4497363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Spoj pojmy, které spolu souvisí:</a:t>
            </a:r>
          </a:p>
          <a:p>
            <a:pPr marL="0" indent="0">
              <a:buNone/>
            </a:pPr>
            <a:r>
              <a:rPr lang="cs-CZ" dirty="0" smtClean="0"/>
              <a:t>  zákoník                                     závlahový systém</a:t>
            </a:r>
          </a:p>
          <a:p>
            <a:pPr marL="0" indent="0">
              <a:buNone/>
            </a:pPr>
            <a:r>
              <a:rPr lang="cs-CZ" dirty="0" smtClean="0"/>
              <a:t>  zemědělství                             chrám</a:t>
            </a:r>
          </a:p>
          <a:p>
            <a:pPr marL="0" indent="0">
              <a:buNone/>
            </a:pPr>
            <a:r>
              <a:rPr lang="cs-CZ" dirty="0" smtClean="0"/>
              <a:t>  Eufrat a Tigris                          </a:t>
            </a:r>
            <a:r>
              <a:rPr lang="cs-CZ" dirty="0" err="1" smtClean="0"/>
              <a:t>Chammurabi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zikkurat                                    </a:t>
            </a:r>
            <a:r>
              <a:rPr lang="cs-CZ" dirty="0" err="1" smtClean="0"/>
              <a:t>vícebožství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daně                                         Mezopotámie</a:t>
            </a:r>
          </a:p>
          <a:p>
            <a:pPr marL="0" indent="0">
              <a:buNone/>
            </a:pPr>
            <a:r>
              <a:rPr lang="cs-CZ" dirty="0" smtClean="0"/>
              <a:t>  polyteismus                            poplatky od obyvatel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7783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ZÁVĚREČNÝ ÚKOL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Nakresli svůj zikkurat: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29773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20486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MANDELOVÁ, Helena; KUNSTOVÁ, Eliška; PAŘÍZKOVÁ, Ilona. </a:t>
            </a:r>
            <a:r>
              <a:rPr lang="cs-CZ" i="1" dirty="0"/>
              <a:t>Dějiny pravěku a starověku</a:t>
            </a:r>
            <a:r>
              <a:rPr lang="cs-CZ" dirty="0"/>
              <a:t>. Liberec: Dialog, 2001, ISBN 80-86218-57-0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976</TotalTime>
  <Words>354</Words>
  <Application>Microsoft Office PowerPoint</Application>
  <PresentationFormat>Předvádění na obrazovce (4:3)</PresentationFormat>
  <Paragraphs>82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STAROVĚKÝ ORIENT</vt:lpstr>
      <vt:lpstr>SUMEROVÉ</vt:lpstr>
      <vt:lpstr>ZPŮSOB ŽIVOTA SUMERŮ</vt:lpstr>
      <vt:lpstr>NÁBOŽENSTVÍ SUMERŮ</vt:lpstr>
      <vt:lpstr>SUMERSKÁ VZDĚLANOST</vt:lpstr>
      <vt:lpstr>CO JSME SI ZAPAMATOVALI</vt:lpstr>
      <vt:lpstr>ZÁVĚREČNÝ ÚKOL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U1</cp:lastModifiedBy>
  <cp:revision>204</cp:revision>
  <dcterms:created xsi:type="dcterms:W3CDTF">2012-03-26T21:10:22Z</dcterms:created>
  <dcterms:modified xsi:type="dcterms:W3CDTF">2013-01-25T15:05:32Z</dcterms:modified>
</cp:coreProperties>
</file>