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4"/>
  </p:notesMasterIdLst>
  <p:sldIdLst>
    <p:sldId id="289" r:id="rId2"/>
    <p:sldId id="290" r:id="rId3"/>
    <p:sldId id="292" r:id="rId4"/>
    <p:sldId id="291" r:id="rId5"/>
    <p:sldId id="295" r:id="rId6"/>
    <p:sldId id="294" r:id="rId7"/>
    <p:sldId id="296" r:id="rId8"/>
    <p:sldId id="297" r:id="rId9"/>
    <p:sldId id="298" r:id="rId10"/>
    <p:sldId id="299" r:id="rId11"/>
    <p:sldId id="300" r:id="rId12"/>
    <p:sldId id="28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99FF33"/>
    <a:srgbClr val="FF66FF"/>
    <a:srgbClr val="FF66CC"/>
    <a:srgbClr val="FF33CC"/>
    <a:srgbClr val="D3B857"/>
    <a:srgbClr val="FF6699"/>
    <a:srgbClr val="FFFF66"/>
    <a:srgbClr val="4CDEF2"/>
    <a:srgbClr val="10C7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>
        <p:scale>
          <a:sx n="91" d="100"/>
          <a:sy n="91" d="100"/>
        </p:scale>
        <p:origin x="-72" y="2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694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267049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468464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588342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8245404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64571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5933870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8738861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248233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568144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249117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414023"/>
      </p:ext>
    </p:extLst>
  </p:cSld>
  <p:clrMapOvr>
    <a:masterClrMapping/>
  </p:clrMapOvr>
  <p:transition spd="slow">
    <p:wipe dir="d"/>
    <p:sndAc>
      <p:stSnd>
        <p:snd r:embed="rId1" name="chimes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8875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  <p:sndAc>
      <p:stSnd>
        <p:snd r:embed="rId13" name="chimes.wav"/>
      </p:stSnd>
    </p:sndAc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VY_32_INOVACE_VII_1_14: Kultura a umění Mezopotámie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</a:t>
            </a:r>
            <a:r>
              <a:rPr lang="cs-CZ" dirty="0" smtClean="0"/>
              <a:t>VII</a:t>
            </a:r>
            <a:r>
              <a:rPr lang="cs-CZ" b="1" dirty="0" smtClean="0"/>
              <a:t>           Sada číslo: </a:t>
            </a:r>
            <a:r>
              <a:rPr lang="cs-CZ" dirty="0" smtClean="0"/>
              <a:t>1</a:t>
            </a:r>
            <a:r>
              <a:rPr lang="cs-CZ" b="1" dirty="0" smtClean="0"/>
              <a:t>             Pořadové číslo DUM:  </a:t>
            </a:r>
            <a:r>
              <a:rPr lang="cs-CZ" dirty="0" smtClean="0"/>
              <a:t>14</a:t>
            </a:r>
            <a:r>
              <a:rPr lang="cs-CZ" b="1" dirty="0" smtClean="0"/>
              <a:t>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Martin Beneš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272808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seznámení s vývojem a úrovní kultury na území Mezopotámie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</a:t>
            </a:r>
            <a:r>
              <a:rPr lang="cs-CZ" dirty="0" smtClean="0"/>
              <a:t> žáci pochopí význam vzniku písma pro další rozvoj lidstva</a:t>
            </a:r>
            <a:endParaRPr lang="cs-CZ" sz="1600" dirty="0" smtClean="0"/>
          </a:p>
          <a:p>
            <a:r>
              <a:rPr lang="cs-CZ" dirty="0"/>
              <a:t>a</a:t>
            </a:r>
            <a:r>
              <a:rPr lang="cs-CZ" dirty="0" smtClean="0"/>
              <a:t> ocení vyspělost národů Mezopotámie, především Sumerů</a:t>
            </a:r>
            <a:br>
              <a:rPr lang="cs-CZ" dirty="0" smtClean="0"/>
            </a:br>
            <a:r>
              <a:rPr lang="cs-CZ" b="1" dirty="0" smtClean="0"/>
              <a:t>Druh učebního materiálu:</a:t>
            </a:r>
            <a:r>
              <a:rPr lang="cs-CZ" dirty="0" smtClean="0"/>
              <a:t> prezentace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11 – 12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klínové písmo, Epos o </a:t>
            </a:r>
            <a:r>
              <a:rPr lang="cs-CZ" dirty="0" err="1" smtClean="0"/>
              <a:t>Gilgamešovi</a:t>
            </a:r>
            <a:r>
              <a:rPr lang="cs-CZ" dirty="0" smtClean="0"/>
              <a:t>, reliéfy, pečetní válečky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</a:t>
            </a:r>
            <a:r>
              <a:rPr lang="cs-CZ" dirty="0" smtClean="0"/>
              <a:t> interaktivní tabule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DUM:</a:t>
            </a:r>
            <a:r>
              <a:rPr lang="cs-CZ" dirty="0" smtClean="0"/>
              <a:t> 35 – 40 minut</a:t>
            </a:r>
            <a:endParaRPr lang="cs-CZ" b="1" dirty="0" smtClean="0"/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</a:t>
            </a:r>
          </a:p>
          <a:p>
            <a:r>
              <a:rPr lang="cs-CZ" dirty="0" smtClean="0"/>
              <a:t>Učitel žákům formou prezentace s výkladem vysvětlí vznik </a:t>
            </a:r>
            <a:r>
              <a:rPr lang="cs-CZ" dirty="0" err="1" smtClean="0"/>
              <a:t>klínopisu</a:t>
            </a:r>
            <a:r>
              <a:rPr lang="cs-CZ" dirty="0" smtClean="0"/>
              <a:t> a jeho význam pro Sumery, blíže se seznámí s obsahem Eposu o </a:t>
            </a:r>
            <a:r>
              <a:rPr lang="cs-CZ" dirty="0" err="1" smtClean="0"/>
              <a:t>Gilgamešovi</a:t>
            </a:r>
            <a:r>
              <a:rPr lang="cs-CZ" dirty="0" smtClean="0"/>
              <a:t> a </a:t>
            </a:r>
            <a:r>
              <a:rPr lang="cs-CZ" b="1" dirty="0" smtClean="0"/>
              <a:t> </a:t>
            </a:r>
            <a:r>
              <a:rPr lang="cs-CZ" dirty="0" smtClean="0"/>
              <a:t>ocení úroveň vzdělanosti a architektury na území Mezopotámie. Potom společně vypracují závěrečné opakovací cvičení.</a:t>
            </a:r>
            <a:r>
              <a:rPr lang="cs-CZ" b="1" dirty="0" smtClean="0"/>
              <a:t>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95736" y="2469126"/>
            <a:ext cx="4320480" cy="1200329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  KULTURA A UMĚNÍ</a:t>
            </a:r>
          </a:p>
          <a:p>
            <a:r>
              <a:rPr lang="cs-CZ" sz="3600" b="1" dirty="0"/>
              <a:t> </a:t>
            </a:r>
            <a:r>
              <a:rPr lang="cs-CZ" sz="3600" b="1" dirty="0" smtClean="0"/>
              <a:t>     MEZOPOTÁMIE  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84792870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/>
              <a:t>VZNIK A VÝVOJ PÍSMA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44824"/>
            <a:ext cx="8856984" cy="4525963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Sumerové = vynálezci písma</a:t>
            </a:r>
          </a:p>
          <a:p>
            <a:r>
              <a:rPr lang="cs-CZ" dirty="0" smtClean="0"/>
              <a:t>4. </a:t>
            </a:r>
            <a:r>
              <a:rPr lang="cs-CZ" dirty="0" err="1" smtClean="0"/>
              <a:t>tis.př.n.l</a:t>
            </a:r>
            <a:r>
              <a:rPr lang="cs-CZ" dirty="0" smtClean="0"/>
              <a:t>. – nejstarší nápisy (město </a:t>
            </a:r>
            <a:r>
              <a:rPr lang="cs-CZ" dirty="0" err="1" smtClean="0"/>
              <a:t>Uruk</a:t>
            </a:r>
            <a:r>
              <a:rPr lang="cs-CZ" dirty="0" smtClean="0"/>
              <a:t>)</a:t>
            </a:r>
          </a:p>
          <a:p>
            <a:r>
              <a:rPr lang="cs-CZ" b="1" dirty="0" smtClean="0"/>
              <a:t>Vývoj písma: </a:t>
            </a:r>
          </a:p>
          <a:p>
            <a:pPr marL="0" indent="0">
              <a:buNone/>
            </a:pPr>
            <a:r>
              <a:rPr lang="cs-CZ" b="1" dirty="0" smtClean="0"/>
              <a:t>PIKTOGRAMY          ZNAKY          KLÍNOVÉ PÍSMO</a:t>
            </a:r>
          </a:p>
          <a:p>
            <a:pPr marL="0" indent="0">
              <a:buNone/>
            </a:pPr>
            <a:r>
              <a:rPr lang="cs-CZ" dirty="0" smtClean="0"/>
              <a:t>(zjednodušené nákresy)</a:t>
            </a:r>
          </a:p>
          <a:p>
            <a:r>
              <a:rPr lang="cs-CZ" b="1" dirty="0" smtClean="0"/>
              <a:t>Písaři </a:t>
            </a:r>
            <a:r>
              <a:rPr lang="cs-CZ" dirty="0" smtClean="0"/>
              <a:t>– výuka psaní 5 až 8 let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psali rákosovými </a:t>
            </a:r>
            <a:r>
              <a:rPr lang="cs-CZ" dirty="0" err="1" smtClean="0"/>
              <a:t>písátky</a:t>
            </a:r>
            <a:r>
              <a:rPr lang="cs-CZ" dirty="0" smtClean="0"/>
              <a:t> na hliněné destičky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2771800" y="3795800"/>
            <a:ext cx="576064" cy="1931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4860032" y="3783802"/>
            <a:ext cx="576064" cy="1931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51660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TYPY</a:t>
            </a:r>
            <a:r>
              <a:rPr lang="en-US" sz="4800" b="1" dirty="0" smtClean="0"/>
              <a:t> P</a:t>
            </a:r>
            <a:r>
              <a:rPr lang="cs-CZ" sz="4800" b="1" dirty="0" smtClean="0"/>
              <a:t>ÍSMA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7"/>
            <a:ext cx="8229600" cy="432048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err="1"/>
              <a:t>k</a:t>
            </a:r>
            <a:r>
              <a:rPr lang="cs-CZ" b="1" dirty="0" err="1" smtClean="0"/>
              <a:t>línopis</a:t>
            </a:r>
            <a:r>
              <a:rPr lang="cs-CZ" dirty="0" smtClean="0"/>
              <a:t> – používán k zaznamenání akkadštiny,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sumerštiny, chetitštiny a perštiny</a:t>
            </a:r>
          </a:p>
          <a:p>
            <a:r>
              <a:rPr lang="cs-CZ" b="1" dirty="0" smtClean="0"/>
              <a:t>SUMEROVÉ</a:t>
            </a:r>
            <a:r>
              <a:rPr lang="cs-CZ" dirty="0" smtClean="0"/>
              <a:t> = klínové písmo</a:t>
            </a:r>
          </a:p>
          <a:p>
            <a:r>
              <a:rPr lang="cs-CZ" b="1" dirty="0" smtClean="0"/>
              <a:t>CHETITÉ</a:t>
            </a:r>
            <a:r>
              <a:rPr lang="cs-CZ" dirty="0" smtClean="0"/>
              <a:t> = klínové a piktografické písmo</a:t>
            </a:r>
          </a:p>
          <a:p>
            <a:r>
              <a:rPr lang="cs-CZ" b="1" dirty="0" smtClean="0"/>
              <a:t>EGYPŤANÉ</a:t>
            </a:r>
            <a:r>
              <a:rPr lang="cs-CZ" dirty="0" smtClean="0"/>
              <a:t> = hieroglyfy</a:t>
            </a:r>
          </a:p>
          <a:p>
            <a:r>
              <a:rPr lang="cs-CZ" b="1" dirty="0" smtClean="0"/>
              <a:t>FÉNIČANÉ</a:t>
            </a:r>
            <a:r>
              <a:rPr lang="cs-CZ" dirty="0" smtClean="0"/>
              <a:t> = hláskové písmo</a:t>
            </a:r>
          </a:p>
          <a:p>
            <a:r>
              <a:rPr lang="cs-CZ" b="1" dirty="0" smtClean="0"/>
              <a:t>ŽIDÉ</a:t>
            </a:r>
            <a:r>
              <a:rPr lang="cs-CZ" dirty="0" smtClean="0"/>
              <a:t> = hebrejština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84469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5"/>
            <a:ext cx="8229600" cy="4320480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28575"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b="1" dirty="0"/>
              <a:t>p</a:t>
            </a:r>
            <a:r>
              <a:rPr lang="cs-CZ" b="1" dirty="0" smtClean="0"/>
              <a:t>očátky </a:t>
            </a:r>
            <a:r>
              <a:rPr lang="cs-CZ" dirty="0" smtClean="0"/>
              <a:t>= zaznamenávání minulých dějů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předávaných dříve jen ústně:</a:t>
            </a:r>
          </a:p>
          <a:p>
            <a:r>
              <a:rPr lang="cs-CZ" dirty="0"/>
              <a:t>s</a:t>
            </a:r>
            <a:r>
              <a:rPr lang="cs-CZ" dirty="0" smtClean="0"/>
              <a:t>lavné činy panovníků</a:t>
            </a:r>
          </a:p>
          <a:p>
            <a:r>
              <a:rPr lang="cs-CZ" b="1" dirty="0" smtClean="0"/>
              <a:t>EPOS O GILGAMEŠOVI</a:t>
            </a:r>
          </a:p>
          <a:p>
            <a:pPr marL="0" indent="0">
              <a:buNone/>
            </a:pPr>
            <a:r>
              <a:rPr lang="cs-CZ" dirty="0" smtClean="0"/>
              <a:t>= </a:t>
            </a:r>
            <a:r>
              <a:rPr lang="cs-CZ" b="1" dirty="0" smtClean="0"/>
              <a:t>o hledání věčné slávy a nesmrtelnosti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(hl. postavy – GILGAMEŠ a ENKIDU, motiv po-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topy světa)</a:t>
            </a:r>
          </a:p>
          <a:p>
            <a:pPr marL="0" indent="0">
              <a:buNone/>
            </a:pPr>
            <a:r>
              <a:rPr lang="cs-CZ" dirty="0" smtClean="0"/>
              <a:t>= </a:t>
            </a:r>
            <a:r>
              <a:rPr lang="cs-CZ" b="1" dirty="0" smtClean="0"/>
              <a:t>nesmrtelnost si člověk získá svým konáním</a:t>
            </a:r>
          </a:p>
          <a:p>
            <a:r>
              <a:rPr lang="cs-CZ" b="1" dirty="0"/>
              <a:t>d</a:t>
            </a:r>
            <a:r>
              <a:rPr lang="cs-CZ" b="1" dirty="0" smtClean="0"/>
              <a:t>alší písemnosti</a:t>
            </a:r>
            <a:r>
              <a:rPr lang="cs-CZ" dirty="0" smtClean="0"/>
              <a:t>: zákoníky, úřední záznamy </a:t>
            </a: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LITERATURA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08513612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VZDĚLANOST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 w="28575">
            <a:solidFill>
              <a:schemeClr val="tx1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b="1" dirty="0"/>
              <a:t>c</a:t>
            </a:r>
            <a:r>
              <a:rPr lang="cs-CZ" b="1" dirty="0" smtClean="0"/>
              <a:t>entra</a:t>
            </a:r>
            <a:r>
              <a:rPr lang="cs-CZ" dirty="0" smtClean="0"/>
              <a:t> = chrámy a chrámové školy</a:t>
            </a:r>
          </a:p>
          <a:p>
            <a:r>
              <a:rPr lang="cs-CZ" b="1" dirty="0"/>
              <a:t>n</a:t>
            </a:r>
            <a:r>
              <a:rPr lang="cs-CZ" b="1" dirty="0" smtClean="0"/>
              <a:t>ositelé = kněží</a:t>
            </a:r>
          </a:p>
          <a:p>
            <a:r>
              <a:rPr lang="cs-CZ" b="1" dirty="0" smtClean="0"/>
              <a:t>MATEMATIKA</a:t>
            </a:r>
            <a:r>
              <a:rPr lang="cs-CZ" dirty="0" smtClean="0"/>
              <a:t> – </a:t>
            </a:r>
            <a:r>
              <a:rPr lang="cs-CZ" dirty="0" err="1" smtClean="0"/>
              <a:t>šedesátková</a:t>
            </a:r>
            <a:r>
              <a:rPr lang="cs-CZ" dirty="0" smtClean="0"/>
              <a:t> soustava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- zlomky, mocniny a odmocniny</a:t>
            </a:r>
          </a:p>
          <a:p>
            <a:r>
              <a:rPr lang="cs-CZ" b="1" dirty="0" smtClean="0"/>
              <a:t>GEOMETRIE</a:t>
            </a:r>
            <a:r>
              <a:rPr lang="cs-CZ" dirty="0" smtClean="0"/>
              <a:t> – výpočet plochy          a             </a:t>
            </a:r>
          </a:p>
          <a:p>
            <a:r>
              <a:rPr lang="cs-CZ" b="1" dirty="0" smtClean="0"/>
              <a:t>ASTRONOMIE</a:t>
            </a:r>
            <a:r>
              <a:rPr lang="cs-CZ" dirty="0" smtClean="0"/>
              <a:t> – pohyby nebeských těles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- předpověď zatmění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- 1 rok/12 měsíců/4 týdny/7 dnů</a:t>
            </a:r>
          </a:p>
          <a:p>
            <a:r>
              <a:rPr lang="cs-CZ" b="1" dirty="0" smtClean="0"/>
              <a:t>LÉKAŘSTVÍ </a:t>
            </a:r>
            <a:r>
              <a:rPr lang="cs-CZ" dirty="0" smtClean="0"/>
              <a:t>– chirurgické zákroky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724128" y="3488432"/>
            <a:ext cx="4572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6685087" y="3488432"/>
            <a:ext cx="792088" cy="457200"/>
          </a:xfrm>
          <a:prstGeom prst="triangle">
            <a:avLst>
              <a:gd name="adj" fmla="val 4734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3563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VÝTVARNÉ UMĚNÍ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824536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  <a:ln w="28575"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sz="3500" b="1" dirty="0" smtClean="0"/>
              <a:t>ARCHITEKTURA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chrámy(zikkuraty) </a:t>
            </a:r>
            <a:r>
              <a:rPr lang="cs-CZ" dirty="0" smtClean="0"/>
              <a:t>a paláce – z hliněných cihel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zemědělské chýše – z rákosu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použití glazovaných obkladů </a:t>
            </a:r>
            <a:r>
              <a:rPr lang="cs-CZ" dirty="0" smtClean="0"/>
              <a:t>(obrazce)</a:t>
            </a:r>
          </a:p>
          <a:p>
            <a:r>
              <a:rPr lang="cs-CZ" sz="3500" b="1" dirty="0" smtClean="0"/>
              <a:t>SOCHAŘSTVÍ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hlavně plastiky: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sochy </a:t>
            </a:r>
            <a:r>
              <a:rPr lang="cs-CZ" dirty="0" smtClean="0"/>
              <a:t>= okřídlení býci s lidskými hlavami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reliéfy </a:t>
            </a:r>
            <a:r>
              <a:rPr lang="cs-CZ" dirty="0" smtClean="0"/>
              <a:t>= válečné a lovecké scény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pečetní válečky </a:t>
            </a:r>
            <a:r>
              <a:rPr lang="cs-CZ" dirty="0" smtClean="0"/>
              <a:t>= výjevy ze života bohů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028989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CO JSME SI ZAPAMATOVALI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Doplň k pojmům vhodné slovo:</a:t>
            </a:r>
          </a:p>
          <a:p>
            <a:pPr marL="0" indent="0">
              <a:buNone/>
            </a:pPr>
            <a:r>
              <a:rPr lang="cs-CZ" dirty="0" smtClean="0"/>
              <a:t>    písmo</a:t>
            </a:r>
          </a:p>
          <a:p>
            <a:pPr marL="0" indent="0">
              <a:buNone/>
            </a:pPr>
            <a:r>
              <a:rPr lang="cs-CZ" dirty="0" smtClean="0"/>
              <a:t>    Epos</a:t>
            </a:r>
          </a:p>
          <a:p>
            <a:pPr marL="0" indent="0">
              <a:buNone/>
            </a:pPr>
            <a:r>
              <a:rPr lang="cs-CZ" dirty="0" smtClean="0"/>
              <a:t>    Ninive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Chammurabi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brána</a:t>
            </a:r>
          </a:p>
          <a:p>
            <a:pPr marL="0" indent="0">
              <a:buNone/>
            </a:pPr>
            <a:r>
              <a:rPr lang="cs-CZ" dirty="0" smtClean="0"/>
              <a:t>    nový kov</a:t>
            </a:r>
          </a:p>
        </p:txBody>
      </p:sp>
    </p:spTree>
    <p:extLst>
      <p:ext uri="{BB962C8B-B14F-4D97-AF65-F5344CB8AC3E}">
        <p14:creationId xmlns:p14="http://schemas.microsoft.com/office/powerpoint/2010/main" val="301435209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CO JSME SI ZAPAMATOVALI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7"/>
            <a:ext cx="8229600" cy="4248472"/>
          </a:xfrm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Spoj pojmy, které k sobě patří:</a:t>
            </a:r>
          </a:p>
          <a:p>
            <a:pPr marL="0" indent="0">
              <a:buNone/>
            </a:pPr>
            <a:r>
              <a:rPr lang="cs-CZ" dirty="0" smtClean="0"/>
              <a:t>   piktogram                                  chrámy a paláce</a:t>
            </a:r>
          </a:p>
          <a:p>
            <a:pPr marL="0" indent="0">
              <a:buNone/>
            </a:pPr>
            <a:r>
              <a:rPr lang="cs-CZ" dirty="0" smtClean="0"/>
              <a:t>   epos                                            kněží</a:t>
            </a:r>
          </a:p>
          <a:p>
            <a:pPr marL="0" indent="0">
              <a:buNone/>
            </a:pPr>
            <a:r>
              <a:rPr lang="cs-CZ" dirty="0" smtClean="0"/>
              <a:t>   vynálezci písma                         zjednodušení</a:t>
            </a:r>
          </a:p>
          <a:p>
            <a:pPr marL="0" indent="0">
              <a:buNone/>
            </a:pPr>
            <a:r>
              <a:rPr lang="cs-CZ" dirty="0" smtClean="0"/>
              <a:t>   rákosový brk                              literární dílo</a:t>
            </a:r>
          </a:p>
          <a:p>
            <a:pPr marL="0" indent="0">
              <a:buNone/>
            </a:pPr>
            <a:r>
              <a:rPr lang="cs-CZ" dirty="0" smtClean="0"/>
              <a:t>   glazované obklady                    hliněná destička</a:t>
            </a:r>
          </a:p>
          <a:p>
            <a:pPr marL="0" indent="0">
              <a:buNone/>
            </a:pPr>
            <a:r>
              <a:rPr lang="cs-CZ" dirty="0" smtClean="0"/>
              <a:t>   vzdělaní lidé                               Sumerové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28119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4800" b="1" dirty="0" smtClean="0"/>
              <a:t>TVŮRČÍ ÚKOL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Představ si, že jsi sumerský písař a vytvoř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si svůj klínopisný znak (např. pro strom)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7187045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http: //office.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467544" y="2156651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MANDELOVÁ, Helena; KUNSTOVÁ, Eliška; PAŘÍZKOVÁ, Ilona. </a:t>
            </a:r>
            <a:r>
              <a:rPr lang="cs-CZ" i="1" dirty="0"/>
              <a:t>Dějiny pravěku a starověku</a:t>
            </a:r>
            <a:r>
              <a:rPr lang="cs-CZ" dirty="0"/>
              <a:t>. Liberec: Dialog, 2001, ISBN 80-86218-57-0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1019</TotalTime>
  <Words>422</Words>
  <Application>Microsoft Office PowerPoint</Application>
  <PresentationFormat>Předvádění na obrazovce (4:3)</PresentationFormat>
  <Paragraphs>97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VZNIK A VÝVOJ PÍSMA</vt:lpstr>
      <vt:lpstr>TYPY PÍSMA</vt:lpstr>
      <vt:lpstr>LITERATURA</vt:lpstr>
      <vt:lpstr>VZDĚLANOST</vt:lpstr>
      <vt:lpstr>VÝTVARNÉ UMĚNÍ</vt:lpstr>
      <vt:lpstr>CO JSME SI ZAPAMATOVALI</vt:lpstr>
      <vt:lpstr>CO JSME SI ZAPAMATOVALI</vt:lpstr>
      <vt:lpstr>TVŮRČÍ ÚKOL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benesm</cp:lastModifiedBy>
  <cp:revision>205</cp:revision>
  <dcterms:created xsi:type="dcterms:W3CDTF">2012-03-26T21:10:22Z</dcterms:created>
  <dcterms:modified xsi:type="dcterms:W3CDTF">2012-12-19T12:16:58Z</dcterms:modified>
</cp:coreProperties>
</file>