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89" r:id="rId2"/>
    <p:sldId id="290" r:id="rId3"/>
    <p:sldId id="291" r:id="rId4"/>
    <p:sldId id="292" r:id="rId5"/>
    <p:sldId id="293" r:id="rId6"/>
    <p:sldId id="294" r:id="rId7"/>
    <p:sldId id="295" r:id="rId8"/>
    <p:sldId id="296" r:id="rId9"/>
    <p:sldId id="297" r:id="rId10"/>
    <p:sldId id="298" r:id="rId11"/>
    <p:sldId id="28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FF33"/>
    <a:srgbClr val="FF66FF"/>
    <a:srgbClr val="FF66CC"/>
    <a:srgbClr val="FF33CC"/>
    <a:srgbClr val="D3B857"/>
    <a:srgbClr val="FF6699"/>
    <a:srgbClr val="FFFF00"/>
    <a:srgbClr val="FFFF66"/>
    <a:srgbClr val="4CDEF2"/>
    <a:srgbClr val="10C7E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809" autoAdjust="0"/>
    <p:restoredTop sz="94610" autoAdjust="0"/>
  </p:normalViewPr>
  <p:slideViewPr>
    <p:cSldViewPr>
      <p:cViewPr>
        <p:scale>
          <a:sx n="91" d="100"/>
          <a:sy n="91" d="100"/>
        </p:scale>
        <p:origin x="-774" y="21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18A3E9-25C1-498A-8E51-4FEF8159FF2C}" type="datetimeFigureOut">
              <a:rPr lang="cs-CZ" smtClean="0"/>
              <a:pPr/>
              <a:t>7.1.2013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FC6EBE8-6D38-4A62-BB11-0762BD97FCB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23472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7.1.2013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7.1.2013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7.1.2013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33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39AA9C-FDE1-470C-ACB6-A36FB9AF63FE}" type="datetimeFigureOut">
              <a:rPr lang="cs-CZ" smtClean="0"/>
              <a:pPr/>
              <a:t>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wipe dir="d"/>
    <p:sndAc>
      <p:stSnd>
        <p:snd r:embed="rId13" name="chimes.wav"/>
      </p:stSnd>
    </p:sndAc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547664" y="2132856"/>
          <a:ext cx="6264696" cy="1738514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6053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1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27784" y="548680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1187624" y="4509120"/>
            <a:ext cx="712879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Název DUM:  </a:t>
            </a:r>
            <a:r>
              <a:rPr lang="cs-CZ" dirty="0" smtClean="0"/>
              <a:t>VY_32_INOVACE_VII_1_15: Test - Mezopotámie</a:t>
            </a:r>
          </a:p>
          <a:p>
            <a:endParaRPr lang="cs-CZ" b="1" dirty="0" smtClean="0"/>
          </a:p>
          <a:p>
            <a:r>
              <a:rPr lang="cs-CZ" b="1" dirty="0" smtClean="0"/>
              <a:t>Šablona číslo: </a:t>
            </a:r>
            <a:r>
              <a:rPr lang="cs-CZ" dirty="0" smtClean="0"/>
              <a:t>VII</a:t>
            </a:r>
            <a:r>
              <a:rPr lang="cs-CZ" b="1" dirty="0" smtClean="0"/>
              <a:t>            Sada číslo:  </a:t>
            </a:r>
            <a:r>
              <a:rPr lang="cs-CZ" dirty="0" smtClean="0"/>
              <a:t>1</a:t>
            </a:r>
            <a:r>
              <a:rPr lang="cs-CZ" b="1" dirty="0" smtClean="0"/>
              <a:t>            Pořadové číslo DUM:  </a:t>
            </a:r>
            <a:r>
              <a:rPr lang="cs-CZ" dirty="0" smtClean="0"/>
              <a:t>15</a:t>
            </a:r>
            <a:r>
              <a:rPr lang="cs-CZ" b="1" dirty="0" smtClean="0"/>
              <a:t> </a:t>
            </a:r>
            <a:endParaRPr lang="cs-CZ" dirty="0" smtClean="0"/>
          </a:p>
          <a:p>
            <a:endParaRPr lang="cs-CZ" b="1" dirty="0" smtClean="0"/>
          </a:p>
          <a:p>
            <a:r>
              <a:rPr lang="cs-CZ" b="1" dirty="0" smtClean="0"/>
              <a:t>Autor: </a:t>
            </a:r>
            <a:r>
              <a:rPr lang="cs-CZ" dirty="0" smtClean="0"/>
              <a:t>Mgr. Martin Beneš</a:t>
            </a:r>
            <a:endParaRPr lang="cs-CZ" dirty="0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27584" y="764704"/>
            <a:ext cx="7272808" cy="67403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Anotace:</a:t>
            </a:r>
            <a:r>
              <a:rPr lang="cs-CZ" dirty="0" smtClean="0"/>
              <a:t> opakovací test učiva o starověké Mezopotámii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Očekávaný výstup</a:t>
            </a:r>
            <a:r>
              <a:rPr lang="cs-CZ" sz="1600" b="1" dirty="0" smtClean="0"/>
              <a:t>: </a:t>
            </a:r>
            <a:r>
              <a:rPr lang="cs-CZ" dirty="0" smtClean="0"/>
              <a:t>žáci si formou testu zopakují a upevní vědomosti a znalosti o historii starověké Mezopotámie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Druh učebního materiálu:</a:t>
            </a:r>
            <a:r>
              <a:rPr lang="cs-CZ" dirty="0" smtClean="0"/>
              <a:t> prezentace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Typická věková skupina: </a:t>
            </a:r>
            <a:r>
              <a:rPr lang="cs-CZ" dirty="0" smtClean="0"/>
              <a:t>11 – 12 let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Klíčová slova:</a:t>
            </a:r>
            <a:r>
              <a:rPr lang="cs-CZ" dirty="0" smtClean="0"/>
              <a:t> Mezopotámie, Sumerové, klínové písmo, Asyřané, Babylón,</a:t>
            </a:r>
          </a:p>
          <a:p>
            <a:r>
              <a:rPr lang="cs-CZ" dirty="0" smtClean="0"/>
              <a:t>Epos o </a:t>
            </a:r>
            <a:r>
              <a:rPr lang="cs-CZ" dirty="0" err="1" smtClean="0"/>
              <a:t>Gilgamešovi</a:t>
            </a:r>
            <a:r>
              <a:rPr lang="cs-CZ" dirty="0" smtClean="0"/>
              <a:t>, Chetité, B. Hrozný</a:t>
            </a:r>
          </a:p>
          <a:p>
            <a:r>
              <a:rPr lang="cs-CZ" smtClean="0"/>
              <a:t>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Pomůcky a materiál: </a:t>
            </a:r>
            <a:r>
              <a:rPr lang="cs-CZ" dirty="0" smtClean="0"/>
              <a:t>interaktivní tabule, písemná forma testu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Potřebný čas pro výuku DUM: </a:t>
            </a:r>
            <a:r>
              <a:rPr lang="cs-CZ" dirty="0" smtClean="0"/>
              <a:t>25 – 30 minut</a:t>
            </a:r>
            <a:endParaRPr lang="cs-CZ" b="1" dirty="0" smtClean="0"/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Metodické zhodnocení a popis práce s digitálním učebním materiálem:</a:t>
            </a:r>
          </a:p>
          <a:p>
            <a:r>
              <a:rPr lang="cs-CZ" dirty="0" smtClean="0"/>
              <a:t>Učitel žákům prezentuje test na interaktivní tabuli a žáci potom test samostatně vypracují. Pro kontrolu potom mohou test  vypracovat společně na interaktivní tabuli.</a:t>
            </a:r>
            <a:r>
              <a:rPr lang="cs-CZ" b="1" dirty="0" smtClean="0"/>
              <a:t>    </a:t>
            </a:r>
            <a:endParaRPr lang="cs-CZ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r>
              <a:rPr lang="cs-CZ" b="1" dirty="0" smtClean="0"/>
              <a:t> </a:t>
            </a:r>
            <a:endParaRPr lang="cs-CZ" dirty="0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1"/>
            <a:tileRect/>
          </a:gra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4800" b="1" dirty="0" smtClean="0"/>
              <a:t>TEST - MEZOPOTÁMIE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28575">
            <a:solidFill>
              <a:schemeClr val="tx1"/>
            </a:solidFill>
          </a:ln>
        </p:spPr>
        <p:txBody>
          <a:bodyPr/>
          <a:lstStyle/>
          <a:p>
            <a:r>
              <a:rPr lang="cs-CZ" b="1" dirty="0" smtClean="0"/>
              <a:t>POZOR </a:t>
            </a:r>
            <a:r>
              <a:rPr lang="cs-CZ" dirty="0" smtClean="0"/>
              <a:t>– pokud nebude uvedeno jinak,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b="1" dirty="0" smtClean="0"/>
              <a:t>podtrhni</a:t>
            </a:r>
            <a:r>
              <a:rPr lang="cs-CZ" dirty="0" smtClean="0"/>
              <a:t> nebo </a:t>
            </a:r>
            <a:r>
              <a:rPr lang="cs-CZ" b="1" dirty="0" smtClean="0"/>
              <a:t>zakroužkuj</a:t>
            </a:r>
            <a:r>
              <a:rPr lang="cs-CZ" dirty="0" smtClean="0"/>
              <a:t> správnou odpověď!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b="1" dirty="0" smtClean="0"/>
              <a:t>1)Přelož do češtiny slovo MEZOPOTÁMIE:</a:t>
            </a:r>
          </a:p>
          <a:p>
            <a:pPr marL="514350" indent="-514350">
              <a:buAutoNum type="alphaLcParenR"/>
            </a:pPr>
            <a:r>
              <a:rPr lang="cs-CZ" dirty="0" smtClean="0"/>
              <a:t>Meziměstí</a:t>
            </a:r>
          </a:p>
          <a:p>
            <a:pPr marL="514350" indent="-514350">
              <a:buAutoNum type="alphaLcParenR"/>
            </a:pPr>
            <a:r>
              <a:rPr lang="cs-CZ" dirty="0" smtClean="0"/>
              <a:t>Meziříčí</a:t>
            </a:r>
          </a:p>
          <a:p>
            <a:pPr marL="514350" indent="-514350">
              <a:buAutoNum type="alphaLcParenR"/>
            </a:pPr>
            <a:r>
              <a:rPr lang="cs-CZ" dirty="0" smtClean="0"/>
              <a:t>Poříčí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0781233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476672"/>
            <a:ext cx="8640960" cy="5649491"/>
          </a:xfrm>
          <a:ln w="28575">
            <a:solidFill>
              <a:schemeClr val="tx1"/>
            </a:solidFill>
          </a:ln>
        </p:spPr>
        <p:txBody>
          <a:bodyPr/>
          <a:lstStyle/>
          <a:p>
            <a:r>
              <a:rPr lang="cs-CZ" b="1" dirty="0" smtClean="0"/>
              <a:t>2)Mezi kterými řekami Mezopotámie ležela: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Vltava a Labe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Nil a Eufrat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Eufrat a Tigris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b="1" dirty="0" smtClean="0"/>
              <a:t>3)Který první národ žil na území Mezopotámie?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Egypťané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Peršané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Sumerové</a:t>
            </a:r>
          </a:p>
        </p:txBody>
      </p:sp>
    </p:spTree>
    <p:extLst>
      <p:ext uri="{BB962C8B-B14F-4D97-AF65-F5344CB8AC3E}">
        <p14:creationId xmlns:p14="http://schemas.microsoft.com/office/powerpoint/2010/main" val="3296497832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04664"/>
            <a:ext cx="8496944" cy="5721499"/>
          </a:xfrm>
          <a:ln w="28575">
            <a:solidFill>
              <a:schemeClr val="tx1"/>
            </a:solidFill>
          </a:ln>
        </p:spPr>
        <p:txBody>
          <a:bodyPr>
            <a:normAutofit fontScale="92500" lnSpcReduction="20000"/>
          </a:bodyPr>
          <a:lstStyle/>
          <a:p>
            <a:r>
              <a:rPr lang="cs-CZ" b="1" dirty="0" smtClean="0"/>
              <a:t>4)Podtrhni alespoň 2 sumerská města: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Ur, Řím, </a:t>
            </a:r>
            <a:r>
              <a:rPr lang="cs-CZ" dirty="0" err="1" smtClean="0"/>
              <a:t>Uruk</a:t>
            </a:r>
            <a:r>
              <a:rPr lang="cs-CZ" dirty="0" smtClean="0"/>
              <a:t>, </a:t>
            </a:r>
            <a:r>
              <a:rPr lang="cs-CZ" dirty="0" err="1" smtClean="0"/>
              <a:t>Lagaš</a:t>
            </a:r>
            <a:r>
              <a:rPr lang="cs-CZ" dirty="0" smtClean="0"/>
              <a:t>, </a:t>
            </a:r>
            <a:r>
              <a:rPr lang="cs-CZ" dirty="0" err="1" smtClean="0"/>
              <a:t>Akkad</a:t>
            </a:r>
            <a:r>
              <a:rPr lang="cs-CZ" dirty="0" smtClean="0"/>
              <a:t>, </a:t>
            </a:r>
            <a:r>
              <a:rPr lang="cs-CZ" dirty="0" err="1" smtClean="0"/>
              <a:t>Eridu</a:t>
            </a:r>
            <a:r>
              <a:rPr lang="cs-CZ" dirty="0" smtClean="0"/>
              <a:t>, Babylón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b="1" dirty="0" smtClean="0"/>
              <a:t>5)Čím se proslavil sumerský král </a:t>
            </a:r>
            <a:r>
              <a:rPr lang="cs-CZ" b="1" dirty="0" err="1" smtClean="0"/>
              <a:t>Chammurabi</a:t>
            </a:r>
            <a:r>
              <a:rPr lang="cs-CZ" b="1" dirty="0" smtClean="0"/>
              <a:t>?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/>
              <a:t>z</a:t>
            </a:r>
            <a:r>
              <a:rPr lang="cs-CZ" dirty="0" smtClean="0"/>
              <a:t>avedl nové náboženství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/>
              <a:t>s</a:t>
            </a:r>
            <a:r>
              <a:rPr lang="cs-CZ" dirty="0" smtClean="0"/>
              <a:t>estavil první zákoník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/>
              <a:t>n</a:t>
            </a:r>
            <a:r>
              <a:rPr lang="cs-CZ" dirty="0" smtClean="0"/>
              <a:t>echal postavit zikkurat  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b="1" dirty="0" smtClean="0"/>
              <a:t>6)Jakým písmem psali Sumerové?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err="1"/>
              <a:t>k</a:t>
            </a:r>
            <a:r>
              <a:rPr lang="cs-CZ" dirty="0" err="1" smtClean="0"/>
              <a:t>línkovým</a:t>
            </a:r>
            <a:r>
              <a:rPr lang="cs-CZ" dirty="0" smtClean="0"/>
              <a:t> 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/>
              <a:t>h</a:t>
            </a:r>
            <a:r>
              <a:rPr lang="cs-CZ" dirty="0" smtClean="0"/>
              <a:t>vězdičkovým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klínovým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88199767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20688"/>
            <a:ext cx="8229600" cy="5256584"/>
          </a:xfrm>
          <a:ln w="28575">
            <a:solidFill>
              <a:schemeClr val="tx1"/>
            </a:solidFill>
          </a:ln>
        </p:spPr>
        <p:txBody>
          <a:bodyPr/>
          <a:lstStyle/>
          <a:p>
            <a:r>
              <a:rPr lang="cs-CZ" b="1" dirty="0" smtClean="0"/>
              <a:t>7)Zatrhni alespoň 2 sumerské vynálezy: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vůz, železo, hedvábí, hrnčířský kruh, kompas,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střelný prach, hák s nálevkou, kolo, peníze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b="1" dirty="0" smtClean="0"/>
              <a:t>8)Kterou zbraň vynalezli Asyřané?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/>
              <a:t>p</a:t>
            </a:r>
            <a:r>
              <a:rPr lang="cs-CZ" dirty="0" smtClean="0"/>
              <a:t>rak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/>
              <a:t>m</a:t>
            </a:r>
            <a:r>
              <a:rPr lang="cs-CZ" dirty="0" smtClean="0"/>
              <a:t>eč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oštěp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2773754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548680"/>
            <a:ext cx="8640960" cy="5577483"/>
          </a:xfrm>
          <a:ln w="28575">
            <a:solidFill>
              <a:schemeClr val="tx1"/>
            </a:solidFill>
          </a:ln>
        </p:spPr>
        <p:txBody>
          <a:bodyPr>
            <a:normAutofit fontScale="92500" lnSpcReduction="10000"/>
          </a:bodyPr>
          <a:lstStyle/>
          <a:p>
            <a:r>
              <a:rPr lang="cs-CZ" b="1" dirty="0" smtClean="0"/>
              <a:t>9)Doplň text:</a:t>
            </a:r>
          </a:p>
          <a:p>
            <a:pPr marL="0" indent="0">
              <a:buNone/>
            </a:pPr>
            <a:r>
              <a:rPr lang="cs-CZ" dirty="0" smtClean="0"/>
              <a:t>Nejkrásnějším a </a:t>
            </a:r>
            <a:r>
              <a:rPr lang="cs-CZ" dirty="0" err="1" smtClean="0"/>
              <a:t>nej</a:t>
            </a:r>
            <a:r>
              <a:rPr lang="cs-CZ" dirty="0" smtClean="0"/>
              <a:t>…………… městem Mezopotámie</a:t>
            </a:r>
          </a:p>
          <a:p>
            <a:pPr marL="0" indent="0">
              <a:buNone/>
            </a:pPr>
            <a:r>
              <a:rPr lang="cs-CZ" dirty="0"/>
              <a:t>b</a:t>
            </a:r>
            <a:r>
              <a:rPr lang="cs-CZ" dirty="0" smtClean="0"/>
              <a:t>yl ……………………. Král </a:t>
            </a:r>
            <a:r>
              <a:rPr lang="cs-CZ" dirty="0" err="1" smtClean="0"/>
              <a:t>Nabukadnesar</a:t>
            </a:r>
            <a:r>
              <a:rPr lang="cs-CZ" dirty="0" smtClean="0"/>
              <a:t> II. nechal město obehnat dvojitými …………………… s 250 věžemi.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Do města se vstupovalo ……………….. bránou </a:t>
            </a:r>
          </a:p>
          <a:p>
            <a:pPr marL="0" indent="0">
              <a:buNone/>
            </a:pPr>
            <a:r>
              <a:rPr lang="cs-CZ" dirty="0"/>
              <a:t>a</a:t>
            </a:r>
            <a:r>
              <a:rPr lang="cs-CZ" dirty="0" smtClean="0"/>
              <a:t> cestou Procesí, která byla zdobena barevnými</a:t>
            </a:r>
          </a:p>
          <a:p>
            <a:pPr marL="0" indent="0">
              <a:buNone/>
            </a:pPr>
            <a:r>
              <a:rPr lang="cs-CZ" dirty="0" smtClean="0"/>
              <a:t>……………….. </a:t>
            </a:r>
            <a:r>
              <a:rPr lang="cs-CZ" dirty="0"/>
              <a:t>c</a:t>
            </a:r>
            <a:r>
              <a:rPr lang="cs-CZ" dirty="0" smtClean="0"/>
              <a:t>ihlami. Uvnitř města stál </a:t>
            </a:r>
            <a:r>
              <a:rPr lang="cs-CZ" dirty="0" err="1" smtClean="0"/>
              <a:t>sedmipo</a:t>
            </a:r>
            <a:r>
              <a:rPr lang="cs-CZ" dirty="0"/>
              <a:t>-</a:t>
            </a:r>
            <a:endParaRPr lang="cs-CZ" dirty="0" smtClean="0"/>
          </a:p>
          <a:p>
            <a:pPr marL="0" indent="0">
              <a:buNone/>
            </a:pPr>
            <a:r>
              <a:rPr lang="cs-CZ" dirty="0" err="1"/>
              <a:t>s</a:t>
            </a:r>
            <a:r>
              <a:rPr lang="cs-CZ" dirty="0" err="1" smtClean="0"/>
              <a:t>choďový</a:t>
            </a:r>
            <a:r>
              <a:rPr lang="cs-CZ" dirty="0" smtClean="0"/>
              <a:t> ……………….. zasvěcený bohu ……………….</a:t>
            </a:r>
          </a:p>
          <a:p>
            <a:pPr marL="0" indent="0">
              <a:buNone/>
            </a:pPr>
            <a:r>
              <a:rPr lang="cs-CZ" dirty="0"/>
              <a:t>a</a:t>
            </a:r>
            <a:r>
              <a:rPr lang="cs-CZ" dirty="0" smtClean="0"/>
              <a:t> královské paláce se slavnými visutými ………………</a:t>
            </a:r>
          </a:p>
          <a:p>
            <a:pPr marL="0" indent="0">
              <a:buNone/>
            </a:pPr>
            <a:r>
              <a:rPr lang="cs-CZ" dirty="0"/>
              <a:t>k</a:t>
            </a:r>
            <a:r>
              <a:rPr lang="cs-CZ" dirty="0" smtClean="0"/>
              <a:t>rálovny Semiramis. Pyšné město bylo nakonec</a:t>
            </a:r>
          </a:p>
          <a:p>
            <a:pPr marL="0" indent="0">
              <a:buNone/>
            </a:pPr>
            <a:r>
              <a:rPr lang="cs-CZ" dirty="0" smtClean="0"/>
              <a:t>dobyto krutými …………………. </a:t>
            </a:r>
          </a:p>
        </p:txBody>
      </p:sp>
    </p:spTree>
    <p:extLst>
      <p:ext uri="{BB962C8B-B14F-4D97-AF65-F5344CB8AC3E}">
        <p14:creationId xmlns:p14="http://schemas.microsoft.com/office/powerpoint/2010/main" val="637732362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404664"/>
            <a:ext cx="8229600" cy="6048672"/>
          </a:xfrm>
          <a:ln w="28575">
            <a:solidFill>
              <a:schemeClr val="tx1"/>
            </a:solidFill>
          </a:ln>
        </p:spPr>
        <p:txBody>
          <a:bodyPr>
            <a:normAutofit fontScale="85000" lnSpcReduction="20000"/>
          </a:bodyPr>
          <a:lstStyle/>
          <a:p>
            <a:r>
              <a:rPr lang="cs-CZ" b="1" dirty="0" smtClean="0"/>
              <a:t>10)Jak se jmenuje nejstarší literární skladba?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Opera o </a:t>
            </a:r>
            <a:r>
              <a:rPr lang="cs-CZ" dirty="0" err="1" smtClean="0"/>
              <a:t>Mardukovi</a:t>
            </a: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Epos o </a:t>
            </a:r>
            <a:r>
              <a:rPr lang="cs-CZ" dirty="0" err="1" smtClean="0"/>
              <a:t>Sargonovi</a:t>
            </a: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Epos o </a:t>
            </a:r>
            <a:r>
              <a:rPr lang="cs-CZ" dirty="0" err="1" smtClean="0"/>
              <a:t>Gilgamešovi</a:t>
            </a: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endParaRPr lang="cs-CZ" dirty="0" smtClean="0"/>
          </a:p>
          <a:p>
            <a:r>
              <a:rPr lang="cs-CZ" b="1" dirty="0" smtClean="0"/>
              <a:t>11)Zatrhni, čím vynikali Chetité: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výroba železa, vynález meče, chov koní, práva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žen, stavba zikkuratů, těžba soli, diplomacie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b="1" dirty="0" smtClean="0"/>
              <a:t>12)B. Hrozný vyluštil: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/>
              <a:t>s</a:t>
            </a:r>
            <a:r>
              <a:rPr lang="cs-CZ" dirty="0" smtClean="0"/>
              <a:t>umerské písmo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/>
              <a:t>p</a:t>
            </a:r>
            <a:r>
              <a:rPr lang="cs-CZ" dirty="0" smtClean="0"/>
              <a:t>erské písmo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/>
              <a:t>c</a:t>
            </a:r>
            <a:r>
              <a:rPr lang="cs-CZ" dirty="0" smtClean="0"/>
              <a:t>hetitské písmo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2767422790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  <a:ln w="28575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b="1" dirty="0" smtClean="0"/>
              <a:t>13)Nositeli vzdělanosti byli v Mezopotámii: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/>
              <a:t>p</a:t>
            </a:r>
            <a:r>
              <a:rPr lang="cs-CZ" dirty="0" smtClean="0"/>
              <a:t>anovníci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/>
              <a:t>k</a:t>
            </a:r>
            <a:r>
              <a:rPr lang="cs-CZ" dirty="0" smtClean="0"/>
              <a:t>něží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/>
              <a:t>o</a:t>
            </a:r>
            <a:r>
              <a:rPr lang="cs-CZ" dirty="0" smtClean="0"/>
              <a:t>troci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b="1" dirty="0" smtClean="0"/>
              <a:t>14)Hlavními motivy babylónských </a:t>
            </a:r>
            <a:r>
              <a:rPr lang="cs-CZ" b="1" smtClean="0"/>
              <a:t>reliéfů byli:</a:t>
            </a:r>
            <a:endParaRPr lang="cs-CZ" b="1" dirty="0" smtClean="0"/>
          </a:p>
          <a:p>
            <a:pPr marL="514350" indent="-514350">
              <a:buFont typeface="+mj-lt"/>
              <a:buAutoNum type="alphaLcParenR"/>
            </a:pPr>
            <a:r>
              <a:rPr lang="cs-CZ" dirty="0"/>
              <a:t>p</a:t>
            </a:r>
            <a:r>
              <a:rPr lang="cs-CZ" dirty="0" smtClean="0"/>
              <a:t>táci s lidskými hlavami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/>
              <a:t>o</a:t>
            </a:r>
            <a:r>
              <a:rPr lang="cs-CZ" dirty="0" smtClean="0"/>
              <a:t>křídlení býci s lidskými hlavami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/>
              <a:t>p</a:t>
            </a:r>
            <a:r>
              <a:rPr lang="cs-CZ" dirty="0" smtClean="0"/>
              <a:t>osvátní býci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26443190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  <a:ln w="28575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b="1" dirty="0" smtClean="0"/>
              <a:t>15)Nakresli zikkurat a napiš k čemu sloužil: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655465315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http: //office.</a:t>
            </a:r>
            <a:r>
              <a:rPr lang="cs-CZ" sz="2800" dirty="0" err="1" smtClean="0"/>
              <a:t>microsoft.com</a:t>
            </a:r>
            <a:endParaRPr lang="cs-CZ" sz="2800" dirty="0"/>
          </a:p>
        </p:txBody>
      </p:sp>
      <p:sp>
        <p:nvSpPr>
          <p:cNvPr id="4" name="Obdélník 3"/>
          <p:cNvSpPr/>
          <p:nvPr/>
        </p:nvSpPr>
        <p:spPr>
          <a:xfrm>
            <a:off x="467544" y="2132856"/>
            <a:ext cx="4572000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/>
              <a:t>MANDELOVÁ, Helena; KUNSTOVÁ, Eliška; PAŘÍZKOVÁ, Ilona. </a:t>
            </a:r>
            <a:r>
              <a:rPr lang="cs-CZ" i="1" dirty="0"/>
              <a:t>Dějiny pravěku a starověku</a:t>
            </a:r>
            <a:r>
              <a:rPr lang="cs-CZ" dirty="0"/>
              <a:t>. Liberec: Dialog, 2001, ISBN 80-86218-57-0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934</TotalTime>
  <Words>382</Words>
  <Application>Microsoft Office PowerPoint</Application>
  <PresentationFormat>Předvádění na obrazovce (4:3)</PresentationFormat>
  <Paragraphs>102</Paragraphs>
  <Slides>11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Prezentace aplikace PowerPoint</vt:lpstr>
      <vt:lpstr>Prezentace aplikace PowerPoint</vt:lpstr>
      <vt:lpstr>TEST - MEZOPOTÁMIE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Jarní květiny</dc:title>
  <dc:creator>Eva</dc:creator>
  <cp:lastModifiedBy>benesm</cp:lastModifiedBy>
  <cp:revision>200</cp:revision>
  <dcterms:created xsi:type="dcterms:W3CDTF">2012-03-26T21:10:22Z</dcterms:created>
  <dcterms:modified xsi:type="dcterms:W3CDTF">2013-01-07T19:44:13Z</dcterms:modified>
</cp:coreProperties>
</file>