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  <p:sldId id="296" r:id="rId9"/>
    <p:sldId id="297" r:id="rId10"/>
    <p:sldId id="298" r:id="rId11"/>
    <p:sldId id="28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99FF33"/>
    <a:srgbClr val="FF66FF"/>
    <a:srgbClr val="FF66CC"/>
    <a:srgbClr val="FF33CC"/>
    <a:srgbClr val="D3B857"/>
    <a:srgbClr val="FF6699"/>
    <a:srgbClr val="FFFF66"/>
    <a:srgbClr val="4CDEF2"/>
    <a:srgbClr val="10C7E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10" autoAdjust="0"/>
  </p:normalViewPr>
  <p:slideViewPr>
    <p:cSldViewPr>
      <p:cViewPr>
        <p:scale>
          <a:sx n="70" d="100"/>
          <a:sy n="70" d="100"/>
        </p:scale>
        <p:origin x="-137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3">
  <dgm:title val=""/>
  <dgm:desc val=""/>
  <dgm:catLst>
    <dgm:cat type="accent6" pri="11300"/>
  </dgm:catLst>
  <dgm:styleLbl name="node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shade val="80000"/>
      </a:schemeClr>
      <a:schemeClr val="accent6">
        <a:tint val="7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/>
    <dgm:txEffectClrLst/>
  </dgm:styleLbl>
  <dgm:styleLbl name="ln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9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8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EAD387D-E53C-4FAF-B56F-8F845B1D8460}" type="doc">
      <dgm:prSet loTypeId="urn:microsoft.com/office/officeart/2005/8/layout/pyramid1" loCatId="pyramid" qsTypeId="urn:microsoft.com/office/officeart/2005/8/quickstyle/simple5" qsCatId="simple" csTypeId="urn:microsoft.com/office/officeart/2005/8/colors/accent6_3" csCatId="accent6" phldr="1"/>
      <dgm:spPr/>
    </dgm:pt>
    <dgm:pt modelId="{ADCFC4C8-0039-4F87-BC81-8FE0F30D9144}">
      <dgm:prSet phldrT="[Text]"/>
      <dgm:spPr/>
      <dgm:t>
        <a:bodyPr/>
        <a:lstStyle/>
        <a:p>
          <a:r>
            <a:rPr lang="cs-CZ" b="1" dirty="0" smtClean="0"/>
            <a:t>řemeslníci a obchodníci</a:t>
          </a:r>
          <a:endParaRPr lang="cs-CZ" b="1" dirty="0"/>
        </a:p>
      </dgm:t>
    </dgm:pt>
    <dgm:pt modelId="{93689F62-90A1-45ED-B97C-DD80A8D81220}" type="parTrans" cxnId="{5EBFBD93-C862-46BE-98B1-E5B7307668A3}">
      <dgm:prSet/>
      <dgm:spPr/>
      <dgm:t>
        <a:bodyPr/>
        <a:lstStyle/>
        <a:p>
          <a:endParaRPr lang="cs-CZ"/>
        </a:p>
      </dgm:t>
    </dgm:pt>
    <dgm:pt modelId="{CD110A6F-91FB-4EA7-A910-A902FC8723DF}" type="sibTrans" cxnId="{5EBFBD93-C862-46BE-98B1-E5B7307668A3}">
      <dgm:prSet/>
      <dgm:spPr/>
      <dgm:t>
        <a:bodyPr/>
        <a:lstStyle/>
        <a:p>
          <a:endParaRPr lang="cs-CZ"/>
        </a:p>
      </dgm:t>
    </dgm:pt>
    <dgm:pt modelId="{66B38B51-6AC1-457D-9D87-84DEE994C96B}">
      <dgm:prSet phldrT="[Text]"/>
      <dgm:spPr/>
      <dgm:t>
        <a:bodyPr/>
        <a:lstStyle/>
        <a:p>
          <a:r>
            <a:rPr lang="cs-CZ" b="1" dirty="0" smtClean="0"/>
            <a:t>rolníci</a:t>
          </a:r>
          <a:endParaRPr lang="cs-CZ" b="1" dirty="0"/>
        </a:p>
      </dgm:t>
    </dgm:pt>
    <dgm:pt modelId="{91165B5F-6B65-4105-A8A0-85AD2B0C7027}" type="parTrans" cxnId="{496A5F18-AD89-4513-AA51-103B51FB9E3C}">
      <dgm:prSet/>
      <dgm:spPr/>
      <dgm:t>
        <a:bodyPr/>
        <a:lstStyle/>
        <a:p>
          <a:endParaRPr lang="cs-CZ"/>
        </a:p>
      </dgm:t>
    </dgm:pt>
    <dgm:pt modelId="{537B1AB3-F0BA-487C-995B-3D7A7570F096}" type="sibTrans" cxnId="{496A5F18-AD89-4513-AA51-103B51FB9E3C}">
      <dgm:prSet/>
      <dgm:spPr/>
      <dgm:t>
        <a:bodyPr/>
        <a:lstStyle/>
        <a:p>
          <a:endParaRPr lang="cs-CZ"/>
        </a:p>
      </dgm:t>
    </dgm:pt>
    <dgm:pt modelId="{15BF2BF8-AC1A-4451-B258-9AA6BCBFF7BB}">
      <dgm:prSet phldrT="[Text]"/>
      <dgm:spPr/>
      <dgm:t>
        <a:bodyPr/>
        <a:lstStyle/>
        <a:p>
          <a:r>
            <a:rPr lang="cs-CZ" b="1" dirty="0" smtClean="0"/>
            <a:t>otroci</a:t>
          </a:r>
          <a:endParaRPr lang="cs-CZ" b="1" dirty="0"/>
        </a:p>
      </dgm:t>
    </dgm:pt>
    <dgm:pt modelId="{E0EDB237-5DFA-4234-8903-6F728D321B9F}" type="parTrans" cxnId="{908DC8A8-0E60-48A1-A20A-E9587989335A}">
      <dgm:prSet/>
      <dgm:spPr/>
      <dgm:t>
        <a:bodyPr/>
        <a:lstStyle/>
        <a:p>
          <a:endParaRPr lang="cs-CZ"/>
        </a:p>
      </dgm:t>
    </dgm:pt>
    <dgm:pt modelId="{B1A43DF5-5E21-4737-B5A7-7CC1273FDAA0}" type="sibTrans" cxnId="{908DC8A8-0E60-48A1-A20A-E9587989335A}">
      <dgm:prSet/>
      <dgm:spPr/>
      <dgm:t>
        <a:bodyPr/>
        <a:lstStyle/>
        <a:p>
          <a:endParaRPr lang="cs-CZ"/>
        </a:p>
      </dgm:t>
    </dgm:pt>
    <dgm:pt modelId="{118227A0-C49E-4F19-8F6D-6849AEB1D36F}">
      <dgm:prSet/>
      <dgm:spPr/>
      <dgm:t>
        <a:bodyPr/>
        <a:lstStyle/>
        <a:p>
          <a:r>
            <a:rPr lang="cs-CZ" b="1" dirty="0" smtClean="0"/>
            <a:t>faraón</a:t>
          </a:r>
          <a:endParaRPr lang="cs-CZ" b="1" dirty="0"/>
        </a:p>
      </dgm:t>
    </dgm:pt>
    <dgm:pt modelId="{3D4B85C3-56BF-49A7-BFF5-673B6AD69B62}" type="parTrans" cxnId="{C6C3151D-4C2C-4CA7-B77B-BC5586A37A06}">
      <dgm:prSet/>
      <dgm:spPr/>
      <dgm:t>
        <a:bodyPr/>
        <a:lstStyle/>
        <a:p>
          <a:endParaRPr lang="cs-CZ"/>
        </a:p>
      </dgm:t>
    </dgm:pt>
    <dgm:pt modelId="{C958EE54-DB2F-40D7-921B-715AAFA35D3B}" type="sibTrans" cxnId="{C6C3151D-4C2C-4CA7-B77B-BC5586A37A06}">
      <dgm:prSet/>
      <dgm:spPr/>
      <dgm:t>
        <a:bodyPr/>
        <a:lstStyle/>
        <a:p>
          <a:endParaRPr lang="cs-CZ"/>
        </a:p>
      </dgm:t>
    </dgm:pt>
    <dgm:pt modelId="{1A8CAF29-EEB0-4975-9676-D55B5414E854}">
      <dgm:prSet/>
      <dgm:spPr/>
      <dgm:t>
        <a:bodyPr/>
        <a:lstStyle/>
        <a:p>
          <a:r>
            <a:rPr lang="cs-CZ" b="1" dirty="0" smtClean="0"/>
            <a:t>vezír</a:t>
          </a:r>
          <a:endParaRPr lang="cs-CZ" b="1" dirty="0"/>
        </a:p>
      </dgm:t>
    </dgm:pt>
    <dgm:pt modelId="{AE27B98F-3C5C-444E-B52F-D62A5CA3C0BD}" type="parTrans" cxnId="{D36FFBBC-F9A1-46A8-BFF9-8A1A0DB5E2B6}">
      <dgm:prSet/>
      <dgm:spPr/>
      <dgm:t>
        <a:bodyPr/>
        <a:lstStyle/>
        <a:p>
          <a:endParaRPr lang="cs-CZ"/>
        </a:p>
      </dgm:t>
    </dgm:pt>
    <dgm:pt modelId="{7E9B27C4-0FA9-4331-A737-55851FC4BC29}" type="sibTrans" cxnId="{D36FFBBC-F9A1-46A8-BFF9-8A1A0DB5E2B6}">
      <dgm:prSet/>
      <dgm:spPr/>
      <dgm:t>
        <a:bodyPr/>
        <a:lstStyle/>
        <a:p>
          <a:endParaRPr lang="cs-CZ"/>
        </a:p>
      </dgm:t>
    </dgm:pt>
    <dgm:pt modelId="{6E32A653-4CBE-4784-8CBC-434DEA7006D4}">
      <dgm:prSet/>
      <dgm:spPr/>
      <dgm:t>
        <a:bodyPr/>
        <a:lstStyle/>
        <a:p>
          <a:r>
            <a:rPr lang="cs-CZ" b="1" dirty="0" smtClean="0"/>
            <a:t>kněží</a:t>
          </a:r>
          <a:endParaRPr lang="cs-CZ" b="1" dirty="0"/>
        </a:p>
      </dgm:t>
    </dgm:pt>
    <dgm:pt modelId="{51CE7615-EC90-4A3B-9CD5-D5996FEBADF4}" type="parTrans" cxnId="{E7E14D91-2FD1-4C5F-A52A-69996743F177}">
      <dgm:prSet/>
      <dgm:spPr/>
      <dgm:t>
        <a:bodyPr/>
        <a:lstStyle/>
        <a:p>
          <a:endParaRPr lang="cs-CZ"/>
        </a:p>
      </dgm:t>
    </dgm:pt>
    <dgm:pt modelId="{2EAD3E1A-BB68-404D-B307-E59494AD11D8}" type="sibTrans" cxnId="{E7E14D91-2FD1-4C5F-A52A-69996743F177}">
      <dgm:prSet/>
      <dgm:spPr/>
      <dgm:t>
        <a:bodyPr/>
        <a:lstStyle/>
        <a:p>
          <a:endParaRPr lang="cs-CZ"/>
        </a:p>
      </dgm:t>
    </dgm:pt>
    <dgm:pt modelId="{3C5522FC-C854-42A8-AF5A-DF22D9C091F8}">
      <dgm:prSet/>
      <dgm:spPr/>
      <dgm:t>
        <a:bodyPr/>
        <a:lstStyle/>
        <a:p>
          <a:r>
            <a:rPr lang="cs-CZ" b="1" dirty="0" smtClean="0"/>
            <a:t>vojáci</a:t>
          </a:r>
          <a:endParaRPr lang="cs-CZ" b="1" dirty="0"/>
        </a:p>
      </dgm:t>
    </dgm:pt>
    <dgm:pt modelId="{F1CC2612-01E5-4494-B59B-55ABA2EF023F}" type="parTrans" cxnId="{E6C75802-6873-47EB-B9E2-FE723A1B956D}">
      <dgm:prSet/>
      <dgm:spPr/>
      <dgm:t>
        <a:bodyPr/>
        <a:lstStyle/>
        <a:p>
          <a:endParaRPr lang="cs-CZ"/>
        </a:p>
      </dgm:t>
    </dgm:pt>
    <dgm:pt modelId="{F5A6DF0E-4879-490C-9627-71B3017577DE}" type="sibTrans" cxnId="{E6C75802-6873-47EB-B9E2-FE723A1B956D}">
      <dgm:prSet/>
      <dgm:spPr/>
      <dgm:t>
        <a:bodyPr/>
        <a:lstStyle/>
        <a:p>
          <a:endParaRPr lang="cs-CZ"/>
        </a:p>
      </dgm:t>
    </dgm:pt>
    <dgm:pt modelId="{A6E858A4-133E-4F0E-9C88-7784E5AC3340}">
      <dgm:prSet/>
      <dgm:spPr/>
      <dgm:t>
        <a:bodyPr/>
        <a:lstStyle/>
        <a:p>
          <a:r>
            <a:rPr lang="cs-CZ" b="1" dirty="0" smtClean="0"/>
            <a:t>úředníci</a:t>
          </a:r>
          <a:endParaRPr lang="cs-CZ" b="1" dirty="0"/>
        </a:p>
      </dgm:t>
    </dgm:pt>
    <dgm:pt modelId="{8DD75E4B-858C-494D-95B8-26BC783EF3B3}" type="parTrans" cxnId="{9EB35DFD-1384-4919-93A7-EEED0E71BE2E}">
      <dgm:prSet/>
      <dgm:spPr/>
      <dgm:t>
        <a:bodyPr/>
        <a:lstStyle/>
        <a:p>
          <a:endParaRPr lang="cs-CZ"/>
        </a:p>
      </dgm:t>
    </dgm:pt>
    <dgm:pt modelId="{B0C05A8E-8604-4B78-81F6-7B9886DCA655}" type="sibTrans" cxnId="{9EB35DFD-1384-4919-93A7-EEED0E71BE2E}">
      <dgm:prSet/>
      <dgm:spPr/>
      <dgm:t>
        <a:bodyPr/>
        <a:lstStyle/>
        <a:p>
          <a:endParaRPr lang="cs-CZ"/>
        </a:p>
      </dgm:t>
    </dgm:pt>
    <dgm:pt modelId="{0146F191-787C-40DF-9BD3-186BC0B8EDFE}" type="pres">
      <dgm:prSet presAssocID="{9EAD387D-E53C-4FAF-B56F-8F845B1D8460}" presName="Name0" presStyleCnt="0">
        <dgm:presLayoutVars>
          <dgm:dir val="rev"/>
          <dgm:animLvl val="lvl"/>
          <dgm:resizeHandles val="exact"/>
        </dgm:presLayoutVars>
      </dgm:prSet>
      <dgm:spPr/>
    </dgm:pt>
    <dgm:pt modelId="{DA633E69-D55D-462D-991F-376B3862458F}" type="pres">
      <dgm:prSet presAssocID="{118227A0-C49E-4F19-8F6D-6849AEB1D36F}" presName="Name8" presStyleCnt="0"/>
      <dgm:spPr/>
    </dgm:pt>
    <dgm:pt modelId="{889C54F1-04D5-463D-B654-6AED380485B4}" type="pres">
      <dgm:prSet presAssocID="{118227A0-C49E-4F19-8F6D-6849AEB1D36F}" presName="level" presStyleLbl="node1" presStyleIdx="0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1936A3-14EF-463E-9315-167D460B1EC0}" type="pres">
      <dgm:prSet presAssocID="{118227A0-C49E-4F19-8F6D-6849AEB1D36F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7BEEBA-8E74-4E7B-970F-BF2B8669CBD5}" type="pres">
      <dgm:prSet presAssocID="{1A8CAF29-EEB0-4975-9676-D55B5414E854}" presName="Name8" presStyleCnt="0"/>
      <dgm:spPr/>
    </dgm:pt>
    <dgm:pt modelId="{1343C55C-F817-4F53-90EA-F4DC02B34A06}" type="pres">
      <dgm:prSet presAssocID="{1A8CAF29-EEB0-4975-9676-D55B5414E854}" presName="level" presStyleLbl="node1" presStyleIdx="1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B22314-9F21-4794-A247-789740214E71}" type="pres">
      <dgm:prSet presAssocID="{1A8CAF29-EEB0-4975-9676-D55B5414E854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83703-279B-43BB-873F-897A1E3DE296}" type="pres">
      <dgm:prSet presAssocID="{6E32A653-4CBE-4784-8CBC-434DEA7006D4}" presName="Name8" presStyleCnt="0"/>
      <dgm:spPr/>
    </dgm:pt>
    <dgm:pt modelId="{4DFD8CB7-29B6-4273-9881-15B63FAA0CF9}" type="pres">
      <dgm:prSet presAssocID="{6E32A653-4CBE-4784-8CBC-434DEA7006D4}" presName="level" presStyleLbl="node1" presStyleIdx="2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115F88-F575-452D-B0D2-0DBEF716D27E}" type="pres">
      <dgm:prSet presAssocID="{6E32A653-4CBE-4784-8CBC-434DEA7006D4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D9CFB7-DB5F-4682-9E1F-C04A01A0E4E5}" type="pres">
      <dgm:prSet presAssocID="{3C5522FC-C854-42A8-AF5A-DF22D9C091F8}" presName="Name8" presStyleCnt="0"/>
      <dgm:spPr/>
    </dgm:pt>
    <dgm:pt modelId="{1A78C655-8787-44AD-9F85-A0B21FE6E2FC}" type="pres">
      <dgm:prSet presAssocID="{3C5522FC-C854-42A8-AF5A-DF22D9C091F8}" presName="level" presStyleLbl="node1" presStyleIdx="3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EDE65C-E756-4947-92CE-EFEF00550E69}" type="pres">
      <dgm:prSet presAssocID="{3C5522FC-C854-42A8-AF5A-DF22D9C091F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83D7D2-BCBF-4899-9D94-28F598326E1A}" type="pres">
      <dgm:prSet presAssocID="{A6E858A4-133E-4F0E-9C88-7784E5AC3340}" presName="Name8" presStyleCnt="0"/>
      <dgm:spPr/>
    </dgm:pt>
    <dgm:pt modelId="{9C3E5C54-D857-4366-AF1E-3513668461CA}" type="pres">
      <dgm:prSet presAssocID="{A6E858A4-133E-4F0E-9C88-7784E5AC3340}" presName="level" presStyleLbl="node1" presStyleIdx="4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F699D2-C3AB-4FC6-9263-6BC0EAED3055}" type="pres">
      <dgm:prSet presAssocID="{A6E858A4-133E-4F0E-9C88-7784E5AC3340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202DEA-71B3-4A26-A1F1-2DA7E965D1B8}" type="pres">
      <dgm:prSet presAssocID="{ADCFC4C8-0039-4F87-BC81-8FE0F30D9144}" presName="Name8" presStyleCnt="0"/>
      <dgm:spPr/>
    </dgm:pt>
    <dgm:pt modelId="{F28A6467-54E9-4185-B992-688B7AA2DC4B}" type="pres">
      <dgm:prSet presAssocID="{ADCFC4C8-0039-4F87-BC81-8FE0F30D9144}" presName="level" presStyleLbl="node1" presStyleIdx="5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8D7AA2-4BE8-482B-BEB6-3BD8F3000275}" type="pres">
      <dgm:prSet presAssocID="{ADCFC4C8-0039-4F87-BC81-8FE0F30D9144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EE5C5-5520-475D-87C5-B9123478252F}" type="pres">
      <dgm:prSet presAssocID="{66B38B51-6AC1-457D-9D87-84DEE994C96B}" presName="Name8" presStyleCnt="0"/>
      <dgm:spPr/>
    </dgm:pt>
    <dgm:pt modelId="{DD94A4F6-4D31-40E7-ADFF-13902F0490F9}" type="pres">
      <dgm:prSet presAssocID="{66B38B51-6AC1-457D-9D87-84DEE994C96B}" presName="level" presStyleLbl="node1" presStyleIdx="6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82BCD5-06A0-46EA-ABA9-AD04E92F3043}" type="pres">
      <dgm:prSet presAssocID="{66B38B51-6AC1-457D-9D87-84DEE994C96B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92817C-FA74-4653-8A13-2B6365006AF8}" type="pres">
      <dgm:prSet presAssocID="{15BF2BF8-AC1A-4451-B258-9AA6BCBFF7BB}" presName="Name8" presStyleCnt="0"/>
      <dgm:spPr/>
    </dgm:pt>
    <dgm:pt modelId="{CD1A2240-6418-4D6E-B1C4-106E020CD4B5}" type="pres">
      <dgm:prSet presAssocID="{15BF2BF8-AC1A-4451-B258-9AA6BCBFF7BB}" presName="level" presStyleLbl="node1" presStyleIdx="7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5E5C8B-518E-4323-A3BA-5E64095C9756}" type="pres">
      <dgm:prSet presAssocID="{15BF2BF8-AC1A-4451-B258-9AA6BCBFF7BB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3F37F9A-A6FE-4606-A4D2-6387BB8A5C0A}" type="presOf" srcId="{6E32A653-4CBE-4784-8CBC-434DEA7006D4}" destId="{19115F88-F575-452D-B0D2-0DBEF716D27E}" srcOrd="1" destOrd="0" presId="urn:microsoft.com/office/officeart/2005/8/layout/pyramid1"/>
    <dgm:cxn modelId="{9EB35DFD-1384-4919-93A7-EEED0E71BE2E}" srcId="{9EAD387D-E53C-4FAF-B56F-8F845B1D8460}" destId="{A6E858A4-133E-4F0E-9C88-7784E5AC3340}" srcOrd="4" destOrd="0" parTransId="{8DD75E4B-858C-494D-95B8-26BC783EF3B3}" sibTransId="{B0C05A8E-8604-4B78-81F6-7B9886DCA655}"/>
    <dgm:cxn modelId="{E17562D1-9A43-4430-B08F-2333955A6B88}" type="presOf" srcId="{66B38B51-6AC1-457D-9D87-84DEE994C96B}" destId="{0482BCD5-06A0-46EA-ABA9-AD04E92F3043}" srcOrd="1" destOrd="0" presId="urn:microsoft.com/office/officeart/2005/8/layout/pyramid1"/>
    <dgm:cxn modelId="{5EBFBD93-C862-46BE-98B1-E5B7307668A3}" srcId="{9EAD387D-E53C-4FAF-B56F-8F845B1D8460}" destId="{ADCFC4C8-0039-4F87-BC81-8FE0F30D9144}" srcOrd="5" destOrd="0" parTransId="{93689F62-90A1-45ED-B97C-DD80A8D81220}" sibTransId="{CD110A6F-91FB-4EA7-A910-A902FC8723DF}"/>
    <dgm:cxn modelId="{80346E95-5A76-450D-A0C9-AA0939D5B51C}" type="presOf" srcId="{118227A0-C49E-4F19-8F6D-6849AEB1D36F}" destId="{E21936A3-14EF-463E-9315-167D460B1EC0}" srcOrd="1" destOrd="0" presId="urn:microsoft.com/office/officeart/2005/8/layout/pyramid1"/>
    <dgm:cxn modelId="{E7E14D91-2FD1-4C5F-A52A-69996743F177}" srcId="{9EAD387D-E53C-4FAF-B56F-8F845B1D8460}" destId="{6E32A653-4CBE-4784-8CBC-434DEA7006D4}" srcOrd="2" destOrd="0" parTransId="{51CE7615-EC90-4A3B-9CD5-D5996FEBADF4}" sibTransId="{2EAD3E1A-BB68-404D-B307-E59494AD11D8}"/>
    <dgm:cxn modelId="{AD50BB7D-D126-40B1-9E2E-C7D37649865E}" type="presOf" srcId="{1A8CAF29-EEB0-4975-9676-D55B5414E854}" destId="{F7B22314-9F21-4794-A247-789740214E71}" srcOrd="1" destOrd="0" presId="urn:microsoft.com/office/officeart/2005/8/layout/pyramid1"/>
    <dgm:cxn modelId="{2CD5A111-1126-41D8-BF5D-2CBC835DA945}" type="presOf" srcId="{ADCFC4C8-0039-4F87-BC81-8FE0F30D9144}" destId="{F28A6467-54E9-4185-B992-688B7AA2DC4B}" srcOrd="0" destOrd="0" presId="urn:microsoft.com/office/officeart/2005/8/layout/pyramid1"/>
    <dgm:cxn modelId="{C81A1D9E-A792-4EB1-8797-06158EED63D0}" type="presOf" srcId="{15BF2BF8-AC1A-4451-B258-9AA6BCBFF7BB}" destId="{CD1A2240-6418-4D6E-B1C4-106E020CD4B5}" srcOrd="0" destOrd="0" presId="urn:microsoft.com/office/officeart/2005/8/layout/pyramid1"/>
    <dgm:cxn modelId="{B0F29E79-D3E2-42E0-B86C-5D27F9397E71}" type="presOf" srcId="{3C5522FC-C854-42A8-AF5A-DF22D9C091F8}" destId="{1A78C655-8787-44AD-9F85-A0B21FE6E2FC}" srcOrd="0" destOrd="0" presId="urn:microsoft.com/office/officeart/2005/8/layout/pyramid1"/>
    <dgm:cxn modelId="{90B799E4-AB14-4D4C-8AC2-4068B3A48B88}" type="presOf" srcId="{3C5522FC-C854-42A8-AF5A-DF22D9C091F8}" destId="{1DEDE65C-E756-4947-92CE-EFEF00550E69}" srcOrd="1" destOrd="0" presId="urn:microsoft.com/office/officeart/2005/8/layout/pyramid1"/>
    <dgm:cxn modelId="{4EAABD86-D2E1-41F7-BDE9-B00E129AA67E}" type="presOf" srcId="{9EAD387D-E53C-4FAF-B56F-8F845B1D8460}" destId="{0146F191-787C-40DF-9BD3-186BC0B8EDFE}" srcOrd="0" destOrd="0" presId="urn:microsoft.com/office/officeart/2005/8/layout/pyramid1"/>
    <dgm:cxn modelId="{3020ADE2-E282-4026-8779-F221FE973DA9}" type="presOf" srcId="{118227A0-C49E-4F19-8F6D-6849AEB1D36F}" destId="{889C54F1-04D5-463D-B654-6AED380485B4}" srcOrd="0" destOrd="0" presId="urn:microsoft.com/office/officeart/2005/8/layout/pyramid1"/>
    <dgm:cxn modelId="{C68303A9-433A-4B72-A3AD-ECDFFB3FC222}" type="presOf" srcId="{A6E858A4-133E-4F0E-9C88-7784E5AC3340}" destId="{03F699D2-C3AB-4FC6-9263-6BC0EAED3055}" srcOrd="1" destOrd="0" presId="urn:microsoft.com/office/officeart/2005/8/layout/pyramid1"/>
    <dgm:cxn modelId="{E6C75802-6873-47EB-B9E2-FE723A1B956D}" srcId="{9EAD387D-E53C-4FAF-B56F-8F845B1D8460}" destId="{3C5522FC-C854-42A8-AF5A-DF22D9C091F8}" srcOrd="3" destOrd="0" parTransId="{F1CC2612-01E5-4494-B59B-55ABA2EF023F}" sibTransId="{F5A6DF0E-4879-490C-9627-71B3017577DE}"/>
    <dgm:cxn modelId="{3DE36A62-3E72-4ACF-AF06-F84754DF5CF6}" type="presOf" srcId="{ADCFC4C8-0039-4F87-BC81-8FE0F30D9144}" destId="{F38D7AA2-4BE8-482B-BEB6-3BD8F3000275}" srcOrd="1" destOrd="0" presId="urn:microsoft.com/office/officeart/2005/8/layout/pyramid1"/>
    <dgm:cxn modelId="{C6C3151D-4C2C-4CA7-B77B-BC5586A37A06}" srcId="{9EAD387D-E53C-4FAF-B56F-8F845B1D8460}" destId="{118227A0-C49E-4F19-8F6D-6849AEB1D36F}" srcOrd="0" destOrd="0" parTransId="{3D4B85C3-56BF-49A7-BFF5-673B6AD69B62}" sibTransId="{C958EE54-DB2F-40D7-921B-715AAFA35D3B}"/>
    <dgm:cxn modelId="{EF2B2E60-5998-43E5-8465-AAAE54B38437}" type="presOf" srcId="{A6E858A4-133E-4F0E-9C88-7784E5AC3340}" destId="{9C3E5C54-D857-4366-AF1E-3513668461CA}" srcOrd="0" destOrd="0" presId="urn:microsoft.com/office/officeart/2005/8/layout/pyramid1"/>
    <dgm:cxn modelId="{7692D04C-6855-4F50-B45B-50ADBFEEE47A}" type="presOf" srcId="{6E32A653-4CBE-4784-8CBC-434DEA7006D4}" destId="{4DFD8CB7-29B6-4273-9881-15B63FAA0CF9}" srcOrd="0" destOrd="0" presId="urn:microsoft.com/office/officeart/2005/8/layout/pyramid1"/>
    <dgm:cxn modelId="{496A5F18-AD89-4513-AA51-103B51FB9E3C}" srcId="{9EAD387D-E53C-4FAF-B56F-8F845B1D8460}" destId="{66B38B51-6AC1-457D-9D87-84DEE994C96B}" srcOrd="6" destOrd="0" parTransId="{91165B5F-6B65-4105-A8A0-85AD2B0C7027}" sibTransId="{537B1AB3-F0BA-487C-995B-3D7A7570F096}"/>
    <dgm:cxn modelId="{D36FFBBC-F9A1-46A8-BFF9-8A1A0DB5E2B6}" srcId="{9EAD387D-E53C-4FAF-B56F-8F845B1D8460}" destId="{1A8CAF29-EEB0-4975-9676-D55B5414E854}" srcOrd="1" destOrd="0" parTransId="{AE27B98F-3C5C-444E-B52F-D62A5CA3C0BD}" sibTransId="{7E9B27C4-0FA9-4331-A737-55851FC4BC29}"/>
    <dgm:cxn modelId="{1393D8D9-8716-4784-8280-13158BDD8614}" type="presOf" srcId="{1A8CAF29-EEB0-4975-9676-D55B5414E854}" destId="{1343C55C-F817-4F53-90EA-F4DC02B34A06}" srcOrd="0" destOrd="0" presId="urn:microsoft.com/office/officeart/2005/8/layout/pyramid1"/>
    <dgm:cxn modelId="{4CDBDACC-5861-409B-AAD3-8A512678F609}" type="presOf" srcId="{66B38B51-6AC1-457D-9D87-84DEE994C96B}" destId="{DD94A4F6-4D31-40E7-ADFF-13902F0490F9}" srcOrd="0" destOrd="0" presId="urn:microsoft.com/office/officeart/2005/8/layout/pyramid1"/>
    <dgm:cxn modelId="{908DC8A8-0E60-48A1-A20A-E9587989335A}" srcId="{9EAD387D-E53C-4FAF-B56F-8F845B1D8460}" destId="{15BF2BF8-AC1A-4451-B258-9AA6BCBFF7BB}" srcOrd="7" destOrd="0" parTransId="{E0EDB237-5DFA-4234-8903-6F728D321B9F}" sibTransId="{B1A43DF5-5E21-4737-B5A7-7CC1273FDAA0}"/>
    <dgm:cxn modelId="{4B9A6B52-95A8-4464-AA5B-D9126A9C06E3}" type="presOf" srcId="{15BF2BF8-AC1A-4451-B258-9AA6BCBFF7BB}" destId="{485E5C8B-518E-4323-A3BA-5E64095C9756}" srcOrd="1" destOrd="0" presId="urn:microsoft.com/office/officeart/2005/8/layout/pyramid1"/>
    <dgm:cxn modelId="{12171DCF-CFED-4D6D-9E1B-7E134980A399}" type="presParOf" srcId="{0146F191-787C-40DF-9BD3-186BC0B8EDFE}" destId="{DA633E69-D55D-462D-991F-376B3862458F}" srcOrd="0" destOrd="0" presId="urn:microsoft.com/office/officeart/2005/8/layout/pyramid1"/>
    <dgm:cxn modelId="{120F904C-D1E3-423C-BEEE-9FBC473CC569}" type="presParOf" srcId="{DA633E69-D55D-462D-991F-376B3862458F}" destId="{889C54F1-04D5-463D-B654-6AED380485B4}" srcOrd="0" destOrd="0" presId="urn:microsoft.com/office/officeart/2005/8/layout/pyramid1"/>
    <dgm:cxn modelId="{4DF517F7-EF90-4862-818C-418D2FEAC5EA}" type="presParOf" srcId="{DA633E69-D55D-462D-991F-376B3862458F}" destId="{E21936A3-14EF-463E-9315-167D460B1EC0}" srcOrd="1" destOrd="0" presId="urn:microsoft.com/office/officeart/2005/8/layout/pyramid1"/>
    <dgm:cxn modelId="{A27A07D0-D61A-4B9B-AAFC-4E8193FE843F}" type="presParOf" srcId="{0146F191-787C-40DF-9BD3-186BC0B8EDFE}" destId="{267BEEBA-8E74-4E7B-970F-BF2B8669CBD5}" srcOrd="1" destOrd="0" presId="urn:microsoft.com/office/officeart/2005/8/layout/pyramid1"/>
    <dgm:cxn modelId="{2CE69A28-DD2F-407B-BC47-A14DCCC1CEF8}" type="presParOf" srcId="{267BEEBA-8E74-4E7B-970F-BF2B8669CBD5}" destId="{1343C55C-F817-4F53-90EA-F4DC02B34A06}" srcOrd="0" destOrd="0" presId="urn:microsoft.com/office/officeart/2005/8/layout/pyramid1"/>
    <dgm:cxn modelId="{3322050A-9268-4DCD-9430-64BED0FFA10B}" type="presParOf" srcId="{267BEEBA-8E74-4E7B-970F-BF2B8669CBD5}" destId="{F7B22314-9F21-4794-A247-789740214E71}" srcOrd="1" destOrd="0" presId="urn:microsoft.com/office/officeart/2005/8/layout/pyramid1"/>
    <dgm:cxn modelId="{CB2C8350-DB7F-4470-9828-AAAFFBF21421}" type="presParOf" srcId="{0146F191-787C-40DF-9BD3-186BC0B8EDFE}" destId="{9B583703-279B-43BB-873F-897A1E3DE296}" srcOrd="2" destOrd="0" presId="urn:microsoft.com/office/officeart/2005/8/layout/pyramid1"/>
    <dgm:cxn modelId="{A19AC5BE-5CB0-4E01-A371-0710F227C67A}" type="presParOf" srcId="{9B583703-279B-43BB-873F-897A1E3DE296}" destId="{4DFD8CB7-29B6-4273-9881-15B63FAA0CF9}" srcOrd="0" destOrd="0" presId="urn:microsoft.com/office/officeart/2005/8/layout/pyramid1"/>
    <dgm:cxn modelId="{88B73307-5E15-487F-B947-AF42B601F73D}" type="presParOf" srcId="{9B583703-279B-43BB-873F-897A1E3DE296}" destId="{19115F88-F575-452D-B0D2-0DBEF716D27E}" srcOrd="1" destOrd="0" presId="urn:microsoft.com/office/officeart/2005/8/layout/pyramid1"/>
    <dgm:cxn modelId="{0F0FB1D5-0D2E-4773-95E3-23B807494006}" type="presParOf" srcId="{0146F191-787C-40DF-9BD3-186BC0B8EDFE}" destId="{59D9CFB7-DB5F-4682-9E1F-C04A01A0E4E5}" srcOrd="3" destOrd="0" presId="urn:microsoft.com/office/officeart/2005/8/layout/pyramid1"/>
    <dgm:cxn modelId="{EA86A2FD-DCDA-4DE3-8627-06B0EAA45C0E}" type="presParOf" srcId="{59D9CFB7-DB5F-4682-9E1F-C04A01A0E4E5}" destId="{1A78C655-8787-44AD-9F85-A0B21FE6E2FC}" srcOrd="0" destOrd="0" presId="urn:microsoft.com/office/officeart/2005/8/layout/pyramid1"/>
    <dgm:cxn modelId="{739B2A71-9AD0-4040-9076-7660E943FC1B}" type="presParOf" srcId="{59D9CFB7-DB5F-4682-9E1F-C04A01A0E4E5}" destId="{1DEDE65C-E756-4947-92CE-EFEF00550E69}" srcOrd="1" destOrd="0" presId="urn:microsoft.com/office/officeart/2005/8/layout/pyramid1"/>
    <dgm:cxn modelId="{356D9954-F4BF-4513-9E77-19459D7113A0}" type="presParOf" srcId="{0146F191-787C-40DF-9BD3-186BC0B8EDFE}" destId="{2983D7D2-BCBF-4899-9D94-28F598326E1A}" srcOrd="4" destOrd="0" presId="urn:microsoft.com/office/officeart/2005/8/layout/pyramid1"/>
    <dgm:cxn modelId="{279DACB5-3A30-4309-8FDC-034149B9CBCA}" type="presParOf" srcId="{2983D7D2-BCBF-4899-9D94-28F598326E1A}" destId="{9C3E5C54-D857-4366-AF1E-3513668461CA}" srcOrd="0" destOrd="0" presId="urn:microsoft.com/office/officeart/2005/8/layout/pyramid1"/>
    <dgm:cxn modelId="{450C239C-09FE-4931-9ADB-E2449057EDBF}" type="presParOf" srcId="{2983D7D2-BCBF-4899-9D94-28F598326E1A}" destId="{03F699D2-C3AB-4FC6-9263-6BC0EAED3055}" srcOrd="1" destOrd="0" presId="urn:microsoft.com/office/officeart/2005/8/layout/pyramid1"/>
    <dgm:cxn modelId="{D10CECF2-356B-4225-9CCD-5BEE1F865D5C}" type="presParOf" srcId="{0146F191-787C-40DF-9BD3-186BC0B8EDFE}" destId="{A6202DEA-71B3-4A26-A1F1-2DA7E965D1B8}" srcOrd="5" destOrd="0" presId="urn:microsoft.com/office/officeart/2005/8/layout/pyramid1"/>
    <dgm:cxn modelId="{F4D16021-1E2D-433C-972E-0D24FBFDB28E}" type="presParOf" srcId="{A6202DEA-71B3-4A26-A1F1-2DA7E965D1B8}" destId="{F28A6467-54E9-4185-B992-688B7AA2DC4B}" srcOrd="0" destOrd="0" presId="urn:microsoft.com/office/officeart/2005/8/layout/pyramid1"/>
    <dgm:cxn modelId="{2B15FDB3-0F21-47DB-A185-B691D0B70B11}" type="presParOf" srcId="{A6202DEA-71B3-4A26-A1F1-2DA7E965D1B8}" destId="{F38D7AA2-4BE8-482B-BEB6-3BD8F3000275}" srcOrd="1" destOrd="0" presId="urn:microsoft.com/office/officeart/2005/8/layout/pyramid1"/>
    <dgm:cxn modelId="{8D72A3AE-3004-40DD-B942-02B1EC76E370}" type="presParOf" srcId="{0146F191-787C-40DF-9BD3-186BC0B8EDFE}" destId="{B76EE5C5-5520-475D-87C5-B9123478252F}" srcOrd="6" destOrd="0" presId="urn:microsoft.com/office/officeart/2005/8/layout/pyramid1"/>
    <dgm:cxn modelId="{7D449E33-3FB0-433D-9283-49F3A33E2B63}" type="presParOf" srcId="{B76EE5C5-5520-475D-87C5-B9123478252F}" destId="{DD94A4F6-4D31-40E7-ADFF-13902F0490F9}" srcOrd="0" destOrd="0" presId="urn:microsoft.com/office/officeart/2005/8/layout/pyramid1"/>
    <dgm:cxn modelId="{C1F62EE0-9106-468C-9CF5-94B0F5818539}" type="presParOf" srcId="{B76EE5C5-5520-475D-87C5-B9123478252F}" destId="{0482BCD5-06A0-46EA-ABA9-AD04E92F3043}" srcOrd="1" destOrd="0" presId="urn:microsoft.com/office/officeart/2005/8/layout/pyramid1"/>
    <dgm:cxn modelId="{15BA7467-133C-4188-A54A-3C5718447D9C}" type="presParOf" srcId="{0146F191-787C-40DF-9BD3-186BC0B8EDFE}" destId="{0592817C-FA74-4653-8A13-2B6365006AF8}" srcOrd="7" destOrd="0" presId="urn:microsoft.com/office/officeart/2005/8/layout/pyramid1"/>
    <dgm:cxn modelId="{EE75DE93-D55A-4207-8FB2-BA9626725866}" type="presParOf" srcId="{0592817C-FA74-4653-8A13-2B6365006AF8}" destId="{CD1A2240-6418-4D6E-B1C4-106E020CD4B5}" srcOrd="0" destOrd="0" presId="urn:microsoft.com/office/officeart/2005/8/layout/pyramid1"/>
    <dgm:cxn modelId="{4E8E38EC-237A-4AF0-B015-2BD0C9F99CC9}" type="presParOf" srcId="{0592817C-FA74-4653-8A13-2B6365006AF8}" destId="{485E5C8B-518E-4323-A3BA-5E64095C9756}" srcOrd="1" destOrd="0" presId="urn:microsoft.com/office/officeart/2005/8/layout/pyramid1"/>
  </dgm:cxnLst>
  <dgm:bg/>
  <dgm:whole>
    <a:ln w="38100"/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89C54F1-04D5-463D-B654-6AED380485B4}">
      <dsp:nvSpPr>
        <dsp:cNvPr id="0" name=""/>
        <dsp:cNvSpPr/>
      </dsp:nvSpPr>
      <dsp:spPr>
        <a:xfrm>
          <a:off x="3280965" y="0"/>
          <a:ext cx="937418" cy="600075"/>
        </a:xfrm>
        <a:prstGeom prst="trapezoid">
          <a:avLst>
            <a:gd name="adj" fmla="val 78108"/>
          </a:avLst>
        </a:prstGeom>
        <a:gradFill rotWithShape="0">
          <a:gsLst>
            <a:gs pos="0">
              <a:schemeClr val="accent6">
                <a:shade val="80000"/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6">
                <a:shade val="80000"/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6">
                <a:shade val="80000"/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6">
                <a:shade val="80000"/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6">
                <a:shade val="80000"/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6">
              <a:shade val="80000"/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faraón</a:t>
          </a:r>
          <a:endParaRPr lang="cs-CZ" sz="2200" b="1" kern="1200" dirty="0"/>
        </a:p>
      </dsp:txBody>
      <dsp:txXfrm>
        <a:off x="3280965" y="0"/>
        <a:ext cx="937418" cy="600075"/>
      </dsp:txXfrm>
    </dsp:sp>
    <dsp:sp modelId="{1343C55C-F817-4F53-90EA-F4DC02B34A06}">
      <dsp:nvSpPr>
        <dsp:cNvPr id="0" name=""/>
        <dsp:cNvSpPr/>
      </dsp:nvSpPr>
      <dsp:spPr>
        <a:xfrm>
          <a:off x="2812256" y="600074"/>
          <a:ext cx="1874837" cy="600075"/>
        </a:xfrm>
        <a:prstGeom prst="trapezoid">
          <a:avLst>
            <a:gd name="adj" fmla="val 78108"/>
          </a:avLst>
        </a:prstGeom>
        <a:gradFill rotWithShape="0">
          <a:gsLst>
            <a:gs pos="0">
              <a:schemeClr val="accent6">
                <a:shade val="80000"/>
                <a:hueOff val="31821"/>
                <a:satOff val="-2480"/>
                <a:lumOff val="4286"/>
                <a:alphaOff val="0"/>
                <a:tint val="92000"/>
                <a:satMod val="170000"/>
              </a:schemeClr>
            </a:gs>
            <a:gs pos="15000">
              <a:schemeClr val="accent6">
                <a:shade val="80000"/>
                <a:hueOff val="31821"/>
                <a:satOff val="-2480"/>
                <a:lumOff val="4286"/>
                <a:alphaOff val="0"/>
                <a:tint val="92000"/>
                <a:shade val="99000"/>
                <a:satMod val="170000"/>
              </a:schemeClr>
            </a:gs>
            <a:gs pos="62000">
              <a:schemeClr val="accent6">
                <a:shade val="80000"/>
                <a:hueOff val="31821"/>
                <a:satOff val="-2480"/>
                <a:lumOff val="4286"/>
                <a:alphaOff val="0"/>
                <a:tint val="96000"/>
                <a:shade val="80000"/>
                <a:satMod val="170000"/>
              </a:schemeClr>
            </a:gs>
            <a:gs pos="97000">
              <a:schemeClr val="accent6">
                <a:shade val="80000"/>
                <a:hueOff val="31821"/>
                <a:satOff val="-2480"/>
                <a:lumOff val="4286"/>
                <a:alphaOff val="0"/>
                <a:tint val="98000"/>
                <a:shade val="63000"/>
                <a:satMod val="170000"/>
              </a:schemeClr>
            </a:gs>
            <a:gs pos="100000">
              <a:schemeClr val="accent6">
                <a:shade val="80000"/>
                <a:hueOff val="31821"/>
                <a:satOff val="-2480"/>
                <a:lumOff val="4286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6">
              <a:shade val="80000"/>
              <a:hueOff val="31821"/>
              <a:satOff val="-2480"/>
              <a:lumOff val="4286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vezír</a:t>
          </a:r>
          <a:endParaRPr lang="cs-CZ" sz="2200" b="1" kern="1200" dirty="0"/>
        </a:p>
      </dsp:txBody>
      <dsp:txXfrm>
        <a:off x="3140352" y="600074"/>
        <a:ext cx="1218644" cy="600075"/>
      </dsp:txXfrm>
    </dsp:sp>
    <dsp:sp modelId="{4DFD8CB7-29B6-4273-9881-15B63FAA0CF9}">
      <dsp:nvSpPr>
        <dsp:cNvPr id="0" name=""/>
        <dsp:cNvSpPr/>
      </dsp:nvSpPr>
      <dsp:spPr>
        <a:xfrm>
          <a:off x="2343546" y="1200149"/>
          <a:ext cx="2812256" cy="600075"/>
        </a:xfrm>
        <a:prstGeom prst="trapezoid">
          <a:avLst>
            <a:gd name="adj" fmla="val 78108"/>
          </a:avLst>
        </a:prstGeom>
        <a:gradFill rotWithShape="0">
          <a:gsLst>
            <a:gs pos="0">
              <a:schemeClr val="accent6">
                <a:shade val="80000"/>
                <a:hueOff val="63642"/>
                <a:satOff val="-4960"/>
                <a:lumOff val="8571"/>
                <a:alphaOff val="0"/>
                <a:tint val="92000"/>
                <a:satMod val="170000"/>
              </a:schemeClr>
            </a:gs>
            <a:gs pos="15000">
              <a:schemeClr val="accent6">
                <a:shade val="80000"/>
                <a:hueOff val="63642"/>
                <a:satOff val="-4960"/>
                <a:lumOff val="8571"/>
                <a:alphaOff val="0"/>
                <a:tint val="92000"/>
                <a:shade val="99000"/>
                <a:satMod val="170000"/>
              </a:schemeClr>
            </a:gs>
            <a:gs pos="62000">
              <a:schemeClr val="accent6">
                <a:shade val="80000"/>
                <a:hueOff val="63642"/>
                <a:satOff val="-4960"/>
                <a:lumOff val="8571"/>
                <a:alphaOff val="0"/>
                <a:tint val="96000"/>
                <a:shade val="80000"/>
                <a:satMod val="170000"/>
              </a:schemeClr>
            </a:gs>
            <a:gs pos="97000">
              <a:schemeClr val="accent6">
                <a:shade val="80000"/>
                <a:hueOff val="63642"/>
                <a:satOff val="-4960"/>
                <a:lumOff val="8571"/>
                <a:alphaOff val="0"/>
                <a:tint val="98000"/>
                <a:shade val="63000"/>
                <a:satMod val="170000"/>
              </a:schemeClr>
            </a:gs>
            <a:gs pos="100000">
              <a:schemeClr val="accent6">
                <a:shade val="80000"/>
                <a:hueOff val="63642"/>
                <a:satOff val="-4960"/>
                <a:lumOff val="8571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6">
              <a:shade val="80000"/>
              <a:hueOff val="63642"/>
              <a:satOff val="-4960"/>
              <a:lumOff val="8571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kněží</a:t>
          </a:r>
          <a:endParaRPr lang="cs-CZ" sz="2200" b="1" kern="1200" dirty="0"/>
        </a:p>
      </dsp:txBody>
      <dsp:txXfrm>
        <a:off x="2835691" y="1200149"/>
        <a:ext cx="1827966" cy="600075"/>
      </dsp:txXfrm>
    </dsp:sp>
    <dsp:sp modelId="{1A78C655-8787-44AD-9F85-A0B21FE6E2FC}">
      <dsp:nvSpPr>
        <dsp:cNvPr id="0" name=""/>
        <dsp:cNvSpPr/>
      </dsp:nvSpPr>
      <dsp:spPr>
        <a:xfrm>
          <a:off x="1874837" y="1800224"/>
          <a:ext cx="3749675" cy="600075"/>
        </a:xfrm>
        <a:prstGeom prst="trapezoid">
          <a:avLst>
            <a:gd name="adj" fmla="val 78108"/>
          </a:avLst>
        </a:prstGeom>
        <a:gradFill rotWithShape="0">
          <a:gsLst>
            <a:gs pos="0">
              <a:schemeClr val="accent6">
                <a:shade val="80000"/>
                <a:hueOff val="95463"/>
                <a:satOff val="-7440"/>
                <a:lumOff val="12857"/>
                <a:alphaOff val="0"/>
                <a:tint val="92000"/>
                <a:satMod val="170000"/>
              </a:schemeClr>
            </a:gs>
            <a:gs pos="15000">
              <a:schemeClr val="accent6">
                <a:shade val="80000"/>
                <a:hueOff val="95463"/>
                <a:satOff val="-7440"/>
                <a:lumOff val="12857"/>
                <a:alphaOff val="0"/>
                <a:tint val="92000"/>
                <a:shade val="99000"/>
                <a:satMod val="170000"/>
              </a:schemeClr>
            </a:gs>
            <a:gs pos="62000">
              <a:schemeClr val="accent6">
                <a:shade val="80000"/>
                <a:hueOff val="95463"/>
                <a:satOff val="-7440"/>
                <a:lumOff val="12857"/>
                <a:alphaOff val="0"/>
                <a:tint val="96000"/>
                <a:shade val="80000"/>
                <a:satMod val="170000"/>
              </a:schemeClr>
            </a:gs>
            <a:gs pos="97000">
              <a:schemeClr val="accent6">
                <a:shade val="80000"/>
                <a:hueOff val="95463"/>
                <a:satOff val="-7440"/>
                <a:lumOff val="12857"/>
                <a:alphaOff val="0"/>
                <a:tint val="98000"/>
                <a:shade val="63000"/>
                <a:satMod val="170000"/>
              </a:schemeClr>
            </a:gs>
            <a:gs pos="100000">
              <a:schemeClr val="accent6">
                <a:shade val="80000"/>
                <a:hueOff val="95463"/>
                <a:satOff val="-7440"/>
                <a:lumOff val="12857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6">
              <a:shade val="80000"/>
              <a:hueOff val="95463"/>
              <a:satOff val="-7440"/>
              <a:lumOff val="12857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vojáci</a:t>
          </a:r>
          <a:endParaRPr lang="cs-CZ" sz="2200" b="1" kern="1200" dirty="0"/>
        </a:p>
      </dsp:txBody>
      <dsp:txXfrm>
        <a:off x="2531030" y="1800224"/>
        <a:ext cx="2437288" cy="600075"/>
      </dsp:txXfrm>
    </dsp:sp>
    <dsp:sp modelId="{9C3E5C54-D857-4366-AF1E-3513668461CA}">
      <dsp:nvSpPr>
        <dsp:cNvPr id="0" name=""/>
        <dsp:cNvSpPr/>
      </dsp:nvSpPr>
      <dsp:spPr>
        <a:xfrm>
          <a:off x="1406128" y="2400300"/>
          <a:ext cx="4687093" cy="600075"/>
        </a:xfrm>
        <a:prstGeom prst="trapezoid">
          <a:avLst>
            <a:gd name="adj" fmla="val 78108"/>
          </a:avLst>
        </a:prstGeom>
        <a:gradFill rotWithShape="0">
          <a:gsLst>
            <a:gs pos="0">
              <a:schemeClr val="accent6">
                <a:shade val="80000"/>
                <a:hueOff val="127284"/>
                <a:satOff val="-9919"/>
                <a:lumOff val="17142"/>
                <a:alphaOff val="0"/>
                <a:tint val="92000"/>
                <a:satMod val="170000"/>
              </a:schemeClr>
            </a:gs>
            <a:gs pos="15000">
              <a:schemeClr val="accent6">
                <a:shade val="80000"/>
                <a:hueOff val="127284"/>
                <a:satOff val="-9919"/>
                <a:lumOff val="17142"/>
                <a:alphaOff val="0"/>
                <a:tint val="92000"/>
                <a:shade val="99000"/>
                <a:satMod val="170000"/>
              </a:schemeClr>
            </a:gs>
            <a:gs pos="62000">
              <a:schemeClr val="accent6">
                <a:shade val="80000"/>
                <a:hueOff val="127284"/>
                <a:satOff val="-9919"/>
                <a:lumOff val="17142"/>
                <a:alphaOff val="0"/>
                <a:tint val="96000"/>
                <a:shade val="80000"/>
                <a:satMod val="170000"/>
              </a:schemeClr>
            </a:gs>
            <a:gs pos="97000">
              <a:schemeClr val="accent6">
                <a:shade val="80000"/>
                <a:hueOff val="127284"/>
                <a:satOff val="-9919"/>
                <a:lumOff val="17142"/>
                <a:alphaOff val="0"/>
                <a:tint val="98000"/>
                <a:shade val="63000"/>
                <a:satMod val="170000"/>
              </a:schemeClr>
            </a:gs>
            <a:gs pos="100000">
              <a:schemeClr val="accent6">
                <a:shade val="80000"/>
                <a:hueOff val="127284"/>
                <a:satOff val="-9919"/>
                <a:lumOff val="17142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6">
              <a:shade val="80000"/>
              <a:hueOff val="127284"/>
              <a:satOff val="-9919"/>
              <a:lumOff val="17142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úředníci</a:t>
          </a:r>
          <a:endParaRPr lang="cs-CZ" sz="2200" b="1" kern="1200" dirty="0"/>
        </a:p>
      </dsp:txBody>
      <dsp:txXfrm>
        <a:off x="2226369" y="2400300"/>
        <a:ext cx="3046610" cy="600075"/>
      </dsp:txXfrm>
    </dsp:sp>
    <dsp:sp modelId="{F28A6467-54E9-4185-B992-688B7AA2DC4B}">
      <dsp:nvSpPr>
        <dsp:cNvPr id="0" name=""/>
        <dsp:cNvSpPr/>
      </dsp:nvSpPr>
      <dsp:spPr>
        <a:xfrm>
          <a:off x="937418" y="3000375"/>
          <a:ext cx="5624512" cy="600075"/>
        </a:xfrm>
        <a:prstGeom prst="trapezoid">
          <a:avLst>
            <a:gd name="adj" fmla="val 78108"/>
          </a:avLst>
        </a:prstGeom>
        <a:gradFill rotWithShape="0">
          <a:gsLst>
            <a:gs pos="0">
              <a:schemeClr val="accent6">
                <a:shade val="80000"/>
                <a:hueOff val="159106"/>
                <a:satOff val="-12399"/>
                <a:lumOff val="21428"/>
                <a:alphaOff val="0"/>
                <a:tint val="92000"/>
                <a:satMod val="170000"/>
              </a:schemeClr>
            </a:gs>
            <a:gs pos="15000">
              <a:schemeClr val="accent6">
                <a:shade val="80000"/>
                <a:hueOff val="159106"/>
                <a:satOff val="-12399"/>
                <a:lumOff val="21428"/>
                <a:alphaOff val="0"/>
                <a:tint val="92000"/>
                <a:shade val="99000"/>
                <a:satMod val="170000"/>
              </a:schemeClr>
            </a:gs>
            <a:gs pos="62000">
              <a:schemeClr val="accent6">
                <a:shade val="80000"/>
                <a:hueOff val="159106"/>
                <a:satOff val="-12399"/>
                <a:lumOff val="21428"/>
                <a:alphaOff val="0"/>
                <a:tint val="96000"/>
                <a:shade val="80000"/>
                <a:satMod val="170000"/>
              </a:schemeClr>
            </a:gs>
            <a:gs pos="97000">
              <a:schemeClr val="accent6">
                <a:shade val="80000"/>
                <a:hueOff val="159106"/>
                <a:satOff val="-12399"/>
                <a:lumOff val="21428"/>
                <a:alphaOff val="0"/>
                <a:tint val="98000"/>
                <a:shade val="63000"/>
                <a:satMod val="170000"/>
              </a:schemeClr>
            </a:gs>
            <a:gs pos="100000">
              <a:schemeClr val="accent6">
                <a:shade val="80000"/>
                <a:hueOff val="159106"/>
                <a:satOff val="-12399"/>
                <a:lumOff val="21428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6">
              <a:shade val="80000"/>
              <a:hueOff val="159106"/>
              <a:satOff val="-12399"/>
              <a:lumOff val="21428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řemeslníci a obchodníci</a:t>
          </a:r>
          <a:endParaRPr lang="cs-CZ" sz="2200" b="1" kern="1200" dirty="0"/>
        </a:p>
      </dsp:txBody>
      <dsp:txXfrm>
        <a:off x="1921708" y="3000375"/>
        <a:ext cx="3655933" cy="600075"/>
      </dsp:txXfrm>
    </dsp:sp>
    <dsp:sp modelId="{DD94A4F6-4D31-40E7-ADFF-13902F0490F9}">
      <dsp:nvSpPr>
        <dsp:cNvPr id="0" name=""/>
        <dsp:cNvSpPr/>
      </dsp:nvSpPr>
      <dsp:spPr>
        <a:xfrm>
          <a:off x="468709" y="3600450"/>
          <a:ext cx="6561931" cy="600075"/>
        </a:xfrm>
        <a:prstGeom prst="trapezoid">
          <a:avLst>
            <a:gd name="adj" fmla="val 78108"/>
          </a:avLst>
        </a:prstGeom>
        <a:gradFill rotWithShape="0">
          <a:gsLst>
            <a:gs pos="0">
              <a:schemeClr val="accent6">
                <a:shade val="80000"/>
                <a:hueOff val="190927"/>
                <a:satOff val="-14879"/>
                <a:lumOff val="25713"/>
                <a:alphaOff val="0"/>
                <a:tint val="92000"/>
                <a:satMod val="170000"/>
              </a:schemeClr>
            </a:gs>
            <a:gs pos="15000">
              <a:schemeClr val="accent6">
                <a:shade val="80000"/>
                <a:hueOff val="190927"/>
                <a:satOff val="-14879"/>
                <a:lumOff val="25713"/>
                <a:alphaOff val="0"/>
                <a:tint val="92000"/>
                <a:shade val="99000"/>
                <a:satMod val="170000"/>
              </a:schemeClr>
            </a:gs>
            <a:gs pos="62000">
              <a:schemeClr val="accent6">
                <a:shade val="80000"/>
                <a:hueOff val="190927"/>
                <a:satOff val="-14879"/>
                <a:lumOff val="25713"/>
                <a:alphaOff val="0"/>
                <a:tint val="96000"/>
                <a:shade val="80000"/>
                <a:satMod val="170000"/>
              </a:schemeClr>
            </a:gs>
            <a:gs pos="97000">
              <a:schemeClr val="accent6">
                <a:shade val="80000"/>
                <a:hueOff val="190927"/>
                <a:satOff val="-14879"/>
                <a:lumOff val="25713"/>
                <a:alphaOff val="0"/>
                <a:tint val="98000"/>
                <a:shade val="63000"/>
                <a:satMod val="170000"/>
              </a:schemeClr>
            </a:gs>
            <a:gs pos="100000">
              <a:schemeClr val="accent6">
                <a:shade val="80000"/>
                <a:hueOff val="190927"/>
                <a:satOff val="-14879"/>
                <a:lumOff val="25713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6">
              <a:shade val="80000"/>
              <a:hueOff val="190927"/>
              <a:satOff val="-14879"/>
              <a:lumOff val="25713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rolníci</a:t>
          </a:r>
          <a:endParaRPr lang="cs-CZ" sz="2200" b="1" kern="1200" dirty="0"/>
        </a:p>
      </dsp:txBody>
      <dsp:txXfrm>
        <a:off x="1617047" y="3600450"/>
        <a:ext cx="4265255" cy="600075"/>
      </dsp:txXfrm>
    </dsp:sp>
    <dsp:sp modelId="{CD1A2240-6418-4D6E-B1C4-106E020CD4B5}">
      <dsp:nvSpPr>
        <dsp:cNvPr id="0" name=""/>
        <dsp:cNvSpPr/>
      </dsp:nvSpPr>
      <dsp:spPr>
        <a:xfrm>
          <a:off x="0" y="4200525"/>
          <a:ext cx="7499350" cy="600075"/>
        </a:xfrm>
        <a:prstGeom prst="trapezoid">
          <a:avLst>
            <a:gd name="adj" fmla="val 78108"/>
          </a:avLst>
        </a:prstGeom>
        <a:gradFill rotWithShape="0">
          <a:gsLst>
            <a:gs pos="0">
              <a:schemeClr val="accent6">
                <a:shade val="80000"/>
                <a:hueOff val="222748"/>
                <a:satOff val="-17359"/>
                <a:lumOff val="29999"/>
                <a:alphaOff val="0"/>
                <a:tint val="92000"/>
                <a:satMod val="170000"/>
              </a:schemeClr>
            </a:gs>
            <a:gs pos="15000">
              <a:schemeClr val="accent6">
                <a:shade val="80000"/>
                <a:hueOff val="222748"/>
                <a:satOff val="-17359"/>
                <a:lumOff val="29999"/>
                <a:alphaOff val="0"/>
                <a:tint val="92000"/>
                <a:shade val="99000"/>
                <a:satMod val="170000"/>
              </a:schemeClr>
            </a:gs>
            <a:gs pos="62000">
              <a:schemeClr val="accent6">
                <a:shade val="80000"/>
                <a:hueOff val="222748"/>
                <a:satOff val="-17359"/>
                <a:lumOff val="29999"/>
                <a:alphaOff val="0"/>
                <a:tint val="96000"/>
                <a:shade val="80000"/>
                <a:satMod val="170000"/>
              </a:schemeClr>
            </a:gs>
            <a:gs pos="97000">
              <a:schemeClr val="accent6">
                <a:shade val="80000"/>
                <a:hueOff val="222748"/>
                <a:satOff val="-17359"/>
                <a:lumOff val="29999"/>
                <a:alphaOff val="0"/>
                <a:tint val="98000"/>
                <a:shade val="63000"/>
                <a:satMod val="170000"/>
              </a:schemeClr>
            </a:gs>
            <a:gs pos="100000">
              <a:schemeClr val="accent6">
                <a:shade val="80000"/>
                <a:hueOff val="222748"/>
                <a:satOff val="-17359"/>
                <a:lumOff val="29999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6">
              <a:shade val="80000"/>
              <a:hueOff val="222748"/>
              <a:satOff val="-17359"/>
              <a:lumOff val="29999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otroci</a:t>
          </a:r>
          <a:endParaRPr lang="cs-CZ" sz="2200" b="1" kern="1200" dirty="0"/>
        </a:p>
      </dsp:txBody>
      <dsp:txXfrm>
        <a:off x="1312386" y="4200525"/>
        <a:ext cx="4874577" cy="6000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01207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wipe dir="d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VY_32_INOVACE_VII_1_16: Starověký Egypt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dirty="0" smtClean="0"/>
              <a:t>VII</a:t>
            </a:r>
            <a:r>
              <a:rPr lang="cs-CZ" b="1" dirty="0" smtClean="0"/>
              <a:t>          Sada číslo: </a:t>
            </a:r>
            <a:r>
              <a:rPr lang="cs-CZ" dirty="0" smtClean="0"/>
              <a:t>1</a:t>
            </a:r>
            <a:r>
              <a:rPr lang="cs-CZ" b="1" dirty="0" smtClean="0"/>
              <a:t>       Pořadové číslo DUM: </a:t>
            </a:r>
            <a:r>
              <a:rPr lang="cs-CZ" dirty="0" smtClean="0"/>
              <a:t>16</a:t>
            </a:r>
          </a:p>
          <a:p>
            <a:endParaRPr lang="cs-CZ" b="1" dirty="0" smtClean="0"/>
          </a:p>
          <a:p>
            <a:r>
              <a:rPr lang="cs-CZ" b="1" dirty="0" smtClean="0"/>
              <a:t>Autor:</a:t>
            </a:r>
            <a:r>
              <a:rPr lang="cs-CZ" dirty="0" smtClean="0"/>
              <a:t> Mgr. Martin Beneš</a:t>
            </a:r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59632" y="260648"/>
            <a:ext cx="7272808" cy="75713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 </a:t>
            </a:r>
            <a:r>
              <a:rPr lang="cs-CZ" dirty="0" smtClean="0"/>
              <a:t>seznámení se starověkým Egyptem, jeho uspořádáním společnosti, způsobem života obyvatelstva a náboženstvím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</a:t>
            </a:r>
            <a:r>
              <a:rPr lang="cs-CZ" dirty="0" smtClean="0"/>
              <a:t> žáci pochopí význam Egypta pro další rozvoj lidské civilizace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11 – 12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Nil, faraón, rolníci, otroci, posmrtný život, polyteismus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</a:t>
            </a:r>
            <a:r>
              <a:rPr lang="cs-CZ" dirty="0" smtClean="0"/>
              <a:t> interaktivní 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30 – 35 minut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Po úvodní motivační hádance se žáci formou prezentace na interaktivní tabuli doplněné výkladem učitele seznámí s počátky zrodu vyspělé </a:t>
            </a:r>
            <a:r>
              <a:rPr lang="cs-CZ" smtClean="0"/>
              <a:t>egyptské civilizace</a:t>
            </a:r>
            <a:r>
              <a:rPr lang="cs-CZ" dirty="0" smtClean="0"/>
              <a:t>, hlavně by měl být kladen důraz na význam řeky Nil a na úlohu faraóna v egyptské společnosti. Na závěr žáci společně vypracují opakovací úlohy.</a:t>
            </a:r>
            <a:r>
              <a:rPr lang="cs-CZ" b="1" dirty="0" smtClean="0"/>
              <a:t>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3167745"/>
            <a:ext cx="5850576" cy="769441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STAROVĚKÝ EGYPT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xmlns="" val="3975750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16632"/>
            <a:ext cx="7498080" cy="1143000"/>
          </a:xfr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>
                <a:effectLst/>
              </a:rPr>
              <a:t>HÁDANKA PRO BYSTRÉ HLAVY</a:t>
            </a:r>
            <a:endParaRPr lang="cs-CZ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645496"/>
          </a:xfrm>
          <a:ln w="38100"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Poznáš stát?</a:t>
            </a:r>
          </a:p>
          <a:p>
            <a:pPr marL="82296" indent="0">
              <a:buNone/>
            </a:pPr>
            <a:r>
              <a:rPr lang="cs-CZ" dirty="0" smtClean="0"/>
              <a:t>Tato slavná říše se rozkládala v povodí a deltě největší africké řeky. Vládcové se považovali za bohy a nechávali si stavět úchvatné hrobky. Za vlády Kleopatry byla říše připojena k Římu. Poté upadla v zapomnění a znovuobjevil ji až Napoleon svým vojenským tažením na konci 18. století. V současnosti je tento stát politicky nestabilní, ale i přesto je vyhledávaným turistickým místem.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067944" y="5949280"/>
            <a:ext cx="1996059" cy="707886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EGYPT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29009675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      STAROVĚKÝ EGYPT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700808"/>
            <a:ext cx="7498080" cy="4547592"/>
          </a:xfrm>
          <a:ln w="28575">
            <a:solidFill>
              <a:schemeClr val="tx1"/>
            </a:solidFill>
          </a:ln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KDY</a:t>
            </a:r>
            <a:r>
              <a:rPr lang="cs-CZ" dirty="0" smtClean="0"/>
              <a:t> – 3000 př.n.l. – r.525 př.n.l.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  </a:t>
            </a:r>
            <a:r>
              <a:rPr lang="cs-CZ" sz="2800" dirty="0" smtClean="0"/>
              <a:t>(sjednocení Egypta – ovládnutí Persií)</a:t>
            </a:r>
          </a:p>
          <a:p>
            <a:r>
              <a:rPr lang="cs-CZ" b="1" dirty="0" smtClean="0"/>
              <a:t>KDE</a:t>
            </a:r>
            <a:r>
              <a:rPr lang="cs-CZ" dirty="0" smtClean="0"/>
              <a:t> – severní Afrika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  - </a:t>
            </a:r>
            <a:r>
              <a:rPr lang="cs-CZ" b="1" dirty="0" smtClean="0"/>
              <a:t>povodí a delta řeky NIL</a:t>
            </a:r>
          </a:p>
          <a:p>
            <a:r>
              <a:rPr lang="cs-CZ" b="1" dirty="0" smtClean="0"/>
              <a:t>PROČ</a:t>
            </a:r>
            <a:r>
              <a:rPr lang="cs-CZ" dirty="0" smtClean="0"/>
              <a:t> – </a:t>
            </a:r>
            <a:r>
              <a:rPr lang="cs-CZ" b="1" dirty="0" smtClean="0"/>
              <a:t>příznivé podmínky: </a:t>
            </a:r>
            <a:r>
              <a:rPr lang="cs-CZ" dirty="0" smtClean="0"/>
              <a:t>teplo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úrodná půda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záplavy</a:t>
            </a:r>
          </a:p>
          <a:p>
            <a:r>
              <a:rPr lang="cs-CZ" b="1" dirty="0" smtClean="0"/>
              <a:t>CO</a:t>
            </a:r>
            <a:r>
              <a:rPr lang="cs-CZ" dirty="0" smtClean="0"/>
              <a:t> – </a:t>
            </a:r>
            <a:r>
              <a:rPr lang="cs-CZ" b="1" dirty="0" smtClean="0"/>
              <a:t>vyspělý stát a civilizace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- vlastní zákony a písmo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9361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   SPOLEČNOST EGYPTA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859620600"/>
              </p:ext>
            </p:extLst>
          </p:nvPr>
        </p:nvGraphicFramePr>
        <p:xfrm>
          <a:off x="1403648" y="1700808"/>
          <a:ext cx="749935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5671984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498080" cy="1143000"/>
          </a:xfr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ZPŮSOB ŽIVOTA EGYPŤANŮ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700808"/>
            <a:ext cx="7848872" cy="4547592"/>
          </a:xfrm>
          <a:ln w="38100">
            <a:solidFill>
              <a:schemeClr val="tx1"/>
            </a:solidFill>
          </a:ln>
        </p:spPr>
        <p:txBody>
          <a:bodyPr>
            <a:normAutofit fontScale="85000" lnSpcReduction="10000"/>
          </a:bodyPr>
          <a:lstStyle/>
          <a:p>
            <a:r>
              <a:rPr lang="cs-CZ" b="1" dirty="0"/>
              <a:t>f</a:t>
            </a:r>
            <a:r>
              <a:rPr lang="cs-CZ" b="1" dirty="0" smtClean="0"/>
              <a:t>araon</a:t>
            </a:r>
            <a:r>
              <a:rPr lang="cs-CZ" dirty="0" smtClean="0"/>
              <a:t> = král, vlastník celé země</a:t>
            </a:r>
          </a:p>
          <a:p>
            <a:r>
              <a:rPr lang="cs-CZ" b="1" dirty="0" smtClean="0"/>
              <a:t>kněží</a:t>
            </a:r>
            <a:r>
              <a:rPr lang="cs-CZ" dirty="0" smtClean="0"/>
              <a:t> = duchovní život v chrámech</a:t>
            </a:r>
          </a:p>
          <a:p>
            <a:r>
              <a:rPr lang="cs-CZ" b="1" dirty="0"/>
              <a:t>ú</a:t>
            </a:r>
            <a:r>
              <a:rPr lang="cs-CZ" b="1" dirty="0" smtClean="0"/>
              <a:t>ředníci</a:t>
            </a:r>
            <a:r>
              <a:rPr lang="cs-CZ" dirty="0" smtClean="0"/>
              <a:t> = výběr daní, správa země</a:t>
            </a:r>
          </a:p>
          <a:p>
            <a:r>
              <a:rPr lang="cs-CZ" b="1" dirty="0"/>
              <a:t>ř</a:t>
            </a:r>
            <a:r>
              <a:rPr lang="cs-CZ" b="1" dirty="0" smtClean="0"/>
              <a:t>emeslníci</a:t>
            </a:r>
            <a:r>
              <a:rPr lang="cs-CZ" dirty="0" smtClean="0"/>
              <a:t> = vyspělá řemesla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(výroba šperků, zbraní, nádob)</a:t>
            </a:r>
          </a:p>
          <a:p>
            <a:r>
              <a:rPr lang="cs-CZ" b="1" dirty="0"/>
              <a:t>o</a:t>
            </a:r>
            <a:r>
              <a:rPr lang="cs-CZ" b="1" dirty="0" smtClean="0"/>
              <a:t>bchodníci</a:t>
            </a:r>
            <a:r>
              <a:rPr lang="cs-CZ" dirty="0" smtClean="0"/>
              <a:t> = lodní doprava po Nilu</a:t>
            </a:r>
          </a:p>
          <a:p>
            <a:r>
              <a:rPr lang="cs-CZ" b="1" dirty="0"/>
              <a:t>r</a:t>
            </a:r>
            <a:r>
              <a:rPr lang="cs-CZ" b="1" dirty="0" smtClean="0"/>
              <a:t>olníci</a:t>
            </a:r>
            <a:r>
              <a:rPr lang="cs-CZ" dirty="0" smtClean="0"/>
              <a:t> = nejpočetnější skupina obyvatel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= budování závlahových systémů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= pěstování plodin a chov zvířat</a:t>
            </a:r>
          </a:p>
          <a:p>
            <a:r>
              <a:rPr lang="cs-CZ" b="1" dirty="0"/>
              <a:t>o</a:t>
            </a:r>
            <a:r>
              <a:rPr lang="cs-CZ" b="1" dirty="0" smtClean="0"/>
              <a:t>troci</a:t>
            </a:r>
            <a:r>
              <a:rPr lang="cs-CZ" dirty="0" smtClean="0"/>
              <a:t> = „mluvící nástroje“, práce na stavbách</a:t>
            </a:r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93647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   EGYPTSKÉ NÁBOŽENSTVÍ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700808"/>
            <a:ext cx="7498080" cy="4547592"/>
          </a:xfrm>
          <a:ln w="38100">
            <a:solidFill>
              <a:schemeClr val="tx1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cs-CZ" dirty="0"/>
              <a:t>v</a:t>
            </a:r>
            <a:r>
              <a:rPr lang="cs-CZ" dirty="0" smtClean="0"/>
              <a:t>elký vliv na život Egypťanů</a:t>
            </a:r>
          </a:p>
          <a:p>
            <a:r>
              <a:rPr lang="cs-CZ" b="1" dirty="0"/>
              <a:t>v</a:t>
            </a:r>
            <a:r>
              <a:rPr lang="cs-CZ" b="1" dirty="0" smtClean="0"/>
              <a:t>íra v posmrtný život</a:t>
            </a:r>
          </a:p>
          <a:p>
            <a:r>
              <a:rPr lang="cs-CZ" b="1" dirty="0"/>
              <a:t>f</a:t>
            </a:r>
            <a:r>
              <a:rPr lang="cs-CZ" b="1" dirty="0" smtClean="0"/>
              <a:t>araón = bůh žijící na zemi</a:t>
            </a:r>
          </a:p>
          <a:p>
            <a:r>
              <a:rPr lang="cs-CZ" dirty="0"/>
              <a:t>s</a:t>
            </a:r>
            <a:r>
              <a:rPr lang="cs-CZ" dirty="0" smtClean="0"/>
              <a:t>tavba chrámů a svatyň </a:t>
            </a:r>
          </a:p>
          <a:p>
            <a:r>
              <a:rPr lang="cs-CZ" dirty="0"/>
              <a:t>r</a:t>
            </a:r>
            <a:r>
              <a:rPr lang="cs-CZ" dirty="0" smtClean="0"/>
              <a:t>ole kněžích = </a:t>
            </a:r>
            <a:r>
              <a:rPr lang="cs-CZ" b="1" dirty="0" smtClean="0"/>
              <a:t>obětní obřady</a:t>
            </a:r>
          </a:p>
          <a:p>
            <a:r>
              <a:rPr lang="cs-CZ" b="1" dirty="0"/>
              <a:t>p</a:t>
            </a:r>
            <a:r>
              <a:rPr lang="cs-CZ" b="1" dirty="0" smtClean="0"/>
              <a:t>olyteismus = mnohobožství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hl. bůh = RÉ (bůh slunce)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</a:t>
            </a:r>
            <a:r>
              <a:rPr lang="cs-CZ" dirty="0" err="1" smtClean="0"/>
              <a:t>Eset</a:t>
            </a:r>
            <a:r>
              <a:rPr lang="cs-CZ" dirty="0" smtClean="0"/>
              <a:t> (bohyně nebes)</a:t>
            </a:r>
          </a:p>
          <a:p>
            <a:r>
              <a:rPr lang="cs-CZ" b="1" dirty="0"/>
              <a:t>r</a:t>
            </a:r>
            <a:r>
              <a:rPr lang="cs-CZ" b="1" dirty="0" smtClean="0"/>
              <a:t>ůzné podoby bohů – lidské tělo a zvířecí</a:t>
            </a:r>
          </a:p>
          <a:p>
            <a:pPr marL="82296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hlava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(např. bůh Hor = bůh nebes a světla)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802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 CO JSME SI ZAPAMATOVALI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844824"/>
            <a:ext cx="7498080" cy="4680520"/>
          </a:xfrm>
          <a:ln w="38100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/>
              <a:t>Spoj pojmy, které k sobě patří:</a:t>
            </a:r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r>
              <a:rPr lang="cs-CZ" dirty="0"/>
              <a:t>f</a:t>
            </a:r>
            <a:r>
              <a:rPr lang="cs-CZ" dirty="0" smtClean="0"/>
              <a:t>araón                         dopravní prostředek</a:t>
            </a:r>
          </a:p>
          <a:p>
            <a:pPr marL="82296" indent="0">
              <a:buNone/>
            </a:pPr>
            <a:r>
              <a:rPr lang="cs-CZ" dirty="0"/>
              <a:t>p</a:t>
            </a:r>
            <a:r>
              <a:rPr lang="cs-CZ" dirty="0" smtClean="0"/>
              <a:t>olyteismus                 africký veletok</a:t>
            </a:r>
          </a:p>
          <a:p>
            <a:pPr marL="82296" indent="0">
              <a:buNone/>
            </a:pPr>
            <a:r>
              <a:rPr lang="cs-CZ" dirty="0" smtClean="0"/>
              <a:t>Nil                              egyptská bohyně</a:t>
            </a:r>
          </a:p>
          <a:p>
            <a:pPr marL="82296" indent="0">
              <a:buNone/>
            </a:pPr>
            <a:r>
              <a:rPr lang="cs-CZ" dirty="0" err="1" smtClean="0"/>
              <a:t>Ré</a:t>
            </a:r>
            <a:r>
              <a:rPr lang="cs-CZ" dirty="0" smtClean="0"/>
              <a:t>                              vládce</a:t>
            </a:r>
          </a:p>
          <a:p>
            <a:pPr marL="82296" indent="0">
              <a:buNone/>
            </a:pPr>
            <a:r>
              <a:rPr lang="cs-CZ" dirty="0"/>
              <a:t>p</a:t>
            </a:r>
            <a:r>
              <a:rPr lang="cs-CZ" dirty="0" smtClean="0"/>
              <a:t>apyrusová loď            mnohobožství</a:t>
            </a:r>
          </a:p>
          <a:p>
            <a:pPr marL="82296" indent="0">
              <a:buNone/>
            </a:pPr>
            <a:r>
              <a:rPr lang="cs-CZ" dirty="0" err="1" smtClean="0"/>
              <a:t>Eset</a:t>
            </a:r>
            <a:r>
              <a:rPr lang="cs-CZ" dirty="0" smtClean="0"/>
              <a:t>                            egyptský bůh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89329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  ZÁBAVNÁ SKRÝVAČKA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700808"/>
            <a:ext cx="7498080" cy="4547592"/>
          </a:xfrm>
          <a:ln w="38100"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Najdi ve větách slova, která mají vztah k Egyptu:</a:t>
            </a:r>
          </a:p>
          <a:p>
            <a:pPr marL="82296" indent="0">
              <a:buNone/>
            </a:pPr>
            <a:r>
              <a:rPr lang="cs-CZ" dirty="0" smtClean="0"/>
              <a:t>Můj děda vlastnil velkou sbírku známek.</a:t>
            </a:r>
          </a:p>
          <a:p>
            <a:pPr marL="82296" indent="0">
              <a:buNone/>
            </a:pPr>
            <a:r>
              <a:rPr lang="cs-CZ" dirty="0" smtClean="0"/>
              <a:t>Kabát mého kolegy pták znečistil na rameni.</a:t>
            </a:r>
          </a:p>
          <a:p>
            <a:pPr marL="82296" indent="0">
              <a:buNone/>
            </a:pPr>
            <a:r>
              <a:rPr lang="cs-CZ" dirty="0" smtClean="0"/>
              <a:t>Mamince rostou na zahradě oranžové afrikány.</a:t>
            </a:r>
          </a:p>
          <a:p>
            <a:pPr marL="82296" indent="0">
              <a:buNone/>
            </a:pPr>
            <a:r>
              <a:rPr lang="cs-CZ" dirty="0" smtClean="0"/>
              <a:t>To je výborné jahodové pyré, mami!</a:t>
            </a:r>
          </a:p>
          <a:p>
            <a:pPr marL="82296" indent="0">
              <a:buNone/>
            </a:pPr>
            <a:r>
              <a:rPr lang="cs-CZ" dirty="0" smtClean="0"/>
              <a:t>Zvolal: „Hoří fara! Ó, nebohý pan farář! 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  Kde složí svoji hlavu!“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02993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1547664" y="2060848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MANDELOVÁ, Helena; KUNSTOVÁ, Eliška; PAŘÍZKOVÁ, Ilona. </a:t>
            </a:r>
            <a:r>
              <a:rPr lang="cs-CZ" i="1" dirty="0"/>
              <a:t>Dějiny pravěku a starověku</a:t>
            </a:r>
            <a:r>
              <a:rPr lang="cs-CZ" dirty="0"/>
              <a:t>. Liberec: Dialog, 2001, ISBN 80-86218-57-0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999</TotalTime>
  <Words>474</Words>
  <Application>Microsoft Office PowerPoint</Application>
  <PresentationFormat>Předvádění na obrazovce (4:3)</PresentationFormat>
  <Paragraphs>95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Snímek 2</vt:lpstr>
      <vt:lpstr>Snímek 3</vt:lpstr>
      <vt:lpstr>HÁDANKA PRO BYSTRÉ HLAVY</vt:lpstr>
      <vt:lpstr>      STAROVĚKÝ EGYPT</vt:lpstr>
      <vt:lpstr>   SPOLEČNOST EGYPTA</vt:lpstr>
      <vt:lpstr>ZPŮSOB ŽIVOTA EGYPŤANŮ</vt:lpstr>
      <vt:lpstr>   EGYPTSKÉ NÁBOŽENSTVÍ</vt:lpstr>
      <vt:lpstr> CO JSME SI ZAPAMATOVALI</vt:lpstr>
      <vt:lpstr>  ZÁBAVNÁ SKRÝVAČKA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U1</cp:lastModifiedBy>
  <cp:revision>204</cp:revision>
  <dcterms:created xsi:type="dcterms:W3CDTF">2012-03-26T21:10:22Z</dcterms:created>
  <dcterms:modified xsi:type="dcterms:W3CDTF">2013-01-25T14:59:26Z</dcterms:modified>
</cp:coreProperties>
</file>