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56" r:id="rId4"/>
    <p:sldId id="257" r:id="rId5"/>
    <p:sldId id="259" r:id="rId6"/>
    <p:sldId id="260" r:id="rId7"/>
    <p:sldId id="258" r:id="rId8"/>
    <p:sldId id="262" r:id="rId9"/>
    <p:sldId id="264" r:id="rId10"/>
    <p:sldId id="265" r:id="rId11"/>
    <p:sldId id="266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F14 </a:t>
          </a:r>
          <a:r>
            <a:rPr lang="cs-CZ" sz="2000" dirty="0" smtClean="0"/>
            <a:t>Alkyny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- Alkyny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FDE6D0-8954-4CDF-BC93-B9B66C6587FA}" type="presOf" srcId="{0AAB1F7B-4825-4B41-8B45-3CE4C7ADD028}" destId="{59F034D9-BFC2-4F73-BBA6-EC6ED57A218D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094DD28-C80C-475C-AC8A-D6BBA1F3585F}" type="presOf" srcId="{0AAB1F7B-4825-4B41-8B45-3CE4C7ADD028}" destId="{4D30A88C-8B62-4979-B120-E743D8B92577}" srcOrd="1" destOrd="0" presId="urn:microsoft.com/office/officeart/2005/8/layout/target3"/>
    <dgm:cxn modelId="{5A5F58ED-AD4F-45D6-A8EF-3CECC6CD5E45}" type="presOf" srcId="{D1B46980-6531-4606-95E6-44980827E919}" destId="{2BE915AB-18AA-4053-B92C-3BFC9ED204BB}" srcOrd="1" destOrd="0" presId="urn:microsoft.com/office/officeart/2005/8/layout/target3"/>
    <dgm:cxn modelId="{F8E38F72-015C-4113-8A53-886A3F694690}" type="presOf" srcId="{B651F6E3-6281-48DB-9319-2AEAFDAE7572}" destId="{619D679B-A015-4ECF-8348-D1034C574F40}" srcOrd="0" destOrd="0" presId="urn:microsoft.com/office/officeart/2005/8/layout/target3"/>
    <dgm:cxn modelId="{498149D5-859D-4E93-BE93-A234CF08BD51}" type="presOf" srcId="{D1D4F407-5343-4D3F-B5B9-D407B03CAEB4}" destId="{D005CE8C-CC26-4C3E-AC11-E15060ECD759}" srcOrd="0" destOrd="0" presId="urn:microsoft.com/office/officeart/2005/8/layout/target3"/>
    <dgm:cxn modelId="{327AD181-E349-42CA-A23D-AA74972806B4}" type="presOf" srcId="{D8197B8C-B260-4A16-BDF4-0947B075E274}" destId="{25B08C86-7E15-44DC-BE7F-FFB55DD49D12}" srcOrd="0" destOrd="0" presId="urn:microsoft.com/office/officeart/2005/8/layout/target3"/>
    <dgm:cxn modelId="{951C333A-DFF6-4640-A2A7-7F4E82606C9D}" type="presOf" srcId="{D1D4F407-5343-4D3F-B5B9-D407B03CAEB4}" destId="{AED2198E-93D5-4001-81B4-73124B309672}" srcOrd="1" destOrd="0" presId="urn:microsoft.com/office/officeart/2005/8/layout/target3"/>
    <dgm:cxn modelId="{855BBC42-2EAF-4E9A-B2D3-C40980B2FA5B}" type="presOf" srcId="{757F3AB3-0718-4624-B441-E567A8F0AB56}" destId="{333A1088-737F-45CB-B68E-254E46348037}" srcOrd="0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9B91BD-F3B4-44AA-816E-BC8D5106C9CF}" type="presOf" srcId="{B651F6E3-6281-48DB-9319-2AEAFDAE7572}" destId="{6BB5E863-4638-4E1D-BFDE-399D028AC4ED}" srcOrd="1" destOrd="0" presId="urn:microsoft.com/office/officeart/2005/8/layout/target3"/>
    <dgm:cxn modelId="{30D1C322-7512-4DED-A9AF-C3728EC63914}" type="presOf" srcId="{D8197B8C-B260-4A16-BDF4-0947B075E274}" destId="{5A5FFA88-C948-4069-8E93-59FA12366E83}" srcOrd="1" destOrd="0" presId="urn:microsoft.com/office/officeart/2005/8/layout/target3"/>
    <dgm:cxn modelId="{C0EB405B-53B9-4606-ABA7-D19C48951578}" type="presOf" srcId="{D1B46980-6531-4606-95E6-44980827E919}" destId="{6140AFEC-043D-4C43-A2F9-D0F5331DF3A3}" srcOrd="0" destOrd="0" presId="urn:microsoft.com/office/officeart/2005/8/layout/target3"/>
    <dgm:cxn modelId="{42F694BA-38BF-4602-A20C-75E193E26022}" type="presParOf" srcId="{333A1088-737F-45CB-B68E-254E46348037}" destId="{F5ABB229-8D3B-4694-996A-96F23CF14429}" srcOrd="0" destOrd="0" presId="urn:microsoft.com/office/officeart/2005/8/layout/target3"/>
    <dgm:cxn modelId="{600A794F-A9C1-4AB9-A89F-40BF9BBACAE5}" type="presParOf" srcId="{333A1088-737F-45CB-B68E-254E46348037}" destId="{F41139FD-01EE-4571-8B17-4FB00FC51163}" srcOrd="1" destOrd="0" presId="urn:microsoft.com/office/officeart/2005/8/layout/target3"/>
    <dgm:cxn modelId="{B0EDC1EF-B8DC-4CF4-B57F-8328E766FA09}" type="presParOf" srcId="{333A1088-737F-45CB-B68E-254E46348037}" destId="{D005CE8C-CC26-4C3E-AC11-E15060ECD759}" srcOrd="2" destOrd="0" presId="urn:microsoft.com/office/officeart/2005/8/layout/target3"/>
    <dgm:cxn modelId="{A218B191-1B3A-4302-863D-DF272F3206C7}" type="presParOf" srcId="{333A1088-737F-45CB-B68E-254E46348037}" destId="{2C702D82-9B77-49B7-9568-BB8EB47C3372}" srcOrd="3" destOrd="0" presId="urn:microsoft.com/office/officeart/2005/8/layout/target3"/>
    <dgm:cxn modelId="{98333735-EB19-4B9A-9662-E2BB637896BB}" type="presParOf" srcId="{333A1088-737F-45CB-B68E-254E46348037}" destId="{A52A0455-90FF-4808-ABD0-F02540D31D5A}" srcOrd="4" destOrd="0" presId="urn:microsoft.com/office/officeart/2005/8/layout/target3"/>
    <dgm:cxn modelId="{86C8F7B8-4AA1-4C2E-BDE4-735ADF5EECA1}" type="presParOf" srcId="{333A1088-737F-45CB-B68E-254E46348037}" destId="{6140AFEC-043D-4C43-A2F9-D0F5331DF3A3}" srcOrd="5" destOrd="0" presId="urn:microsoft.com/office/officeart/2005/8/layout/target3"/>
    <dgm:cxn modelId="{30F63687-B0E2-4FFA-A853-C7E5BE0A31ED}" type="presParOf" srcId="{333A1088-737F-45CB-B68E-254E46348037}" destId="{9358AC05-5D7D-4327-9F80-1AD486AEA664}" srcOrd="6" destOrd="0" presId="urn:microsoft.com/office/officeart/2005/8/layout/target3"/>
    <dgm:cxn modelId="{823E46C4-4CBF-494D-A42C-53F8823600DD}" type="presParOf" srcId="{333A1088-737F-45CB-B68E-254E46348037}" destId="{313FC574-E1CD-4FB4-B054-0B805CE0447D}" srcOrd="7" destOrd="0" presId="urn:microsoft.com/office/officeart/2005/8/layout/target3"/>
    <dgm:cxn modelId="{E11F9A1C-E794-4439-8134-CEA11F3C8A3D}" type="presParOf" srcId="{333A1088-737F-45CB-B68E-254E46348037}" destId="{619D679B-A015-4ECF-8348-D1034C574F40}" srcOrd="8" destOrd="0" presId="urn:microsoft.com/office/officeart/2005/8/layout/target3"/>
    <dgm:cxn modelId="{FAD3FFA9-D800-4E7D-8C9E-C04D6E2B21D1}" type="presParOf" srcId="{333A1088-737F-45CB-B68E-254E46348037}" destId="{322283A8-4A27-4CDA-BAE3-F381106A9174}" srcOrd="9" destOrd="0" presId="urn:microsoft.com/office/officeart/2005/8/layout/target3"/>
    <dgm:cxn modelId="{9BF055CB-24AB-4F9D-800C-F7362B814EC8}" type="presParOf" srcId="{333A1088-737F-45CB-B68E-254E46348037}" destId="{FFC9F71D-1B4F-4AD9-A4A6-86ADEFC8AF5C}" srcOrd="10" destOrd="0" presId="urn:microsoft.com/office/officeart/2005/8/layout/target3"/>
    <dgm:cxn modelId="{A741B0BB-9F61-4CE2-B3E9-984995019BC7}" type="presParOf" srcId="{333A1088-737F-45CB-B68E-254E46348037}" destId="{25B08C86-7E15-44DC-BE7F-FFB55DD49D12}" srcOrd="11" destOrd="0" presId="urn:microsoft.com/office/officeart/2005/8/layout/target3"/>
    <dgm:cxn modelId="{D03939CE-5802-4747-B7EE-608C26A68DE0}" type="presParOf" srcId="{333A1088-737F-45CB-B68E-254E46348037}" destId="{00C717B0-68EB-44BA-93D7-26EFE788AC8D}" srcOrd="12" destOrd="0" presId="urn:microsoft.com/office/officeart/2005/8/layout/target3"/>
    <dgm:cxn modelId="{83BD37B3-A2AA-4D07-849E-B9C8A8C70713}" type="presParOf" srcId="{333A1088-737F-45CB-B68E-254E46348037}" destId="{0AEFEAAE-4B9D-44C9-B448-C44B4ADAD7F0}" srcOrd="13" destOrd="0" presId="urn:microsoft.com/office/officeart/2005/8/layout/target3"/>
    <dgm:cxn modelId="{C3337441-451B-443D-91A8-1B1FF6E2CD8B}" type="presParOf" srcId="{333A1088-737F-45CB-B68E-254E46348037}" destId="{59F034D9-BFC2-4F73-BBA6-EC6ED57A218D}" srcOrd="14" destOrd="0" presId="urn:microsoft.com/office/officeart/2005/8/layout/target3"/>
    <dgm:cxn modelId="{F496EB30-3C46-4992-A3C7-0EB0911D8A8C}" type="presParOf" srcId="{333A1088-737F-45CB-B68E-254E46348037}" destId="{AED2198E-93D5-4001-81B4-73124B309672}" srcOrd="15" destOrd="0" presId="urn:microsoft.com/office/officeart/2005/8/layout/target3"/>
    <dgm:cxn modelId="{2A223B0D-2A8D-4A57-82FC-A5ABDF5B91C8}" type="presParOf" srcId="{333A1088-737F-45CB-B68E-254E46348037}" destId="{2BE915AB-18AA-4053-B92C-3BFC9ED204BB}" srcOrd="16" destOrd="0" presId="urn:microsoft.com/office/officeart/2005/8/layout/target3"/>
    <dgm:cxn modelId="{1884850F-05E3-4355-8C3A-D212CCBD45C1}" type="presParOf" srcId="{333A1088-737F-45CB-B68E-254E46348037}" destId="{6BB5E863-4638-4E1D-BFDE-399D028AC4ED}" srcOrd="17" destOrd="0" presId="urn:microsoft.com/office/officeart/2005/8/layout/target3"/>
    <dgm:cxn modelId="{5A503A18-0474-48EE-BB8E-07329C6DE907}" type="presParOf" srcId="{333A1088-737F-45CB-B68E-254E46348037}" destId="{5A5FFA88-C948-4069-8E93-59FA12366E83}" srcOrd="18" destOrd="0" presId="urn:microsoft.com/office/officeart/2005/8/layout/target3"/>
    <dgm:cxn modelId="{1E4F14DE-BAA2-4DA3-927B-5DBD4A7C650D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 F14 </a:t>
          </a:r>
          <a:r>
            <a:rPr lang="cs-CZ" sz="2000" kern="1200" dirty="0" smtClean="0"/>
            <a:t>Alkyny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- Alkyny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0AEFEAAE-4B9D-44C9-B448-C44B4ADAD7F0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34D9-BFC2-4F73-BBA6-EC6ED57A218D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C4A975-F8FC-407C-A180-4D3BBF4132C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F49CE0-8882-4265-8457-79479D94D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9803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1988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6198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5018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0435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1232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7564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9502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0775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4440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6997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086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/>
            </a:gs>
            <a:gs pos="6000">
              <a:schemeClr val="accent1">
                <a:tint val="44500"/>
                <a:satMod val="160000"/>
              </a:schemeClr>
            </a:gs>
            <a:gs pos="38000">
              <a:schemeClr val="accent1">
                <a:tint val="23500"/>
                <a:satMod val="160000"/>
                <a:alpha val="1000"/>
              </a:schemeClr>
            </a:gs>
            <a:gs pos="14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CAC830-FFD6-4C89-A910-0E66A7AA6985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D9935-E948-4596-9A71-163B1861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8924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cetylene-3D-vdW.png" TargetMode="External"/><Relationship Id="rId2" Type="http://schemas.openxmlformats.org/officeDocument/2006/relationships/hyperlink" Target="http://cs.wikipedia.org/wiki/Soubor:Ethyne-2D-flat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Fotothek_df_n-30_0000539_Schwei%C3%9Ferschutzgla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0673160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849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/>
          <a:lstStyle/>
          <a:p>
            <a:r>
              <a:rPr lang="cs-CZ" dirty="0" smtClean="0"/>
              <a:t>Tento materiál je určen pro žáky 9. ročníku ZŠ,</a:t>
            </a:r>
          </a:p>
          <a:p>
            <a:r>
              <a:rPr lang="cs-CZ" dirty="0" smtClean="0"/>
              <a:t>zpracovává </a:t>
            </a:r>
            <a:r>
              <a:rPr lang="cs-CZ" dirty="0" err="1" smtClean="0"/>
              <a:t>alkyny</a:t>
            </a:r>
            <a:endParaRPr lang="cs-CZ" dirty="0" smtClean="0"/>
          </a:p>
          <a:p>
            <a:r>
              <a:rPr lang="cs-CZ" dirty="0" smtClean="0"/>
              <a:t>uvádí jejich zástupce, jako nejjednodušší uhlovodík popisuje acetylenu  jeho vlastnosti a využití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956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Alkyny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21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Alkyny( acetyleny)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dříve alkiny jsou uhlovodíky s minimálně jednou trojnou vazbou mezi atomy uhlíku v otevřeném řetězci                </a:t>
            </a:r>
            <a:r>
              <a:rPr lang="cs-CZ" sz="4000" dirty="0" smtClean="0">
                <a:latin typeface="Comic Sans MS" pitchFamily="66" charset="0"/>
              </a:rPr>
              <a:t>–</a:t>
            </a:r>
            <a:r>
              <a:rPr lang="cs-CZ" sz="4000" dirty="0">
                <a:latin typeface="Comic Sans MS" pitchFamily="66" charset="0"/>
              </a:rPr>
              <a:t>C≡C</a:t>
            </a:r>
            <a:r>
              <a:rPr lang="cs-CZ" sz="4000" dirty="0" smtClean="0">
                <a:latin typeface="Comic Sans MS" pitchFamily="66" charset="0"/>
              </a:rPr>
              <a:t>–</a:t>
            </a:r>
          </a:p>
          <a:p>
            <a:r>
              <a:rPr lang="cs-CZ" dirty="0" smtClean="0"/>
              <a:t>Názvy alkynů jsou zakončeny na    </a:t>
            </a:r>
            <a:r>
              <a:rPr lang="cs-CZ" sz="6000" i="1" dirty="0" smtClean="0"/>
              <a:t>–</a:t>
            </a:r>
            <a:r>
              <a:rPr lang="cs-CZ" sz="6000" i="1" dirty="0" err="1" smtClean="0"/>
              <a:t>yn</a:t>
            </a:r>
            <a:endParaRPr lang="cs-CZ" sz="6000" i="1" dirty="0" smtClean="0"/>
          </a:p>
          <a:p>
            <a:r>
              <a:rPr lang="cs-CZ" dirty="0" smtClean="0"/>
              <a:t>Obecný vzorec pro </a:t>
            </a:r>
            <a:r>
              <a:rPr lang="cs-CZ" dirty="0" err="1" smtClean="0"/>
              <a:t>alkyny</a:t>
            </a:r>
            <a:r>
              <a:rPr lang="cs-CZ" dirty="0" smtClean="0"/>
              <a:t> je    </a:t>
            </a:r>
            <a:r>
              <a:rPr lang="cs-CZ" sz="6000" dirty="0" smtClean="0"/>
              <a:t>C</a:t>
            </a:r>
            <a:r>
              <a:rPr lang="cs-CZ" sz="6000" baseline="-25000" dirty="0" smtClean="0"/>
              <a:t>n</a:t>
            </a:r>
            <a:r>
              <a:rPr lang="cs-CZ" sz="6000" dirty="0" smtClean="0"/>
              <a:t>H</a:t>
            </a:r>
            <a:r>
              <a:rPr lang="cs-CZ" sz="6000" baseline="-25000" dirty="0" smtClean="0"/>
              <a:t>2n-2</a:t>
            </a:r>
            <a:r>
              <a:rPr lang="cs-CZ" sz="6000" dirty="0" smtClean="0"/>
              <a:t>.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090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Názvosloví alkynů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>
                <a:latin typeface="Comic Sans MS" pitchFamily="66" charset="0"/>
              </a:rPr>
              <a:t>Názvy alkynů se tvoří podobně jako u alkanů nebo alkenů, </a:t>
            </a:r>
            <a:r>
              <a:rPr lang="cs-CZ" sz="3600" b="1" dirty="0">
                <a:latin typeface="Comic Sans MS" pitchFamily="66" charset="0"/>
              </a:rPr>
              <a:t>ke kmeni uhlovodíku se však připojí koncovka –</a:t>
            </a:r>
            <a:r>
              <a:rPr lang="cs-CZ" sz="3600" b="1" dirty="0" err="1">
                <a:latin typeface="Comic Sans MS" pitchFamily="66" charset="0"/>
              </a:rPr>
              <a:t>yn</a:t>
            </a:r>
            <a:r>
              <a:rPr lang="cs-CZ" sz="3600" b="1" dirty="0">
                <a:latin typeface="Comic Sans MS" pitchFamily="66" charset="0"/>
              </a:rPr>
              <a:t>, </a:t>
            </a:r>
            <a:r>
              <a:rPr lang="cs-CZ" sz="3600" dirty="0">
                <a:latin typeface="Comic Sans MS" pitchFamily="66" charset="0"/>
              </a:rPr>
              <a:t>která označuje přítomnost trojné vazby v molekule.</a:t>
            </a:r>
            <a:br>
              <a:rPr lang="cs-CZ" sz="3600" dirty="0">
                <a:latin typeface="Comic Sans MS" pitchFamily="66" charset="0"/>
              </a:rPr>
            </a:br>
            <a:r>
              <a:rPr lang="cs-CZ" sz="3600" dirty="0">
                <a:latin typeface="Comic Sans MS" pitchFamily="66" charset="0"/>
              </a:rPr>
              <a:t>Číslo v názvu uhlovodíku udává číslo uhlíku z něhož vychází trojná vazba.</a:t>
            </a:r>
            <a:br>
              <a:rPr lang="cs-CZ" sz="3600" dirty="0">
                <a:latin typeface="Comic Sans MS" pitchFamily="66" charset="0"/>
              </a:rPr>
            </a:br>
            <a:r>
              <a:rPr lang="cs-CZ" sz="3600" dirty="0">
                <a:latin typeface="Comic Sans MS" pitchFamily="66" charset="0"/>
              </a:rPr>
              <a:t/>
            </a:r>
            <a:br>
              <a:rPr lang="cs-CZ" sz="3600" dirty="0">
                <a:latin typeface="Comic Sans MS" pitchFamily="66" charset="0"/>
              </a:rPr>
            </a:b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7329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Alkyny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56592" y="1412776"/>
            <a:ext cx="10081796" cy="5353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8848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Comic Sans MS" pitchFamily="66" charset="0"/>
              </a:rPr>
              <a:t>Ethyn</a:t>
            </a:r>
            <a:r>
              <a:rPr lang="cs-CZ" b="1" dirty="0" smtClean="0">
                <a:latin typeface="Comic Sans MS" pitchFamily="66" charset="0"/>
              </a:rPr>
              <a:t>   C</a:t>
            </a:r>
            <a:r>
              <a:rPr lang="cs-CZ" b="1" baseline="-25000" dirty="0" smtClean="0">
                <a:latin typeface="Comic Sans MS" pitchFamily="66" charset="0"/>
              </a:rPr>
              <a:t>2</a:t>
            </a:r>
            <a:r>
              <a:rPr lang="cs-CZ" b="1" dirty="0" smtClean="0">
                <a:latin typeface="Comic Sans MS" pitchFamily="66" charset="0"/>
              </a:rPr>
              <a:t>H</a:t>
            </a:r>
            <a:r>
              <a:rPr lang="cs-CZ" b="1" baseline="-25000" dirty="0" smtClean="0">
                <a:latin typeface="Comic Sans MS" pitchFamily="66" charset="0"/>
              </a:rPr>
              <a:t>2</a:t>
            </a:r>
            <a:endParaRPr lang="cs-CZ" baseline="-250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929411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 starší název </a:t>
            </a:r>
            <a:r>
              <a:rPr lang="cs-CZ" b="1" dirty="0" err="1" smtClean="0">
                <a:latin typeface="Comic Sans MS" pitchFamily="66" charset="0"/>
              </a:rPr>
              <a:t>ethin</a:t>
            </a:r>
            <a:r>
              <a:rPr lang="cs-CZ" dirty="0" smtClean="0">
                <a:latin typeface="Comic Sans MS" pitchFamily="66" charset="0"/>
              </a:rPr>
              <a:t>, triviální název  </a:t>
            </a:r>
            <a:r>
              <a:rPr lang="cs-CZ" b="1" dirty="0" smtClean="0">
                <a:latin typeface="Comic Sans MS" pitchFamily="66" charset="0"/>
              </a:rPr>
              <a:t>acetylen</a:t>
            </a:r>
            <a:r>
              <a:rPr lang="cs-CZ" dirty="0" smtClean="0">
                <a:latin typeface="Comic Sans MS" pitchFamily="66" charset="0"/>
              </a:rPr>
              <a:t> je nejjednodušší alkyn 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    (uhlovodík s trojnou vazbou mezi uhlíky).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4077072"/>
            <a:ext cx="3382906" cy="22792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V="1">
            <a:off x="611560" y="3507263"/>
            <a:ext cx="4603927" cy="995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4941168"/>
            <a:ext cx="42484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cs-CZ" sz="2400" dirty="0" err="1" smtClean="0">
                <a:latin typeface="Comic Sans MS" pitchFamily="66" charset="0"/>
              </a:rPr>
              <a:t>Ethyn</a:t>
            </a:r>
            <a:r>
              <a:rPr lang="cs-CZ" sz="2400" dirty="0" smtClean="0">
                <a:latin typeface="Comic Sans MS" pitchFamily="66" charset="0"/>
              </a:rPr>
              <a:t> (acetylén), </a:t>
            </a:r>
            <a:r>
              <a:rPr lang="cs-CZ" sz="2400" dirty="0" err="1" smtClean="0">
                <a:latin typeface="Comic Sans MS" pitchFamily="66" charset="0"/>
              </a:rPr>
              <a:t>propyn</a:t>
            </a:r>
            <a:r>
              <a:rPr lang="cs-CZ" sz="2400" dirty="0" smtClean="0">
                <a:latin typeface="Comic Sans MS" pitchFamily="66" charset="0"/>
              </a:rPr>
              <a:t>, hept-3-yn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285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r>
              <a:rPr lang="cs-CZ" b="1" u="sng" dirty="0" smtClean="0">
                <a:latin typeface="Comic Sans MS" pitchFamily="66" charset="0"/>
              </a:rPr>
              <a:t>ETHYN (</a:t>
            </a:r>
            <a:r>
              <a:rPr lang="cs-CZ" b="1" u="sng" dirty="0">
                <a:latin typeface="Comic Sans MS" pitchFamily="66" charset="0"/>
              </a:rPr>
              <a:t>ACETYLEN) </a:t>
            </a:r>
            <a:r>
              <a:rPr lang="cs-CZ" b="1" u="sng" dirty="0" smtClean="0">
                <a:latin typeface="Comic Sans MS" pitchFamily="66" charset="0"/>
              </a:rPr>
              <a:t>CH</a:t>
            </a:r>
            <a:r>
              <a:rPr lang="cs-CZ" b="1" u="sng" dirty="0">
                <a:latin typeface="Comic Sans MS" pitchFamily="66" charset="0"/>
              </a:rPr>
              <a:t>≡CH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Autofit/>
          </a:bodyPr>
          <a:lstStyle/>
          <a:p>
            <a:r>
              <a:rPr lang="cs-CZ" b="1" dirty="0">
                <a:latin typeface="Comic Sans MS" pitchFamily="66" charset="0"/>
              </a:rPr>
              <a:t>Vlastnosti: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– bezbarvý plyn, hoří svítivým a čadivým plamenem</a:t>
            </a:r>
            <a:br>
              <a:rPr lang="cs-CZ" dirty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se </a:t>
            </a:r>
            <a:r>
              <a:rPr lang="cs-CZ" dirty="0">
                <a:latin typeface="Comic Sans MS" pitchFamily="66" charset="0"/>
              </a:rPr>
              <a:t>vzduchem tvoří výbušnou </a:t>
            </a:r>
            <a:r>
              <a:rPr lang="cs-CZ" dirty="0" smtClean="0">
                <a:latin typeface="Comic Sans MS" pitchFamily="66" charset="0"/>
              </a:rPr>
              <a:t>směs</a:t>
            </a:r>
          </a:p>
          <a:p>
            <a:r>
              <a:rPr lang="cs-CZ" b="1" dirty="0" smtClean="0">
                <a:latin typeface="Comic Sans MS" pitchFamily="66" charset="0"/>
              </a:rPr>
              <a:t>Extrémně </a:t>
            </a:r>
            <a:r>
              <a:rPr lang="cs-CZ" b="1" dirty="0">
                <a:latin typeface="Comic Sans MS" pitchFamily="66" charset="0"/>
              </a:rPr>
              <a:t>hořlavý, lehce zápalný. 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 Lehčí </a:t>
            </a:r>
            <a:r>
              <a:rPr lang="cs-CZ" dirty="0">
                <a:latin typeface="Comic Sans MS" pitchFamily="66" charset="0"/>
              </a:rPr>
              <a:t>než vzduch. </a:t>
            </a:r>
          </a:p>
          <a:p>
            <a:r>
              <a:rPr lang="cs-CZ" dirty="0" smtClean="0">
                <a:latin typeface="Comic Sans MS" pitchFamily="66" charset="0"/>
              </a:rPr>
              <a:t>V </a:t>
            </a:r>
            <a:r>
              <a:rPr lang="cs-CZ" dirty="0">
                <a:latin typeface="Comic Sans MS" pitchFamily="66" charset="0"/>
              </a:rPr>
              <a:t>čistém stavu má narkotické účinky</a:t>
            </a:r>
            <a:r>
              <a:rPr lang="cs-CZ" dirty="0" smtClean="0">
                <a:latin typeface="Comic Sans MS" pitchFamily="66" charset="0"/>
              </a:rPr>
              <a:t>.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sz="4000" dirty="0">
                <a:latin typeface="Comic Sans MS" pitchFamily="66" charset="0"/>
              </a:rPr>
              <a:t/>
            </a:r>
            <a:br>
              <a:rPr lang="cs-CZ" sz="4000" dirty="0">
                <a:latin typeface="Comic Sans MS" pitchFamily="66" charset="0"/>
              </a:rPr>
            </a:b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480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Příprava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496944" cy="525658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Hlavními surovinami pro výrobu acetylenu jsou uhličitan vápenatý (vápenec) a uhlí. Uhličitan vápenatý se nejdřív převede na oxid vápenatý a uhlí na koks, následně se tyto dvě látky nechávají spolu reagovat za vzniku </a:t>
            </a:r>
            <a:r>
              <a:rPr lang="cs-CZ" dirty="0" err="1" smtClean="0">
                <a:latin typeface="Comic Sans MS" pitchFamily="66" charset="0"/>
              </a:rPr>
              <a:t>acetylidu</a:t>
            </a:r>
            <a:r>
              <a:rPr lang="cs-CZ" dirty="0" smtClean="0">
                <a:latin typeface="Comic Sans MS" pitchFamily="66" charset="0"/>
              </a:rPr>
              <a:t> vápenatého a oxidu uhelnatého:</a:t>
            </a:r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 err="1" smtClean="0"/>
              <a:t>CaO</a:t>
            </a:r>
            <a:r>
              <a:rPr lang="cs-CZ" dirty="0" smtClean="0"/>
              <a:t> + 3C → CaC</a:t>
            </a:r>
            <a:r>
              <a:rPr lang="cs-CZ" baseline="-25000" dirty="0" smtClean="0"/>
              <a:t>2</a:t>
            </a:r>
            <a:r>
              <a:rPr lang="cs-CZ" dirty="0" smtClean="0"/>
              <a:t> + CO</a:t>
            </a:r>
          </a:p>
          <a:p>
            <a:r>
              <a:rPr lang="cs-CZ" b="1" dirty="0" err="1" smtClean="0">
                <a:latin typeface="Comic Sans MS" pitchFamily="66" charset="0"/>
              </a:rPr>
              <a:t>Acetylid</a:t>
            </a:r>
            <a:r>
              <a:rPr lang="cs-CZ" b="1" dirty="0" smtClean="0">
                <a:latin typeface="Comic Sans MS" pitchFamily="66" charset="0"/>
              </a:rPr>
              <a:t> vápenatý (karbid</a:t>
            </a:r>
            <a:r>
              <a:rPr lang="cs-CZ" dirty="0" smtClean="0">
                <a:latin typeface="Comic Sans MS" pitchFamily="66" charset="0"/>
              </a:rPr>
              <a:t>) pak různými metodami reaguje s </a:t>
            </a:r>
            <a:r>
              <a:rPr lang="cs-CZ" b="1" dirty="0" smtClean="0">
                <a:latin typeface="Comic Sans MS" pitchFamily="66" charset="0"/>
              </a:rPr>
              <a:t>vodou</a:t>
            </a:r>
            <a:r>
              <a:rPr lang="cs-CZ" dirty="0" smtClean="0">
                <a:latin typeface="Comic Sans MS" pitchFamily="66" charset="0"/>
              </a:rPr>
              <a:t>, vzniká </a:t>
            </a:r>
            <a:r>
              <a:rPr lang="cs-CZ" dirty="0" err="1" smtClean="0">
                <a:latin typeface="Comic Sans MS" pitchFamily="66" charset="0"/>
              </a:rPr>
              <a:t>ethyn</a:t>
            </a:r>
            <a:r>
              <a:rPr lang="cs-CZ" dirty="0" smtClean="0">
                <a:latin typeface="Comic Sans MS" pitchFamily="66" charset="0"/>
              </a:rPr>
              <a:t> a hydroxid vápenatý. Tuto reakci objevil </a:t>
            </a:r>
            <a:r>
              <a:rPr lang="cs-CZ" dirty="0">
                <a:latin typeface="Comic Sans MS" pitchFamily="66" charset="0"/>
              </a:rPr>
              <a:t>Friedrich </a:t>
            </a:r>
            <a:r>
              <a:rPr lang="cs-CZ" dirty="0" err="1">
                <a:latin typeface="Comic Sans MS" pitchFamily="66" charset="0"/>
              </a:rPr>
              <a:t>Wohler</a:t>
            </a:r>
            <a:r>
              <a:rPr lang="cs-CZ" dirty="0" smtClean="0">
                <a:latin typeface="Comic Sans MS" pitchFamily="66" charset="0"/>
              </a:rPr>
              <a:t> v roce 1862:</a:t>
            </a: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  <a:r>
              <a:rPr lang="cs-CZ" sz="3900" b="1" dirty="0" smtClean="0"/>
              <a:t>CaC</a:t>
            </a:r>
            <a:r>
              <a:rPr lang="cs-CZ" sz="3900" b="1" baseline="-25000" dirty="0" smtClean="0"/>
              <a:t>2</a:t>
            </a:r>
            <a:r>
              <a:rPr lang="cs-CZ" sz="3900" b="1" dirty="0" smtClean="0"/>
              <a:t> + 2H</a:t>
            </a:r>
            <a:r>
              <a:rPr lang="cs-CZ" sz="3900" b="1" baseline="-25000" dirty="0" smtClean="0"/>
              <a:t>2</a:t>
            </a:r>
            <a:r>
              <a:rPr lang="cs-CZ" sz="3900" b="1" dirty="0" smtClean="0"/>
              <a:t>O → Ca(OH)</a:t>
            </a:r>
            <a:r>
              <a:rPr lang="cs-CZ" sz="3900" b="1" baseline="-25000" dirty="0" smtClean="0"/>
              <a:t>2</a:t>
            </a:r>
            <a:r>
              <a:rPr lang="cs-CZ" sz="3900" b="1" dirty="0" smtClean="0"/>
              <a:t> + C</a:t>
            </a:r>
            <a:r>
              <a:rPr lang="cs-CZ" sz="3900" b="1" baseline="-25000" dirty="0" smtClean="0"/>
              <a:t>2</a:t>
            </a:r>
            <a:r>
              <a:rPr lang="cs-CZ" sz="3900" b="1" dirty="0" smtClean="0"/>
              <a:t>H</a:t>
            </a:r>
            <a:r>
              <a:rPr lang="cs-CZ" sz="3900" b="1" baseline="-25000" dirty="0" smtClean="0"/>
              <a:t>2</a:t>
            </a:r>
            <a:endParaRPr lang="cs-CZ" sz="3900" b="1" dirty="0"/>
          </a:p>
        </p:txBody>
      </p:sp>
    </p:spTree>
    <p:extLst>
      <p:ext uri="{BB962C8B-B14F-4D97-AF65-F5344CB8AC3E}">
        <p14:creationId xmlns:p14="http://schemas.microsoft.com/office/powerpoint/2010/main" xmlns="" val="1365419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acetylenu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Surovina pro výrobu plastů (polyvinylchlorid=PVC).</a:t>
            </a:r>
          </a:p>
          <a:p>
            <a:pPr marL="0" indent="0">
              <a:buNone/>
            </a:pPr>
            <a:r>
              <a:rPr lang="cs-CZ" dirty="0" smtClean="0"/>
              <a:t>• Výroba kyseliny octové.</a:t>
            </a:r>
          </a:p>
          <a:p>
            <a:pPr marL="0" indent="0">
              <a:buNone/>
            </a:pPr>
            <a:r>
              <a:rPr lang="cs-CZ" dirty="0" smtClean="0"/>
              <a:t>• Plnění balonků na poutích.</a:t>
            </a:r>
          </a:p>
          <a:p>
            <a:pPr marL="0" indent="0">
              <a:buNone/>
            </a:pPr>
            <a:r>
              <a:rPr lang="cs-CZ" dirty="0" smtClean="0"/>
              <a:t>• </a:t>
            </a:r>
            <a:r>
              <a:rPr lang="cs-CZ" dirty="0" err="1" smtClean="0"/>
              <a:t>Kyslíko</a:t>
            </a:r>
            <a:r>
              <a:rPr lang="cs-CZ" dirty="0" smtClean="0"/>
              <a:t>-acetylenový plamen se používá pro sváření     	a řezání kovů = autogen (dosahuje teploty až 	3000</a:t>
            </a:r>
            <a:r>
              <a:rPr lang="cs-CZ" baseline="30000" dirty="0" smtClean="0"/>
              <a:t>o</a:t>
            </a:r>
            <a:r>
              <a:rPr lang="cs-CZ" dirty="0" smtClean="0"/>
              <a:t>C).</a:t>
            </a:r>
          </a:p>
          <a:p>
            <a:pPr marL="0" indent="0">
              <a:buNone/>
            </a:pPr>
            <a:r>
              <a:rPr lang="cs-CZ" dirty="0" smtClean="0"/>
              <a:t>• Pro běžné použití se acetylen dodává v ocelových lahvích, které se od roku 2008 označují kaštanovou barvou (do roku 2008 se používala barva bílá).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927477"/>
            <a:ext cx="2312791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6737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acetylenu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3928" y="1196752"/>
            <a:ext cx="4971016" cy="4525963"/>
          </a:xfrm>
        </p:spPr>
      </p:pic>
      <p:sp>
        <p:nvSpPr>
          <p:cNvPr id="7" name="Obdélník 6"/>
          <p:cNvSpPr/>
          <p:nvPr/>
        </p:nvSpPr>
        <p:spPr>
          <a:xfrm>
            <a:off x="467544" y="1412776"/>
            <a:ext cx="316835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Při vyšším poměru acetylenu ke kyslíku se tvoří tzv. redukční plamen, charakterizovaný přebytkem uhlíku a maximální teplotou okolo 3040 °C.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322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229600" cy="5184576"/>
          </a:xfrm>
        </p:spPr>
        <p:txBody>
          <a:bodyPr>
            <a:normAutofit/>
          </a:bodyPr>
          <a:lstStyle/>
          <a:p>
            <a:r>
              <a:rPr lang="cs-CZ" sz="1800" dirty="0" smtClean="0">
                <a:effectLst/>
              </a:rPr>
              <a:t>Strukturní </a:t>
            </a:r>
            <a:r>
              <a:rPr lang="cs-CZ" sz="1800" dirty="0" err="1" smtClean="0">
                <a:effectLst/>
              </a:rPr>
              <a:t>vzorac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ethynu</a:t>
            </a:r>
            <a:r>
              <a:rPr lang="cs-CZ" sz="1800" dirty="0" smtClean="0">
                <a:effectLst/>
              </a:rPr>
              <a:t>. In: </a:t>
            </a:r>
            <a:r>
              <a:rPr lang="cs-CZ" sz="1800" i="1" dirty="0" err="1" smtClean="0">
                <a:effectLst/>
              </a:rPr>
              <a:t>Wikipedia</a:t>
            </a:r>
            <a:r>
              <a:rPr lang="cs-CZ" sz="1800" dirty="0" smtClean="0">
                <a:effectLst/>
              </a:rPr>
              <a:t>: </a:t>
            </a:r>
            <a:r>
              <a:rPr lang="cs-CZ" sz="1800" i="1" dirty="0" err="1" smtClean="0">
                <a:effectLst/>
              </a:rPr>
              <a:t>the</a:t>
            </a:r>
            <a:r>
              <a:rPr lang="cs-CZ" sz="1800" i="1" dirty="0" smtClean="0">
                <a:effectLst/>
              </a:rPr>
              <a:t> free </a:t>
            </a:r>
            <a:r>
              <a:rPr lang="cs-CZ" sz="1800" i="1" dirty="0" err="1" smtClean="0">
                <a:effectLst/>
              </a:rPr>
              <a:t>encyclopedia</a:t>
            </a:r>
            <a:r>
              <a:rPr lang="cs-CZ" sz="1800" dirty="0" smtClean="0">
                <a:effectLst/>
              </a:rPr>
              <a:t> [online]. San Francisco (CA): </a:t>
            </a:r>
            <a:r>
              <a:rPr lang="cs-CZ" sz="1800" dirty="0" err="1" smtClean="0">
                <a:effectLst/>
              </a:rPr>
              <a:t>Wikimedia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Foundation</a:t>
            </a:r>
            <a:r>
              <a:rPr lang="cs-CZ" sz="1800" dirty="0" smtClean="0">
                <a:effectLst/>
              </a:rPr>
              <a:t>, 2001- [cit. 2012-09-15]. Dostupné z: </a:t>
            </a:r>
            <a:r>
              <a:rPr lang="cs-CZ" sz="1800" dirty="0" smtClean="0">
                <a:effectLst/>
                <a:hlinkClick r:id="rId2"/>
              </a:rPr>
              <a:t>http://cs.wikipedia.org/wiki/Soubor:Ethyne-2D-flat.png</a:t>
            </a:r>
            <a:endParaRPr lang="cs-CZ" sz="1800" dirty="0" smtClean="0">
              <a:effectLst/>
            </a:endParaRPr>
          </a:p>
          <a:p>
            <a:r>
              <a:rPr lang="cs-CZ" sz="1800" dirty="0" err="1" smtClean="0">
                <a:effectLst/>
              </a:rPr>
              <a:t>Ethyn</a:t>
            </a:r>
            <a:r>
              <a:rPr lang="cs-CZ" sz="1800" dirty="0" smtClean="0">
                <a:effectLst/>
              </a:rPr>
              <a:t>- kalotový model atomu: obrázek. In: </a:t>
            </a:r>
            <a:r>
              <a:rPr lang="cs-CZ" sz="1800" i="1" dirty="0" err="1" smtClean="0">
                <a:effectLst/>
              </a:rPr>
              <a:t>Wikipedia</a:t>
            </a:r>
            <a:r>
              <a:rPr lang="cs-CZ" sz="1800" dirty="0" smtClean="0">
                <a:effectLst/>
              </a:rPr>
              <a:t>: </a:t>
            </a:r>
            <a:r>
              <a:rPr lang="cs-CZ" sz="1800" i="1" dirty="0" err="1" smtClean="0">
                <a:effectLst/>
              </a:rPr>
              <a:t>the</a:t>
            </a:r>
            <a:r>
              <a:rPr lang="cs-CZ" sz="1800" i="1" dirty="0" smtClean="0">
                <a:effectLst/>
              </a:rPr>
              <a:t> free </a:t>
            </a:r>
            <a:r>
              <a:rPr lang="cs-CZ" sz="1800" i="1" dirty="0" err="1" smtClean="0">
                <a:effectLst/>
              </a:rPr>
              <a:t>encyclopedia</a:t>
            </a:r>
            <a:r>
              <a:rPr lang="cs-CZ" sz="1800" dirty="0" smtClean="0">
                <a:effectLst/>
              </a:rPr>
              <a:t> [online]. San Francisco (CA): </a:t>
            </a:r>
            <a:r>
              <a:rPr lang="cs-CZ" sz="1800" dirty="0" err="1" smtClean="0">
                <a:effectLst/>
              </a:rPr>
              <a:t>Wikimedia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Foundation</a:t>
            </a:r>
            <a:r>
              <a:rPr lang="cs-CZ" sz="1800" dirty="0" smtClean="0">
                <a:effectLst/>
              </a:rPr>
              <a:t>, 2001- [cit. 2012-09-15]. Dostupné z: </a:t>
            </a:r>
            <a:r>
              <a:rPr lang="cs-CZ" sz="1800" dirty="0" smtClean="0">
                <a:effectLst/>
                <a:hlinkClick r:id="rId3"/>
              </a:rPr>
              <a:t>http://cs.wikipedia.org/wiki/Soubor:Acetylene-3D-vdW.png</a:t>
            </a:r>
            <a:endParaRPr lang="cs-CZ" sz="1800" dirty="0" smtClean="0">
              <a:effectLst/>
            </a:endParaRPr>
          </a:p>
          <a:p>
            <a:r>
              <a:rPr lang="cs-CZ" sz="1800" dirty="0" smtClean="0">
                <a:effectLst/>
              </a:rPr>
              <a:t>Svařování acetylenem: foto. In: </a:t>
            </a:r>
            <a:r>
              <a:rPr lang="cs-CZ" sz="1800" i="1" dirty="0" err="1" smtClean="0">
                <a:effectLst/>
              </a:rPr>
              <a:t>Wikipedia</a:t>
            </a:r>
            <a:r>
              <a:rPr lang="cs-CZ" sz="1800" dirty="0" smtClean="0">
                <a:effectLst/>
              </a:rPr>
              <a:t>: </a:t>
            </a:r>
            <a:r>
              <a:rPr lang="cs-CZ" sz="1800" i="1" dirty="0" err="1" smtClean="0">
                <a:effectLst/>
              </a:rPr>
              <a:t>the</a:t>
            </a:r>
            <a:r>
              <a:rPr lang="cs-CZ" sz="1800" i="1" dirty="0" smtClean="0">
                <a:effectLst/>
              </a:rPr>
              <a:t> free </a:t>
            </a:r>
            <a:r>
              <a:rPr lang="cs-CZ" sz="1800" i="1" dirty="0" err="1" smtClean="0">
                <a:effectLst/>
              </a:rPr>
              <a:t>encyclopedia</a:t>
            </a:r>
            <a:r>
              <a:rPr lang="cs-CZ" sz="1800" dirty="0" smtClean="0">
                <a:effectLst/>
              </a:rPr>
              <a:t> [online]. San Francisco (CA): </a:t>
            </a:r>
            <a:r>
              <a:rPr lang="cs-CZ" sz="1800" dirty="0" err="1" smtClean="0">
                <a:effectLst/>
              </a:rPr>
              <a:t>Wikimedia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Foundation</a:t>
            </a:r>
            <a:r>
              <a:rPr lang="cs-CZ" sz="1800" dirty="0" smtClean="0">
                <a:effectLst/>
              </a:rPr>
              <a:t>, 2001- [cit. 2012-09-15]. Dostupné z: </a:t>
            </a:r>
            <a:r>
              <a:rPr lang="cs-CZ" sz="1800" dirty="0" smtClean="0">
                <a:effectLst/>
                <a:hlinkClick r:id="rId4"/>
              </a:rPr>
              <a:t>http://cs.wikipedia.org/wiki/Soubor:Fotothek_df_n-30_0000539_Schwei%C3%9Ferschutzglas.jpg</a:t>
            </a:r>
            <a:endParaRPr lang="cs-CZ" sz="1800" dirty="0" smtClean="0">
              <a:effectLst/>
            </a:endParaRPr>
          </a:p>
          <a:p>
            <a:r>
              <a:rPr lang="cs-CZ" sz="1800" dirty="0" smtClean="0">
                <a:effectLst/>
              </a:rPr>
              <a:t>ČTRNÁCTOVÁ,CSC., Doc. </a:t>
            </a:r>
            <a:r>
              <a:rPr lang="cs-CZ" sz="1800" dirty="0" err="1" smtClean="0">
                <a:effectLst/>
              </a:rPr>
              <a:t>RNDr.Hana</a:t>
            </a:r>
            <a:r>
              <a:rPr lang="cs-CZ" sz="1800" dirty="0" smtClean="0">
                <a:effectLst/>
              </a:rPr>
              <a:t>, Prof. </a:t>
            </a:r>
            <a:r>
              <a:rPr lang="cs-CZ" sz="1800" dirty="0" err="1" smtClean="0">
                <a:effectLst/>
              </a:rPr>
              <a:t>Ing.Karel</a:t>
            </a:r>
            <a:r>
              <a:rPr lang="cs-CZ" sz="1800" dirty="0" smtClean="0">
                <a:effectLst/>
              </a:rPr>
              <a:t> KOLÁŘ,CSC., PaedDr. Miloslava SVOBODOVÁ a </a:t>
            </a:r>
            <a:r>
              <a:rPr lang="cs-CZ" sz="1800" dirty="0" err="1" smtClean="0">
                <a:effectLst/>
              </a:rPr>
              <a:t>RNDr.František</a:t>
            </a:r>
            <a:r>
              <a:rPr lang="cs-CZ" sz="1800" dirty="0" smtClean="0">
                <a:effectLst/>
              </a:rPr>
              <a:t> ZEMÁNEK. </a:t>
            </a:r>
            <a:r>
              <a:rPr lang="cs-CZ" sz="1800" i="1" dirty="0" smtClean="0">
                <a:effectLst/>
              </a:rPr>
              <a:t>Přehled chemie pro základní školy</a:t>
            </a:r>
            <a:r>
              <a:rPr lang="cs-CZ" sz="1800" dirty="0" smtClean="0">
                <a:effectLst/>
              </a:rPr>
              <a:t>. 1. vydání. Praha: SPN-pedagogické nakladatelství, a.s., 2006. ISBN 80-7235-260-1. </a:t>
            </a:r>
          </a:p>
          <a:p>
            <a:r>
              <a:rPr lang="cs-CZ" sz="1800" dirty="0" smtClean="0">
                <a:effectLst/>
              </a:rPr>
              <a:t>BENEŠ, Pavel, Václav PUMPR a Jiří BANÝR. </a:t>
            </a:r>
            <a:r>
              <a:rPr lang="cs-CZ" sz="1800" i="1" dirty="0" smtClean="0">
                <a:effectLst/>
              </a:rPr>
              <a:t>Základy praktické chemie</a:t>
            </a:r>
            <a:r>
              <a:rPr lang="cs-CZ" sz="1800" dirty="0" smtClean="0">
                <a:effectLst/>
              </a:rPr>
              <a:t>: </a:t>
            </a:r>
            <a:r>
              <a:rPr lang="cs-CZ" sz="1800" i="1" dirty="0" smtClean="0">
                <a:effectLst/>
              </a:rPr>
              <a:t>pro 9. ročník základní školy</a:t>
            </a:r>
            <a:r>
              <a:rPr lang="cs-CZ" sz="1800" dirty="0" smtClean="0">
                <a:effectLst/>
              </a:rPr>
              <a:t>. 2., aktualizované vydání. Praha: Nakladatelství FORTUNA, 2006. ISBN 80-7168-880-0.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06336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</TotalTime>
  <Words>493</Words>
  <Application>Microsoft Office PowerPoint</Application>
  <PresentationFormat>Předvádění na obrazovce (4:3)</PresentationFormat>
  <Paragraphs>47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Alkyny</vt:lpstr>
      <vt:lpstr>Alkyny( acetyleny)</vt:lpstr>
      <vt:lpstr>Názvosloví alkynů</vt:lpstr>
      <vt:lpstr>Alkyny </vt:lpstr>
      <vt:lpstr>Ethyn   C2H2</vt:lpstr>
      <vt:lpstr>  ETHYN (ACETYLEN) CH≡CH</vt:lpstr>
      <vt:lpstr>Příprava</vt:lpstr>
      <vt:lpstr>Použití acetylenu</vt:lpstr>
      <vt:lpstr>Použití acetylenu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Alkyny</dc:title>
  <dc:creator>Fiedlerová Ivana</dc:creator>
  <cp:lastModifiedBy>Dum</cp:lastModifiedBy>
  <cp:revision>10</cp:revision>
  <dcterms:created xsi:type="dcterms:W3CDTF">2012-03-10T13:18:04Z</dcterms:created>
  <dcterms:modified xsi:type="dcterms:W3CDTF">2012-03-11T11:02:40Z</dcterms:modified>
</cp:coreProperties>
</file>