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3"/>
  </p:notesMasterIdLst>
  <p:sldIdLst>
    <p:sldId id="289" r:id="rId2"/>
    <p:sldId id="290" r:id="rId3"/>
    <p:sldId id="293" r:id="rId4"/>
    <p:sldId id="291" r:id="rId5"/>
    <p:sldId id="292" r:id="rId6"/>
    <p:sldId id="294" r:id="rId7"/>
    <p:sldId id="295" r:id="rId8"/>
    <p:sldId id="296" r:id="rId9"/>
    <p:sldId id="297" r:id="rId10"/>
    <p:sldId id="298" r:id="rId11"/>
    <p:sldId id="28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66"/>
    <a:srgbClr val="D3B857"/>
    <a:srgbClr val="10C7E0"/>
    <a:srgbClr val="99FF33"/>
    <a:srgbClr val="FF66FF"/>
    <a:srgbClr val="FF66CC"/>
    <a:srgbClr val="FF33CC"/>
    <a:srgbClr val="FF6699"/>
    <a:srgbClr val="4CDEF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>
        <p:scale>
          <a:sx n="70" d="100"/>
          <a:sy n="70" d="100"/>
        </p:scale>
        <p:origin x="-13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3652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339AA9C-FDE1-470C-ACB6-A36FB9AF63F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wipe dir="d"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VY_32_INOVACE_VII_1_18: Kultura a vzdělanost Egypta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</a:t>
            </a:r>
            <a:r>
              <a:rPr lang="cs-CZ" dirty="0" smtClean="0"/>
              <a:t>VII</a:t>
            </a:r>
            <a:r>
              <a:rPr lang="cs-CZ" b="1" dirty="0" smtClean="0"/>
              <a:t>         Sada číslo: </a:t>
            </a:r>
            <a:r>
              <a:rPr lang="cs-CZ" dirty="0" smtClean="0"/>
              <a:t>1</a:t>
            </a:r>
            <a:r>
              <a:rPr lang="cs-CZ" b="1" dirty="0" smtClean="0"/>
              <a:t>               Pořadové číslo DUM: </a:t>
            </a:r>
            <a:r>
              <a:rPr lang="cs-CZ" dirty="0" smtClean="0"/>
              <a:t>18</a:t>
            </a:r>
            <a:r>
              <a:rPr lang="cs-CZ" b="1" dirty="0" smtClean="0"/>
              <a:t>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</a:t>
            </a:r>
            <a:r>
              <a:rPr lang="cs-CZ" dirty="0" smtClean="0"/>
              <a:t> seznámení s úrovní a bohatstvím kultury starověkého Egypta a s jeho přínosem pro další rozvoj lidstva</a:t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</a:t>
            </a:r>
            <a:r>
              <a:rPr lang="cs-CZ" dirty="0" smtClean="0"/>
              <a:t> žáci poznají a pochopí velikost a vysokou úroveň kultury Egypta v době starověku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  <a:br>
              <a:rPr lang="cs-CZ" dirty="0" smtClean="0"/>
            </a:br>
            <a:r>
              <a:rPr lang="cs-CZ" b="1" dirty="0" smtClean="0"/>
              <a:t>Typická věková skupina:</a:t>
            </a:r>
            <a:r>
              <a:rPr lang="cs-CZ" dirty="0" smtClean="0"/>
              <a:t> 11 – 12 let</a:t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hieroglyfy, papyrus, mumie, mumifikace, kalendář, kolos,  H. </a:t>
            </a:r>
            <a:r>
              <a:rPr lang="cs-CZ" dirty="0" err="1" smtClean="0"/>
              <a:t>Carter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 </a:t>
            </a:r>
            <a:r>
              <a:rPr lang="cs-CZ" smtClean="0"/>
              <a:t>interaktivní tabule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</a:t>
            </a:r>
            <a:r>
              <a:rPr lang="cs-CZ" dirty="0" smtClean="0"/>
              <a:t> 30 – </a:t>
            </a:r>
            <a:r>
              <a:rPr lang="cs-CZ" smtClean="0"/>
              <a:t>35 minut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Po úvodním motivačním úkolu se žáci formou prezentace na interaktivní tabuli seznámí s kulturou a vzdělaností starověkého Egypta, bude zmíněna i česká účast na archeologickém průzkumu egyptského území. Na závěr žáci společně vypracují opakovací úkoly.</a:t>
            </a:r>
            <a:r>
              <a:rPr lang="cs-CZ" b="1" dirty="0" smtClean="0"/>
              <a:t>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403648" y="3068960"/>
            <a:ext cx="6336704" cy="52322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KULTURA A VZDĚLANOST EGYPTA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31780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EGYPTSKÝ ODKAZ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75094" y="2276872"/>
            <a:ext cx="7097306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Označ pojmy, které mají vztah k starověkému Egyptu: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3645024"/>
            <a:ext cx="6329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kolo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99520" y="3933056"/>
            <a:ext cx="10422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hedvábí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79712" y="4869160"/>
            <a:ext cx="12027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hieroglyfy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60232" y="3501008"/>
            <a:ext cx="1042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papyrus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41793" y="5269270"/>
            <a:ext cx="10422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zikkurat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355976" y="4869160"/>
            <a:ext cx="976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glazura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331640" y="4333166"/>
            <a:ext cx="10394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kompas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067944" y="3356992"/>
            <a:ext cx="8611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železo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363727" y="3131676"/>
            <a:ext cx="10198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klínopis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182477" y="5669380"/>
            <a:ext cx="8433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sfinga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16216" y="4533221"/>
            <a:ext cx="11879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pyramida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331931" y="3100898"/>
            <a:ext cx="11189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sarkofág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411807" y="4437112"/>
            <a:ext cx="12161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aquadukt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116698" y="2987660"/>
            <a:ext cx="9332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mumie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373665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EGYPTSKÉ PÍSEMNICTVÍ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119257"/>
            <a:ext cx="7632848" cy="3889257"/>
          </a:xfrm>
        </p:spPr>
        <p:txBody>
          <a:bodyPr>
            <a:normAutofit lnSpcReduction="10000"/>
          </a:bodyPr>
          <a:lstStyle/>
          <a:p>
            <a:r>
              <a:rPr lang="cs-CZ" b="1" u="sng" dirty="0" smtClean="0"/>
              <a:t>Literatura: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b="1" dirty="0" smtClean="0"/>
              <a:t>vědecká </a:t>
            </a:r>
            <a:r>
              <a:rPr lang="cs-CZ" dirty="0" smtClean="0"/>
              <a:t>– lékařská, matematická, dějepisná díla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b="1" dirty="0" smtClean="0"/>
              <a:t>umělecká</a:t>
            </a:r>
            <a:r>
              <a:rPr lang="cs-CZ" dirty="0" smtClean="0"/>
              <a:t> – životopisy, pohádky, divadelní hra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- </a:t>
            </a:r>
            <a:r>
              <a:rPr lang="cs-CZ" b="1" dirty="0" smtClean="0"/>
              <a:t>Knihy mrtvých </a:t>
            </a:r>
            <a:r>
              <a:rPr lang="cs-CZ" dirty="0" smtClean="0"/>
              <a:t>(o posmrtném životě)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- </a:t>
            </a:r>
            <a:r>
              <a:rPr lang="cs-CZ" b="1" dirty="0" smtClean="0"/>
              <a:t>Knihy naučení </a:t>
            </a:r>
            <a:r>
              <a:rPr lang="cs-CZ" dirty="0" smtClean="0"/>
              <a:t>(rady do života)</a:t>
            </a:r>
          </a:p>
          <a:p>
            <a:r>
              <a:rPr lang="cs-CZ" b="1" dirty="0"/>
              <a:t>p</a:t>
            </a:r>
            <a:r>
              <a:rPr lang="cs-CZ" b="1" dirty="0" smtClean="0"/>
              <a:t>sací materiál = papyrus</a:t>
            </a:r>
          </a:p>
          <a:p>
            <a:r>
              <a:rPr lang="cs-CZ" b="1" u="sng" dirty="0"/>
              <a:t>d</a:t>
            </a:r>
            <a:r>
              <a:rPr lang="cs-CZ" b="1" u="sng" dirty="0" smtClean="0"/>
              <a:t>ruhy písma: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99592" y="5066593"/>
            <a:ext cx="1958357" cy="923330"/>
          </a:xfrm>
          <a:prstGeom prst="rect">
            <a:avLst/>
          </a:prstGeom>
          <a:solidFill>
            <a:srgbClr val="10C7E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hieroglyfické</a:t>
            </a:r>
          </a:p>
          <a:p>
            <a:r>
              <a:rPr lang="cs-CZ" dirty="0" smtClean="0"/>
              <a:t>písmo (obrázkové)</a:t>
            </a:r>
          </a:p>
          <a:p>
            <a:r>
              <a:rPr lang="cs-CZ" dirty="0" smtClean="0"/>
              <a:t>4.tis.př.n.l.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9872" y="5085184"/>
            <a:ext cx="2029723" cy="923330"/>
          </a:xfrm>
          <a:prstGeom prst="rect">
            <a:avLst/>
          </a:prstGeom>
          <a:solidFill>
            <a:srgbClr val="D3B857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ieratické</a:t>
            </a:r>
          </a:p>
          <a:p>
            <a:r>
              <a:rPr lang="cs-CZ" dirty="0"/>
              <a:t>p</a:t>
            </a:r>
            <a:r>
              <a:rPr lang="cs-CZ" dirty="0" smtClean="0"/>
              <a:t>ísmo (jednodušší)</a:t>
            </a:r>
          </a:p>
          <a:p>
            <a:r>
              <a:rPr lang="cs-CZ" dirty="0" smtClean="0"/>
              <a:t>3.-2.tis.př.n.l.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40152" y="5060776"/>
            <a:ext cx="2332690" cy="923330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émotické</a:t>
            </a:r>
          </a:p>
          <a:p>
            <a:r>
              <a:rPr lang="cs-CZ" dirty="0"/>
              <a:t>p</a:t>
            </a:r>
            <a:r>
              <a:rPr lang="cs-CZ" dirty="0" smtClean="0"/>
              <a:t>ísmo (zjednodušené)</a:t>
            </a:r>
          </a:p>
          <a:p>
            <a:r>
              <a:rPr lang="cs-CZ" dirty="0" smtClean="0"/>
              <a:t>1.tis.př.n.l.</a:t>
            </a:r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3023828" y="5350751"/>
            <a:ext cx="360040" cy="355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5544108" y="5371886"/>
            <a:ext cx="360040" cy="3499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2400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EGYPTSKÁ VĚDA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132856"/>
            <a:ext cx="7056784" cy="3603812"/>
          </a:xfrm>
        </p:spPr>
        <p:txBody>
          <a:bodyPr>
            <a:normAutofit fontScale="92500"/>
          </a:bodyPr>
          <a:lstStyle/>
          <a:p>
            <a:r>
              <a:rPr lang="cs-CZ" b="1" dirty="0"/>
              <a:t>l</a:t>
            </a:r>
            <a:r>
              <a:rPr lang="cs-CZ" b="1" dirty="0" smtClean="0"/>
              <a:t>ékařství</a:t>
            </a:r>
            <a:r>
              <a:rPr lang="cs-CZ" dirty="0" smtClean="0"/>
              <a:t> </a:t>
            </a:r>
            <a:r>
              <a:rPr lang="cs-CZ" dirty="0" smtClean="0"/>
              <a:t>- </a:t>
            </a:r>
            <a:r>
              <a:rPr lang="cs-CZ" dirty="0" smtClean="0"/>
              <a:t>mumifikace = mumie (posmrtný život)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- tzv. domy života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- chirurgie, zubní a oční lékařství</a:t>
            </a:r>
          </a:p>
          <a:p>
            <a:r>
              <a:rPr lang="cs-CZ" b="1" dirty="0"/>
              <a:t>m</a:t>
            </a:r>
            <a:r>
              <a:rPr lang="cs-CZ" b="1" dirty="0" smtClean="0"/>
              <a:t>atematika</a:t>
            </a:r>
            <a:r>
              <a:rPr lang="cs-CZ" dirty="0" smtClean="0"/>
              <a:t> </a:t>
            </a:r>
            <a:r>
              <a:rPr lang="cs-CZ" dirty="0" smtClean="0"/>
              <a:t>- </a:t>
            </a:r>
            <a:r>
              <a:rPr lang="cs-CZ" dirty="0" smtClean="0"/>
              <a:t>aritmetika, geometrie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- systém měr, vah a času</a:t>
            </a:r>
          </a:p>
          <a:p>
            <a:r>
              <a:rPr lang="cs-CZ" b="1" dirty="0"/>
              <a:t>c</a:t>
            </a:r>
            <a:r>
              <a:rPr lang="cs-CZ" b="1" dirty="0" smtClean="0"/>
              <a:t>hemie</a:t>
            </a:r>
            <a:r>
              <a:rPr lang="cs-CZ" dirty="0" smtClean="0"/>
              <a:t> </a:t>
            </a:r>
            <a:r>
              <a:rPr lang="cs-CZ" dirty="0" smtClean="0"/>
              <a:t>- </a:t>
            </a:r>
            <a:r>
              <a:rPr lang="cs-CZ" dirty="0" smtClean="0"/>
              <a:t>mumifikace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- znalosti při výrobě kosmetiky,  vína, piva</a:t>
            </a:r>
          </a:p>
          <a:p>
            <a:r>
              <a:rPr lang="cs-CZ" b="1" dirty="0"/>
              <a:t>a</a:t>
            </a:r>
            <a:r>
              <a:rPr lang="cs-CZ" b="1" dirty="0" smtClean="0"/>
              <a:t>stronomie </a:t>
            </a:r>
            <a:r>
              <a:rPr lang="cs-CZ" dirty="0" smtClean="0"/>
              <a:t>-</a:t>
            </a:r>
            <a:r>
              <a:rPr lang="cs-CZ" dirty="0" smtClean="0"/>
              <a:t> </a:t>
            </a:r>
            <a:r>
              <a:rPr lang="cs-CZ" dirty="0" smtClean="0"/>
              <a:t>tvorba kalendáře (převzat Římany)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2943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EGYPTSKÉ UMĚNÍ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204865"/>
            <a:ext cx="7344816" cy="3518204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/>
              <a:t>s</a:t>
            </a:r>
            <a:r>
              <a:rPr lang="cs-CZ" b="1" dirty="0" smtClean="0"/>
              <a:t>tavitelství</a:t>
            </a:r>
            <a:r>
              <a:rPr lang="cs-CZ" dirty="0" smtClean="0"/>
              <a:t> </a:t>
            </a:r>
            <a:r>
              <a:rPr lang="cs-CZ" dirty="0" smtClean="0"/>
              <a:t>- </a:t>
            </a:r>
            <a:r>
              <a:rPr lang="cs-CZ" dirty="0" smtClean="0"/>
              <a:t>chrámy, svatyně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- pyramidy, hrobky</a:t>
            </a:r>
          </a:p>
          <a:p>
            <a:pPr marL="0" indent="0">
              <a:buNone/>
            </a:pPr>
            <a:r>
              <a:rPr lang="cs-CZ" dirty="0" smtClean="0"/>
              <a:t>                          (Abú </a:t>
            </a:r>
            <a:r>
              <a:rPr lang="cs-CZ" dirty="0" err="1" smtClean="0"/>
              <a:t>Simbel</a:t>
            </a:r>
            <a:r>
              <a:rPr lang="cs-CZ" dirty="0" smtClean="0"/>
              <a:t>, </a:t>
            </a:r>
            <a:r>
              <a:rPr lang="cs-CZ" dirty="0" err="1" smtClean="0"/>
              <a:t>Karnak</a:t>
            </a:r>
            <a:r>
              <a:rPr lang="cs-CZ" dirty="0" smtClean="0"/>
              <a:t>, Luxor, </a:t>
            </a:r>
            <a:r>
              <a:rPr lang="cs-CZ" dirty="0" err="1" smtClean="0"/>
              <a:t>Edfú</a:t>
            </a:r>
            <a:r>
              <a:rPr lang="cs-CZ" dirty="0" smtClean="0"/>
              <a:t>, Údolí králů)</a:t>
            </a:r>
          </a:p>
          <a:p>
            <a:r>
              <a:rPr lang="cs-CZ" b="1" dirty="0"/>
              <a:t>m</a:t>
            </a:r>
            <a:r>
              <a:rPr lang="cs-CZ" b="1" dirty="0" smtClean="0"/>
              <a:t>alířství </a:t>
            </a:r>
            <a:r>
              <a:rPr lang="cs-CZ" dirty="0" smtClean="0"/>
              <a:t>-</a:t>
            </a:r>
            <a:r>
              <a:rPr lang="cs-CZ" dirty="0" smtClean="0"/>
              <a:t> </a:t>
            </a:r>
            <a:r>
              <a:rPr lang="cs-CZ" dirty="0" smtClean="0"/>
              <a:t>výzdoba chrámů, paláců, hrobek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- zvláštnost = ploché zobrazení postav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(hlava a nohy ze strany, tělo a oko zpředu)</a:t>
            </a:r>
          </a:p>
          <a:p>
            <a:r>
              <a:rPr lang="cs-CZ" b="1" dirty="0"/>
              <a:t>s</a:t>
            </a:r>
            <a:r>
              <a:rPr lang="cs-CZ" b="1" dirty="0" smtClean="0"/>
              <a:t>ochařství </a:t>
            </a:r>
            <a:r>
              <a:rPr lang="cs-CZ" dirty="0" smtClean="0"/>
              <a:t>-</a:t>
            </a:r>
            <a:r>
              <a:rPr lang="cs-CZ" dirty="0" smtClean="0"/>
              <a:t> </a:t>
            </a:r>
            <a:r>
              <a:rPr lang="cs-CZ" dirty="0" smtClean="0"/>
              <a:t>sfingy = sochy se lvím tělem a lid.hlavou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-  kolosy = nadživotní sochy panovníků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-  obelisky = štíhlé jehlany z jednoho kusu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kamene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6233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OBJEVITELÉ EGYPTA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119257"/>
            <a:ext cx="7272808" cy="3603812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/>
              <a:t>f</a:t>
            </a:r>
            <a:r>
              <a:rPr lang="cs-CZ" b="1" dirty="0" smtClean="0"/>
              <a:t>r. císař NAPOLEON </a:t>
            </a:r>
            <a:r>
              <a:rPr lang="cs-CZ" dirty="0" smtClean="0"/>
              <a:t>-</a:t>
            </a:r>
            <a:r>
              <a:rPr lang="cs-CZ" dirty="0" smtClean="0"/>
              <a:t> </a:t>
            </a:r>
            <a:r>
              <a:rPr lang="cs-CZ" dirty="0" smtClean="0"/>
              <a:t>egyptské tažení (1798-1799)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-  objevil Egypt pro novověkou </a:t>
            </a:r>
            <a:r>
              <a:rPr lang="cs-CZ" dirty="0"/>
              <a:t>E</a:t>
            </a:r>
            <a:r>
              <a:rPr lang="cs-CZ" dirty="0" smtClean="0"/>
              <a:t>vropu</a:t>
            </a:r>
          </a:p>
          <a:p>
            <a:r>
              <a:rPr lang="cs-CZ" b="1" dirty="0" smtClean="0"/>
              <a:t>J.F. CHAMPOLION </a:t>
            </a:r>
            <a:r>
              <a:rPr lang="cs-CZ" dirty="0" smtClean="0"/>
              <a:t>-</a:t>
            </a:r>
            <a:r>
              <a:rPr lang="cs-CZ" dirty="0" smtClean="0"/>
              <a:t> </a:t>
            </a:r>
            <a:r>
              <a:rPr lang="cs-CZ" dirty="0" smtClean="0"/>
              <a:t>rozluštil r. 1822 hieroglyfy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(tzv. rosettská deska=vícejazyčné nápisy)</a:t>
            </a:r>
          </a:p>
          <a:p>
            <a:r>
              <a:rPr lang="cs-CZ" b="1" dirty="0" smtClean="0"/>
              <a:t>H. CARTER </a:t>
            </a:r>
            <a:r>
              <a:rPr lang="cs-CZ" dirty="0" smtClean="0"/>
              <a:t>-</a:t>
            </a:r>
            <a:r>
              <a:rPr lang="cs-CZ" dirty="0" smtClean="0"/>
              <a:t> </a:t>
            </a:r>
            <a:r>
              <a:rPr lang="cs-CZ" dirty="0" smtClean="0"/>
              <a:t>angl. archeolog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-  r.1922 objevil neporušenou hrobku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faraóna </a:t>
            </a:r>
            <a:r>
              <a:rPr lang="cs-CZ" dirty="0" err="1" smtClean="0"/>
              <a:t>Tutanchamóna</a:t>
            </a:r>
            <a:r>
              <a:rPr lang="cs-CZ" dirty="0" smtClean="0"/>
              <a:t> v Údolí králů</a:t>
            </a:r>
          </a:p>
          <a:p>
            <a:r>
              <a:rPr lang="cs-CZ" b="1" dirty="0"/>
              <a:t>č</a:t>
            </a:r>
            <a:r>
              <a:rPr lang="cs-CZ" b="1" dirty="0" smtClean="0"/>
              <a:t>eští egyptologové</a:t>
            </a:r>
            <a:r>
              <a:rPr lang="cs-CZ" dirty="0" smtClean="0"/>
              <a:t>: F. LEXA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Z. ŽÁBA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M. VERNER</a:t>
            </a:r>
          </a:p>
        </p:txBody>
      </p:sp>
    </p:spTree>
    <p:extLst>
      <p:ext uri="{BB962C8B-B14F-4D97-AF65-F5344CB8AC3E}">
        <p14:creationId xmlns:p14="http://schemas.microsoft.com/office/powerpoint/2010/main" xmlns="" val="193275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6965245" cy="1202485"/>
          </a:xfrm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b="1" dirty="0" smtClean="0"/>
              <a:t>CO JSME SI ZAPAMATOVALI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2119257"/>
            <a:ext cx="6480720" cy="3603812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smtClean="0"/>
              <a:t>Doplň správně věty:</a:t>
            </a:r>
          </a:p>
          <a:p>
            <a:pPr marL="0" indent="0">
              <a:buNone/>
            </a:pPr>
            <a:r>
              <a:rPr lang="cs-CZ" dirty="0" smtClean="0"/>
              <a:t>Egypťané používali písmo zvané ……………………</a:t>
            </a:r>
          </a:p>
          <a:p>
            <a:pPr marL="0" indent="0">
              <a:buNone/>
            </a:pPr>
            <a:r>
              <a:rPr lang="cs-CZ" dirty="0" smtClean="0"/>
              <a:t>Kniha naučení obsahovala ……………………………</a:t>
            </a:r>
          </a:p>
          <a:p>
            <a:pPr marL="0" indent="0">
              <a:buNone/>
            </a:pPr>
            <a:r>
              <a:rPr lang="cs-CZ" dirty="0" smtClean="0"/>
              <a:t>Egypťané věřili v …………………………………..</a:t>
            </a:r>
          </a:p>
          <a:p>
            <a:pPr marL="0" indent="0">
              <a:buNone/>
            </a:pPr>
            <a:r>
              <a:rPr lang="cs-CZ" dirty="0" smtClean="0"/>
              <a:t>Mumie je ……………………………………………………..</a:t>
            </a:r>
          </a:p>
          <a:p>
            <a:pPr marL="0" indent="0">
              <a:buNone/>
            </a:pPr>
            <a:r>
              <a:rPr lang="cs-CZ" dirty="0" smtClean="0"/>
              <a:t>Na </a:t>
            </a:r>
            <a:r>
              <a:rPr lang="cs-CZ" dirty="0" err="1" smtClean="0"/>
              <a:t>egytských</a:t>
            </a:r>
            <a:r>
              <a:rPr lang="cs-CZ" dirty="0" smtClean="0"/>
              <a:t> obrazech je faraón vždy ……………</a:t>
            </a:r>
          </a:p>
          <a:p>
            <a:pPr marL="0" indent="0">
              <a:buNone/>
            </a:pPr>
            <a:r>
              <a:rPr lang="cs-CZ" dirty="0" smtClean="0"/>
              <a:t>Egyptský kalendář převzali i ...........................</a:t>
            </a:r>
          </a:p>
          <a:p>
            <a:pPr marL="0" indent="0">
              <a:buNone/>
            </a:pPr>
            <a:r>
              <a:rPr lang="cs-CZ" dirty="0" err="1" smtClean="0"/>
              <a:t>Tutanchamónovu</a:t>
            </a:r>
            <a:r>
              <a:rPr lang="cs-CZ" dirty="0" smtClean="0"/>
              <a:t> hrobku vykopali v 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9881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b="1" dirty="0" smtClean="0"/>
              <a:t>CO JSME SI ZAPAMATOVALI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Spoj pojmy, které k sobě patří: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dirty="0" smtClean="0"/>
              <a:t>ieroglyfy                            Údolí králů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umie                                 socha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apyrus                               český egyptolog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finga                                  obrázkové písmo</a:t>
            </a:r>
          </a:p>
          <a:p>
            <a:pPr marL="0" indent="0">
              <a:buNone/>
            </a:pPr>
            <a:r>
              <a:rPr lang="cs-CZ" dirty="0" err="1" smtClean="0"/>
              <a:t>Tutanchamón</a:t>
            </a:r>
            <a:r>
              <a:rPr lang="cs-CZ" dirty="0" smtClean="0"/>
              <a:t>                      rostlina</a:t>
            </a:r>
          </a:p>
          <a:p>
            <a:pPr marL="0" indent="0">
              <a:buNone/>
            </a:pPr>
            <a:r>
              <a:rPr lang="cs-CZ" dirty="0" smtClean="0"/>
              <a:t>M. Verner                             posmrtná schránka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1855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1547664" y="2828836"/>
            <a:ext cx="53103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MANDELOVÁ, Helena; KUNSTOVÁ, Eliška; PAŘÍZKOVÁ, Ilona. </a:t>
            </a:r>
            <a:r>
              <a:rPr lang="cs-CZ" i="1" dirty="0"/>
              <a:t>Dějiny pravěku a starověku</a:t>
            </a:r>
            <a:r>
              <a:rPr lang="cs-CZ" dirty="0"/>
              <a:t>. Liberec: Dialog, 2001, ISBN 80-86218-57-0</a:t>
            </a:r>
          </a:p>
        </p:txBody>
      </p:sp>
    </p:spTree>
  </p:cSld>
  <p:clrMapOvr>
    <a:masterClrMapping/>
  </p:clrMapOvr>
  <p:transition spd="slow">
    <p:wipe dir="d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985</TotalTime>
  <Words>489</Words>
  <Application>Microsoft Office PowerPoint</Application>
  <PresentationFormat>Předvádění na obrazovce (4:3)</PresentationFormat>
  <Paragraphs>109</Paragraphs>
  <Slides>11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Špendlík</vt:lpstr>
      <vt:lpstr>Snímek 1</vt:lpstr>
      <vt:lpstr>Snímek 2</vt:lpstr>
      <vt:lpstr>Snímek 3</vt:lpstr>
      <vt:lpstr>EGYPTSKÝ ODKAZ</vt:lpstr>
      <vt:lpstr>EGYPTSKÉ PÍSEMNICTVÍ</vt:lpstr>
      <vt:lpstr>EGYPTSKÁ VĚDA</vt:lpstr>
      <vt:lpstr>EGYPTSKÉ UMĚNÍ</vt:lpstr>
      <vt:lpstr>OBJEVITELÉ EGYPTA</vt:lpstr>
      <vt:lpstr>CO JSME SI ZAPAMATOVALI</vt:lpstr>
      <vt:lpstr>CO JSME SI ZAPAMATOVALI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U1</cp:lastModifiedBy>
  <cp:revision>203</cp:revision>
  <dcterms:created xsi:type="dcterms:W3CDTF">2012-03-26T21:10:22Z</dcterms:created>
  <dcterms:modified xsi:type="dcterms:W3CDTF">2013-01-25T14:56:05Z</dcterms:modified>
</cp:coreProperties>
</file>