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DEF2"/>
    <a:srgbClr val="FFFF00"/>
    <a:srgbClr val="99FF33"/>
    <a:srgbClr val="FF66FF"/>
    <a:srgbClr val="FF66CC"/>
    <a:srgbClr val="FF33CC"/>
    <a:srgbClr val="D3B857"/>
    <a:srgbClr val="FF6699"/>
    <a:srgbClr val="FFFF66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606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VY_32_INOVACE_XI_1_03: Slovanské jazyky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Sada číslo: </a:t>
            </a:r>
            <a:r>
              <a:rPr lang="cs-CZ" dirty="0"/>
              <a:t>1</a:t>
            </a:r>
            <a:r>
              <a:rPr lang="cs-CZ" b="1" dirty="0" smtClean="0"/>
              <a:t>            Pořadové číslo DUM:</a:t>
            </a:r>
            <a:r>
              <a:rPr lang="cs-CZ" dirty="0" smtClean="0"/>
              <a:t> 03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jednotlivými slovanskými jazyky a jejich rozdělení </a:t>
            </a:r>
            <a:r>
              <a:rPr lang="cs-CZ" dirty="0" smtClean="0"/>
              <a:t>              do </a:t>
            </a:r>
            <a:r>
              <a:rPr lang="cs-CZ" dirty="0" smtClean="0"/>
              <a:t>skupin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poznají slovanské jazyky mezi různými indoevropskými jazyky a dokáží je správně zařadit do skupin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slovanské jazyky, indoevropské jazyky, latinka, azbuka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25 – 30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na základě svých jazykových zkušeností pokusí splnit úvodní motivační úkol a pak je učitel formou prezentace na interaktivní tabuli doplněné o výklad seznámí s jednotlivými slovanskými jazyky a jejich rozdělením do skupin. Potom se ještě seznámí i s ostatními indoevropskými jazyky. Na závěr žáci společně vypracují procvičovací úkoly. 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2996952"/>
            <a:ext cx="4726166" cy="769441"/>
          </a:xfrm>
          <a:prstGeom prst="rect">
            <a:avLst/>
          </a:prstGeo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SLOVANSKÉ JAZYKY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6450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 CHYTRÉ HLAVY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Poznáš, v jakých jazycích jsou tyto věty?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694656"/>
            <a:ext cx="4758034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a) VLASY UMYTE ŠAMPÓNOM.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0590" y="3602185"/>
            <a:ext cx="4803623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VLASY UMYJTE ŠAMPONEM.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6561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5746" y="4509120"/>
            <a:ext cx="4781630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c) UMYJ WLOSY SZAMPONOM.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2694656"/>
            <a:ext cx="1869038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slovenština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15406" y="3602185"/>
            <a:ext cx="1238609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čeština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44873" y="4509120"/>
            <a:ext cx="1379673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polština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344011"/>
            <a:ext cx="6441122" cy="58477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Proč si jsou tyto věty tak podobné?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6241" y="6108484"/>
            <a:ext cx="3783728" cy="58477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= SLOVANSKÉ JAZYKY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919329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SLOVANSKÉ JAZYKY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81642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m</a:t>
            </a:r>
            <a:r>
              <a:rPr lang="cs-CZ" b="1" dirty="0" smtClean="0"/>
              <a:t>ají blízkou mluvnickou stavbu a podobnou slovní zásobu</a:t>
            </a:r>
          </a:p>
          <a:p>
            <a:r>
              <a:rPr lang="cs-CZ" dirty="0"/>
              <a:t>z</a:t>
            </a:r>
            <a:r>
              <a:rPr lang="cs-CZ" dirty="0" smtClean="0"/>
              <a:t>áklad = </a:t>
            </a:r>
            <a:r>
              <a:rPr lang="cs-CZ" b="1" dirty="0" smtClean="0"/>
              <a:t>PRASLOVANŠTINA</a:t>
            </a:r>
            <a:r>
              <a:rPr lang="cs-CZ" dirty="0" smtClean="0"/>
              <a:t> (nedochovala se)</a:t>
            </a:r>
          </a:p>
          <a:p>
            <a:r>
              <a:rPr lang="cs-CZ" dirty="0"/>
              <a:t>p</a:t>
            </a:r>
            <a:r>
              <a:rPr lang="cs-CZ" dirty="0" smtClean="0"/>
              <a:t>odobná byla </a:t>
            </a:r>
            <a:r>
              <a:rPr lang="cs-CZ" b="1" dirty="0" smtClean="0"/>
              <a:t>STAROSLOVĚNŠTINA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(Velká Morava – Cyril a Metoděj)</a:t>
            </a:r>
          </a:p>
          <a:p>
            <a:r>
              <a:rPr lang="cs-CZ" dirty="0"/>
              <a:t>p</a:t>
            </a:r>
            <a:r>
              <a:rPr lang="cs-CZ" dirty="0" smtClean="0"/>
              <a:t>atří do skupiny </a:t>
            </a:r>
            <a:r>
              <a:rPr lang="cs-CZ" b="1" dirty="0" smtClean="0"/>
              <a:t>INDOEVROPSKÝCH JAZYKŮ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879284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ROZDĚLENÍ SLOVANSKÝCH JAZYKŮ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Slovanské jazyky dělíme na: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/>
              <a:t>ZÁPADOSLOVANSKÉ </a:t>
            </a:r>
            <a:r>
              <a:rPr lang="cs-CZ" dirty="0" smtClean="0"/>
              <a:t>– čeština, slovenština,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polština, lužická srbština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b="1" dirty="0" smtClean="0"/>
              <a:t>VÝCHODOSLOVANSKÉ</a:t>
            </a:r>
            <a:r>
              <a:rPr lang="cs-CZ" dirty="0" smtClean="0"/>
              <a:t> – ruština, běloruština,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ukrajinština</a:t>
            </a:r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b="1" dirty="0" smtClean="0"/>
              <a:t>JIHOSLOVANSKÉ </a:t>
            </a:r>
            <a:r>
              <a:rPr lang="cs-CZ" dirty="0" smtClean="0"/>
              <a:t>– bulharština, makedonština,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srbština, chorvatština, slovinština</a:t>
            </a:r>
          </a:p>
          <a:p>
            <a:r>
              <a:rPr lang="cs-CZ" dirty="0" smtClean="0"/>
              <a:t>Slované píší – </a:t>
            </a:r>
            <a:r>
              <a:rPr lang="cs-CZ" b="1" dirty="0" smtClean="0"/>
              <a:t>latinkou</a:t>
            </a:r>
            <a:r>
              <a:rPr lang="cs-CZ" dirty="0" smtClean="0"/>
              <a:t> (např. čeština)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</a:t>
            </a:r>
            <a:r>
              <a:rPr lang="cs-CZ" b="1" dirty="0" smtClean="0"/>
              <a:t>azbukou</a:t>
            </a:r>
            <a:r>
              <a:rPr lang="cs-CZ" dirty="0" smtClean="0"/>
              <a:t> (např. ruština)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137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EVROPSKÉ JAZYKOVÉ</a:t>
            </a:r>
            <a:r>
              <a:rPr lang="en-US" b="1" dirty="0" smtClean="0"/>
              <a:t> SKUPINY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  <a:ln w="28575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 INDOEVROPSKÉ JAZYKY:</a:t>
            </a:r>
          </a:p>
          <a:p>
            <a:r>
              <a:rPr lang="cs-CZ" b="1" dirty="0" smtClean="0"/>
              <a:t>1) SLOVANSKÉ JAZYKY </a:t>
            </a:r>
            <a:r>
              <a:rPr lang="cs-CZ" dirty="0" smtClean="0"/>
              <a:t>= čeština, ruština, srbština</a:t>
            </a:r>
          </a:p>
          <a:p>
            <a:r>
              <a:rPr lang="cs-CZ" b="1" dirty="0" smtClean="0"/>
              <a:t>2) GERMÁNSKÉ JAZYKY </a:t>
            </a:r>
            <a:r>
              <a:rPr lang="cs-CZ" dirty="0" smtClean="0"/>
              <a:t>= němčina, angličtina,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holandština, dánština, norština,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švédština</a:t>
            </a:r>
          </a:p>
          <a:p>
            <a:r>
              <a:rPr lang="cs-CZ" b="1" dirty="0" smtClean="0"/>
              <a:t>3) ROMÁNSKÉ JAZYKY </a:t>
            </a:r>
            <a:r>
              <a:rPr lang="cs-CZ" dirty="0" smtClean="0"/>
              <a:t>= francouzština, italština,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španělština, rumunština</a:t>
            </a:r>
          </a:p>
          <a:p>
            <a:r>
              <a:rPr lang="cs-CZ" b="1" dirty="0" smtClean="0"/>
              <a:t>4) UGROFINSKÉ JAZYKY </a:t>
            </a:r>
            <a:r>
              <a:rPr lang="cs-CZ" dirty="0" smtClean="0"/>
              <a:t>= maďarština, finština,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estonština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b="1" dirty="0" smtClean="0"/>
              <a:t>(nepatří do indoevropské skupiny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250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84976" cy="211683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Zařaď slovanské jazyky do skupin: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 smtClean="0"/>
              <a:t>čeština, srbština, polština, ukrajinština, slovenština,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 smtClean="0"/>
              <a:t>ruština, bulharština, chorvatština, běloruština </a:t>
            </a:r>
          </a:p>
          <a:p>
            <a:pPr marL="0" indent="0">
              <a:buNone/>
            </a:pPr>
            <a:r>
              <a:rPr lang="cs-CZ" b="1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3582083"/>
            <a:ext cx="2315121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ZÁPADOSLOVANSKÉ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3582083"/>
            <a:ext cx="2511778" cy="400110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VÝCHODOSLOVANSKÉ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582083"/>
            <a:ext cx="1919051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JIHOSLOVANSKÉ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073114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0891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Spoj české a slovenské slovo se stejným významem: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kapusta                                       zeď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sklep                                           knoflík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múr</a:t>
            </a:r>
            <a:r>
              <a:rPr lang="cs-CZ" dirty="0" smtClean="0"/>
              <a:t>                                             zelí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čučoriedka</a:t>
            </a:r>
            <a:r>
              <a:rPr lang="cs-CZ" dirty="0" smtClean="0"/>
              <a:t>                                 velbloud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gombík</a:t>
            </a:r>
            <a:r>
              <a:rPr lang="cs-CZ" dirty="0" smtClean="0"/>
              <a:t>                                       obchod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ťava</a:t>
            </a:r>
            <a:r>
              <a:rPr lang="cs-CZ" dirty="0" smtClean="0"/>
              <a:t>                                             borůvka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bozk</a:t>
            </a:r>
            <a:r>
              <a:rPr lang="cs-CZ" dirty="0" smtClean="0"/>
              <a:t>                                            závodník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pretekár</a:t>
            </a:r>
            <a:r>
              <a:rPr lang="cs-CZ" dirty="0" smtClean="0"/>
              <a:t>                                     polibek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6114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7687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945</TotalTime>
  <Words>359</Words>
  <Application>Microsoft Office PowerPoint</Application>
  <PresentationFormat>Předvádění na obrazovce (4:3)</PresentationFormat>
  <Paragraphs>86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PRO CHYTRÉ HLAVY</vt:lpstr>
      <vt:lpstr>SLOVANSKÉ JAZYKY</vt:lpstr>
      <vt:lpstr>ROZDĚLENÍ SLOVANSKÝCH JAZYKŮ</vt:lpstr>
      <vt:lpstr>EVROPSKÉ JAZYKOVÉ SKUPINY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201</cp:revision>
  <dcterms:created xsi:type="dcterms:W3CDTF">2012-03-26T21:10:22Z</dcterms:created>
  <dcterms:modified xsi:type="dcterms:W3CDTF">2013-01-20T16:37:18Z</dcterms:modified>
</cp:coreProperties>
</file>