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56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119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VY_32_INOVACE_XI_1_04: Útvary českého jazyka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  Sada číslo: </a:t>
            </a:r>
            <a:r>
              <a:rPr lang="cs-CZ" dirty="0"/>
              <a:t>1</a:t>
            </a:r>
            <a:r>
              <a:rPr lang="cs-CZ" b="1" dirty="0" smtClean="0"/>
              <a:t>            Pořadové číslo DUM: </a:t>
            </a:r>
            <a:r>
              <a:rPr lang="cs-CZ" dirty="0" smtClean="0"/>
              <a:t>04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60648"/>
            <a:ext cx="7272808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útvary českého jazyka a jejich využitím v jazykové praxi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dokáží rozlišit jednotlivé útvary českého jazyka </a:t>
            </a:r>
            <a:r>
              <a:rPr lang="cs-CZ" dirty="0" smtClean="0"/>
              <a:t>                  a </a:t>
            </a:r>
            <a:r>
              <a:rPr lang="cs-CZ" dirty="0" smtClean="0"/>
              <a:t>jejich užití v jazykové praxi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spisovná a nespisovná čeština, obecná čeština, nářečí, slang, argot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35 – 40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na základě své jazykové praxe pokusí společně zodpovědět úvodní motivační úkol. Potom se formou prezentace na interaktivní tabuli doplněné výkladem učitele seznámí s jednotlivými útvary českého jazyka. Učitel by měl vycházet z jazykových zkušeností a jazykové praxe žáků. U nářečí by měl učitel žáky seznámit s nářečím konkrétního regionu, v kterém žáci žijí. </a:t>
            </a:r>
            <a:r>
              <a:rPr lang="cs-CZ" dirty="0" smtClean="0"/>
              <a:t>                 Na </a:t>
            </a:r>
            <a:r>
              <a:rPr lang="cs-CZ" dirty="0" smtClean="0"/>
              <a:t>závěr pak žáci společně vypracují závěrečné úkoly.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967896"/>
            <a:ext cx="6217343" cy="76944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ÚTVARY ČESKÉHO JAZYKA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3426343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 BYSTRÉ HLAVY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K jakému jazyku patří tato slova?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Dovedl bys je blíže zařadit?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šohaj          </a:t>
            </a:r>
            <a:r>
              <a:rPr lang="cs-CZ" b="1" dirty="0" err="1" smtClean="0"/>
              <a:t>limča</a:t>
            </a:r>
            <a:r>
              <a:rPr lang="cs-CZ" b="1" dirty="0" smtClean="0"/>
              <a:t>        </a:t>
            </a:r>
            <a:r>
              <a:rPr lang="cs-CZ" b="1" dirty="0" err="1" smtClean="0"/>
              <a:t>fanka</a:t>
            </a:r>
            <a:r>
              <a:rPr lang="cs-CZ" b="1" dirty="0" smtClean="0"/>
              <a:t>       šichta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běžky         káča          vata         chleba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kilo             matka       dům        </a:t>
            </a:r>
            <a:r>
              <a:rPr lang="cs-CZ" b="1" dirty="0" err="1" smtClean="0"/>
              <a:t>cejtit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5733256"/>
            <a:ext cx="5198346" cy="707886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 útvary českého jazyka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416444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ÚTVARY ČESKÉHO JAZYKA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A) SPISOVNÁ ČEŠTINA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celonárodní dorozumívací prostředek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jednotná na celém území</a:t>
            </a:r>
          </a:p>
          <a:p>
            <a:r>
              <a:rPr lang="cs-CZ" b="1" dirty="0"/>
              <a:t>f</a:t>
            </a:r>
            <a:r>
              <a:rPr lang="cs-CZ" b="1" dirty="0" smtClean="0"/>
              <a:t>ormy spisovné češtiny: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a) psaná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odborná literatura, zákony, vyhlášky, tisk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b) mluvená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instituce, školy, státní televize a rozhlas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6893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ÚTVARY ČESKÉHO JAZYKA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669979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B) NESPISOVNÁ ČEŠTINA – mluvená podoba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atří sem: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1) obecná čeština (interdialekt)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= nejrozšířenější podoba běžné dorozumívací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mluvy na českém území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= vznikla ze středočeského nářečí</a:t>
            </a:r>
          </a:p>
          <a:p>
            <a:r>
              <a:rPr lang="cs-CZ" b="1" dirty="0"/>
              <a:t>p</a:t>
            </a:r>
            <a:r>
              <a:rPr lang="cs-CZ" b="1" dirty="0" smtClean="0"/>
              <a:t>orovnej:</a:t>
            </a:r>
            <a:r>
              <a:rPr lang="cs-CZ" dirty="0" smtClean="0"/>
              <a:t> chléb – chleba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kilogram – kilo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chlapec - kluk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0792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ÚTVARY ČESKÉHO JAZYKA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12968" cy="4813995"/>
          </a:xfrm>
          <a:ln w="28575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2) nářečí (dialekt)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dorozumívací prostředek při běžném styku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pouze na určité části jazykového území</a:t>
            </a:r>
          </a:p>
          <a:p>
            <a:r>
              <a:rPr lang="cs-CZ" b="1" dirty="0"/>
              <a:t>r</a:t>
            </a:r>
            <a:r>
              <a:rPr lang="cs-CZ" b="1" dirty="0" smtClean="0"/>
              <a:t>ozdělení nářečí: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a)nářečí česká </a:t>
            </a:r>
            <a:r>
              <a:rPr lang="cs-CZ" dirty="0" smtClean="0"/>
              <a:t>(Dej mouku ze </a:t>
            </a:r>
            <a:r>
              <a:rPr lang="cs-CZ" dirty="0" err="1" smtClean="0"/>
              <a:t>mlejna</a:t>
            </a:r>
            <a:r>
              <a:rPr lang="cs-CZ" dirty="0" smtClean="0"/>
              <a:t> na </a:t>
            </a:r>
            <a:r>
              <a:rPr lang="cs-CZ" dirty="0" err="1" smtClean="0"/>
              <a:t>vozejk</a:t>
            </a:r>
            <a:r>
              <a:rPr lang="cs-CZ" dirty="0" smtClean="0"/>
              <a:t>.)</a:t>
            </a:r>
          </a:p>
          <a:p>
            <a:pPr marL="0" indent="0">
              <a:buNone/>
            </a:pPr>
            <a:r>
              <a:rPr lang="cs-CZ" b="1" dirty="0" smtClean="0"/>
              <a:t>   b)nářečí hanácká </a:t>
            </a:r>
            <a:r>
              <a:rPr lang="cs-CZ" dirty="0" smtClean="0"/>
              <a:t>(</a:t>
            </a:r>
            <a:r>
              <a:rPr lang="cs-CZ" dirty="0" err="1" smtClean="0"/>
              <a:t>Dé</a:t>
            </a:r>
            <a:r>
              <a:rPr lang="cs-CZ" dirty="0" smtClean="0"/>
              <a:t> </a:t>
            </a:r>
            <a:r>
              <a:rPr lang="cs-CZ" dirty="0" err="1" smtClean="0"/>
              <a:t>móku</a:t>
            </a:r>
            <a:r>
              <a:rPr lang="cs-CZ" dirty="0" smtClean="0"/>
              <a:t> ze </a:t>
            </a:r>
            <a:r>
              <a:rPr lang="cs-CZ" dirty="0" err="1" smtClean="0"/>
              <a:t>mléna</a:t>
            </a:r>
            <a:r>
              <a:rPr lang="cs-CZ" dirty="0" smtClean="0"/>
              <a:t> na </a:t>
            </a:r>
            <a:r>
              <a:rPr lang="cs-CZ" dirty="0" err="1" smtClean="0"/>
              <a:t>vozék</a:t>
            </a:r>
            <a:r>
              <a:rPr lang="cs-CZ" dirty="0" smtClean="0"/>
              <a:t>.)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c)nářečí moravskoslovenská </a:t>
            </a:r>
            <a:r>
              <a:rPr lang="cs-CZ" dirty="0" smtClean="0"/>
              <a:t>(</a:t>
            </a:r>
            <a:r>
              <a:rPr lang="cs-CZ" dirty="0" err="1" smtClean="0"/>
              <a:t>Daj</a:t>
            </a:r>
            <a:r>
              <a:rPr lang="cs-CZ" dirty="0" smtClean="0"/>
              <a:t> </a:t>
            </a:r>
            <a:r>
              <a:rPr lang="cs-CZ" dirty="0" err="1" smtClean="0"/>
              <a:t>múku</a:t>
            </a:r>
            <a:r>
              <a:rPr lang="cs-CZ" dirty="0" smtClean="0"/>
              <a:t> ze mlýna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na vozík.)</a:t>
            </a:r>
          </a:p>
          <a:p>
            <a:pPr marL="0" indent="0">
              <a:buNone/>
            </a:pPr>
            <a:r>
              <a:rPr lang="cs-CZ" b="1" dirty="0" smtClean="0"/>
              <a:t>   d)nářečí lašská </a:t>
            </a:r>
            <a:r>
              <a:rPr lang="cs-CZ" dirty="0" smtClean="0"/>
              <a:t>(</a:t>
            </a:r>
            <a:r>
              <a:rPr lang="cs-CZ" dirty="0" err="1" smtClean="0"/>
              <a:t>Daj</a:t>
            </a:r>
            <a:r>
              <a:rPr lang="cs-CZ" dirty="0" smtClean="0"/>
              <a:t> muku ze </a:t>
            </a:r>
            <a:r>
              <a:rPr lang="cs-CZ" dirty="0" err="1" smtClean="0"/>
              <a:t>mlyna</a:t>
            </a:r>
            <a:r>
              <a:rPr lang="cs-CZ" dirty="0" smtClean="0"/>
              <a:t> na </a:t>
            </a:r>
            <a:r>
              <a:rPr lang="cs-CZ" dirty="0" err="1" smtClean="0"/>
              <a:t>vozik</a:t>
            </a:r>
            <a:r>
              <a:rPr lang="cs-CZ" dirty="0" smtClean="0"/>
              <a:t>.)</a:t>
            </a:r>
          </a:p>
          <a:p>
            <a:r>
              <a:rPr lang="cs-CZ" dirty="0"/>
              <a:t>v</a:t>
            </a:r>
            <a:r>
              <a:rPr lang="cs-CZ" dirty="0" smtClean="0"/>
              <a:t> umělecké literatuře se obecná čeština a nářečí</a:t>
            </a:r>
          </a:p>
          <a:p>
            <a:pPr marL="0" indent="0">
              <a:buNone/>
            </a:pPr>
            <a:r>
              <a:rPr lang="cs-CZ" dirty="0" smtClean="0"/>
              <a:t>     užívají k charakteristice prostředí a postav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1051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ÚTVARY ČESKÉHO JAZYKA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3) profesní mluva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spjata s povoláním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hornická, rybářská, zednická, řidičská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(šichta, </a:t>
            </a:r>
            <a:r>
              <a:rPr lang="cs-CZ" dirty="0" err="1" smtClean="0"/>
              <a:t>fanka</a:t>
            </a:r>
            <a:r>
              <a:rPr lang="cs-CZ" dirty="0" smtClean="0"/>
              <a:t>, třpytka, kvalt)</a:t>
            </a:r>
          </a:p>
          <a:p>
            <a:r>
              <a:rPr lang="cs-CZ" b="1" dirty="0" smtClean="0"/>
              <a:t>4) slang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mluva zájmových skupin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studentský, sportovní, myslivecký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</a:t>
            </a:r>
            <a:r>
              <a:rPr lang="cs-CZ" dirty="0" err="1" smtClean="0"/>
              <a:t>bajle</a:t>
            </a:r>
            <a:r>
              <a:rPr lang="cs-CZ" dirty="0" smtClean="0"/>
              <a:t>, betony, prut)</a:t>
            </a:r>
          </a:p>
          <a:p>
            <a:r>
              <a:rPr lang="cs-CZ" b="1" dirty="0" smtClean="0"/>
              <a:t>5) argot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mluva společenské spodiny (zloději, kasaři, kapsáři)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(káča, stříkačka, chlupatý)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3977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Uveď slangová slova pro: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nedostatečnou –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učitele –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vyučovací předměty –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ze sportovního prostředí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3133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Přelož text z podkrkonošského nářečí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do spisovné češtiny:</a:t>
            </a:r>
          </a:p>
          <a:p>
            <a:pPr marL="0" indent="0">
              <a:buNone/>
            </a:pPr>
            <a:r>
              <a:rPr lang="cs-CZ" dirty="0" smtClean="0"/>
              <a:t>„</a:t>
            </a:r>
            <a:r>
              <a:rPr lang="cs-CZ" dirty="0" err="1" smtClean="0"/>
              <a:t>Soudcum</a:t>
            </a:r>
            <a:r>
              <a:rPr lang="cs-CZ" dirty="0" smtClean="0"/>
              <a:t> už předem vstávaly vlasy na </a:t>
            </a:r>
            <a:r>
              <a:rPr lang="cs-CZ" dirty="0" err="1" smtClean="0"/>
              <a:t>hlauvě</a:t>
            </a:r>
            <a:r>
              <a:rPr lang="cs-CZ" dirty="0" smtClean="0"/>
              <a:t>, </a:t>
            </a:r>
            <a:r>
              <a:rPr lang="cs-CZ" dirty="0" err="1" smtClean="0"/>
              <a:t>dyž</a:t>
            </a:r>
            <a:r>
              <a:rPr lang="cs-CZ" dirty="0" smtClean="0"/>
              <a:t> </a:t>
            </a:r>
            <a:r>
              <a:rPr lang="cs-CZ" dirty="0" err="1" smtClean="0"/>
              <a:t>zvěďali</a:t>
            </a:r>
            <a:r>
              <a:rPr lang="cs-CZ" dirty="0" smtClean="0"/>
              <a:t>, že jede taky Sukař. Už předem si rychtovali svíčky, aby mohli po setmění, </a:t>
            </a:r>
            <a:r>
              <a:rPr lang="cs-CZ" dirty="0" err="1" smtClean="0"/>
              <a:t>dyž</a:t>
            </a:r>
            <a:r>
              <a:rPr lang="cs-CZ" dirty="0" smtClean="0"/>
              <a:t> při-</a:t>
            </a:r>
          </a:p>
          <a:p>
            <a:pPr marL="0" indent="0">
              <a:buNone/>
            </a:pPr>
            <a:r>
              <a:rPr lang="cs-CZ" dirty="0" err="1"/>
              <a:t>j</a:t>
            </a:r>
            <a:r>
              <a:rPr lang="cs-CZ" dirty="0" err="1" smtClean="0"/>
              <a:t>ížděl</a:t>
            </a:r>
            <a:r>
              <a:rPr lang="cs-CZ" dirty="0" smtClean="0"/>
              <a:t> do cíle Sukař, </a:t>
            </a:r>
            <a:r>
              <a:rPr lang="cs-CZ" dirty="0" err="1" smtClean="0"/>
              <a:t>zapsať</a:t>
            </a:r>
            <a:r>
              <a:rPr lang="cs-CZ" dirty="0" smtClean="0"/>
              <a:t> jeho čas. </a:t>
            </a:r>
            <a:r>
              <a:rPr lang="cs-CZ" dirty="0" err="1" smtClean="0"/>
              <a:t>Pořadi</a:t>
            </a:r>
            <a:r>
              <a:rPr lang="cs-CZ" dirty="0" smtClean="0"/>
              <a:t> </a:t>
            </a:r>
            <a:r>
              <a:rPr lang="cs-CZ" dirty="0" err="1" smtClean="0"/>
              <a:t>zjiš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err="1" smtClean="0"/>
              <a:t>ťovať</a:t>
            </a:r>
            <a:r>
              <a:rPr lang="cs-CZ" dirty="0" smtClean="0"/>
              <a:t> nemuseli; Sukař </a:t>
            </a:r>
            <a:r>
              <a:rPr lang="cs-CZ" dirty="0" err="1" smtClean="0"/>
              <a:t>bejval</a:t>
            </a:r>
            <a:r>
              <a:rPr lang="cs-CZ" dirty="0" smtClean="0"/>
              <a:t> </a:t>
            </a:r>
            <a:r>
              <a:rPr lang="cs-CZ" dirty="0" err="1" smtClean="0"/>
              <a:t>dycky</a:t>
            </a:r>
            <a:r>
              <a:rPr lang="cs-CZ" dirty="0" smtClean="0"/>
              <a:t> </a:t>
            </a:r>
            <a:r>
              <a:rPr lang="cs-CZ" dirty="0" err="1" smtClean="0"/>
              <a:t>poslenní</a:t>
            </a:r>
            <a:r>
              <a:rPr lang="cs-CZ" dirty="0" smtClean="0"/>
              <a:t>.“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(podle J. Buchara)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476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23786" y="22048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KVAČKOVÁ, Jaromíra. </a:t>
            </a:r>
            <a:r>
              <a:rPr lang="cs-CZ" i="1" dirty="0"/>
              <a:t>Opakujeme češtinu v 8. ročníku-2.díl</a:t>
            </a:r>
            <a:r>
              <a:rPr lang="cs-CZ" dirty="0"/>
              <a:t>. Brno: Nová škola, 2001, ISBN 80-7289-029-8.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1612" y="333178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STYBLÍK, Vlastimil a kol. </a:t>
            </a:r>
            <a:r>
              <a:rPr lang="cs-CZ" i="1" dirty="0"/>
              <a:t>Český jazyk pro 8. ročník základní školy a pro odpovídající ročník víceletých gymnázií</a:t>
            </a:r>
            <a:r>
              <a:rPr lang="cs-CZ" dirty="0"/>
              <a:t>. Praha: SPN - pedagogické nakladatelství, 1998, ISBN 80-85937-92-1.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1612" y="494116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PŘEMYSL, Hauser. </a:t>
            </a:r>
            <a:r>
              <a:rPr lang="cs-CZ" i="1" dirty="0"/>
              <a:t>Nauka o slovní zásobě</a:t>
            </a:r>
            <a:r>
              <a:rPr lang="cs-CZ" dirty="0"/>
              <a:t>. Praha: Státní pedagogické nakladatelství, 1986, ISBN 16-00-15/2.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941</TotalTime>
  <Words>535</Words>
  <Application>Microsoft Office PowerPoint</Application>
  <PresentationFormat>Předvádění na obrazovce (4:3)</PresentationFormat>
  <Paragraphs>100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PRO BYSTRÉ HLAVY</vt:lpstr>
      <vt:lpstr>ÚTVARY ČESKÉHO JAZYKA</vt:lpstr>
      <vt:lpstr>ÚTVARY ČESKÉHO JAZYKA</vt:lpstr>
      <vt:lpstr>ÚTVARY ČESKÉHO JAZYKA</vt:lpstr>
      <vt:lpstr>ÚTVARY ČESKÉHO JAZYKA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201</cp:revision>
  <dcterms:created xsi:type="dcterms:W3CDTF">2012-03-26T21:10:22Z</dcterms:created>
  <dcterms:modified xsi:type="dcterms:W3CDTF">2013-01-20T16:39:02Z</dcterms:modified>
</cp:coreProperties>
</file>