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89" r:id="rId2"/>
    <p:sldId id="290" r:id="rId3"/>
    <p:sldId id="291" r:id="rId4"/>
    <p:sldId id="292" r:id="rId5"/>
    <p:sldId id="293" r:id="rId6"/>
    <p:sldId id="294" r:id="rId7"/>
    <p:sldId id="295" r:id="rId8"/>
    <p:sldId id="296" r:id="rId9"/>
    <p:sldId id="297" r:id="rId10"/>
    <p:sldId id="28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33"/>
    <a:srgbClr val="FF66FF"/>
    <a:srgbClr val="FF66CC"/>
    <a:srgbClr val="FF33CC"/>
    <a:srgbClr val="D3B857"/>
    <a:srgbClr val="FF6699"/>
    <a:srgbClr val="FFFF00"/>
    <a:srgbClr val="FFFF66"/>
    <a:srgbClr val="4CDEF2"/>
    <a:srgbClr val="10C7E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10" autoAdjust="0"/>
  </p:normalViewPr>
  <p:slideViewPr>
    <p:cSldViewPr>
      <p:cViewPr>
        <p:scale>
          <a:sx n="91" d="100"/>
          <a:sy n="91" d="100"/>
        </p:scale>
        <p:origin x="-564" y="-3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18A3E9-25C1-498A-8E51-4FEF8159FF2C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C6EBE8-6D38-4A62-BB11-0762BD97FCB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75366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C6EBE8-6D38-4A62-BB11-0762BD97FCB9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39AA9C-FDE1-470C-ACB6-A36FB9AF63F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3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39AA9C-FDE1-470C-ACB6-A36FB9AF63FE}" type="datetimeFigureOut">
              <a:rPr lang="cs-CZ" smtClean="0"/>
              <a:pPr/>
              <a:t>20.1.2013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989EB2-3F42-4D45-8600-86BF2ED41E9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 dir="d"/>
    <p:sndAc>
      <p:stSnd>
        <p:snd r:embed="rId13" name="chimes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547664" y="2132856"/>
          <a:ext cx="6264696" cy="1738514"/>
        </p:xfrm>
        <a:graphic>
          <a:graphicData uri="http://schemas.openxmlformats.org/drawingml/2006/table">
            <a:tbl>
              <a:tblPr/>
              <a:tblGrid>
                <a:gridCol w="2006236"/>
                <a:gridCol w="4258460"/>
              </a:tblGrid>
              <a:tr h="6053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ZÁKLADNÍ ŠKOLA, JIČÍN, HUSOVA 170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17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CZ.1.07/1.4.00/21.2862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a název klíčové aktivity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000" b="1" dirty="0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Times New Roman"/>
                        </a:rPr>
                        <a:t>3.2 Inovace a zkvalitnění výuky prostřednictvím ICT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548680"/>
            <a:ext cx="3767138" cy="13287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1187624" y="4509120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Název DUM:  </a:t>
            </a:r>
            <a:r>
              <a:rPr lang="cs-CZ" dirty="0" smtClean="0"/>
              <a:t>VY_32_INOVACE_XI_1: Útvary českého jazyka-opakovací test</a:t>
            </a:r>
          </a:p>
          <a:p>
            <a:endParaRPr lang="cs-CZ" b="1" dirty="0" smtClean="0"/>
          </a:p>
          <a:p>
            <a:r>
              <a:rPr lang="cs-CZ" b="1" dirty="0" smtClean="0"/>
              <a:t>Šablona číslo: </a:t>
            </a:r>
            <a:r>
              <a:rPr lang="cs-CZ" dirty="0" smtClean="0"/>
              <a:t>XI</a:t>
            </a:r>
            <a:r>
              <a:rPr lang="cs-CZ" b="1" dirty="0" smtClean="0"/>
              <a:t>           Sada číslo: </a:t>
            </a:r>
            <a:r>
              <a:rPr lang="cs-CZ" dirty="0"/>
              <a:t>1</a:t>
            </a:r>
            <a:r>
              <a:rPr lang="cs-CZ" b="1" dirty="0" smtClean="0"/>
              <a:t>           Pořadové číslo DUM: </a:t>
            </a:r>
            <a:r>
              <a:rPr lang="cs-CZ" dirty="0" smtClean="0"/>
              <a:t>05</a:t>
            </a:r>
            <a:r>
              <a:rPr lang="cs-CZ" b="1" dirty="0" smtClean="0"/>
              <a:t>  </a:t>
            </a:r>
            <a:endParaRPr lang="cs-CZ" dirty="0" smtClean="0"/>
          </a:p>
          <a:p>
            <a:endParaRPr lang="cs-CZ" b="1" dirty="0" smtClean="0"/>
          </a:p>
          <a:p>
            <a:r>
              <a:rPr lang="cs-CZ" b="1" dirty="0" smtClean="0"/>
              <a:t>Autor: </a:t>
            </a:r>
            <a:r>
              <a:rPr lang="cs-CZ" dirty="0" smtClean="0"/>
              <a:t>Mgr. Martin Beneš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27584" y="764704"/>
            <a:ext cx="7272808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/>
              <a:t>Anotace: </a:t>
            </a:r>
            <a:r>
              <a:rPr lang="cs-CZ" dirty="0" smtClean="0"/>
              <a:t>opakovací test z učiva o útvarech českého jazyka, zejména jejich rozlišení a použití v jazykové praxi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Očekávaný výstup</a:t>
            </a:r>
            <a:r>
              <a:rPr lang="cs-CZ" sz="1600" b="1" dirty="0" smtClean="0"/>
              <a:t>: </a:t>
            </a:r>
            <a:r>
              <a:rPr lang="cs-CZ" dirty="0" smtClean="0"/>
              <a:t>žáci si formou testu zopakují a upevní učivo o útvarech českého jazyka</a:t>
            </a:r>
            <a:endParaRPr lang="cs-CZ" sz="1600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Druh učebního materiálu: </a:t>
            </a:r>
            <a:r>
              <a:rPr lang="cs-CZ" dirty="0" smtClean="0"/>
              <a:t>prezentace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Typická věková skupina: </a:t>
            </a:r>
            <a:r>
              <a:rPr lang="cs-CZ" dirty="0" smtClean="0"/>
              <a:t>13 – 14 let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Klíčová slova: </a:t>
            </a:r>
            <a:r>
              <a:rPr lang="cs-CZ" dirty="0" smtClean="0"/>
              <a:t>spisovný a nespisovný jazyk, obecná čeština, nářečí, slang, argot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Pomůcky a materiál: </a:t>
            </a:r>
            <a:r>
              <a:rPr lang="cs-CZ" dirty="0" smtClean="0"/>
              <a:t>interaktivní tabule, písemná forma testu</a:t>
            </a:r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Potřebný čas pro výuku DUM:</a:t>
            </a:r>
            <a:r>
              <a:rPr lang="cs-CZ" dirty="0" smtClean="0"/>
              <a:t> 30 – 35 minut</a:t>
            </a:r>
            <a:endParaRPr lang="cs-CZ" b="1" dirty="0" smtClean="0"/>
          </a:p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Metodické zhodnocení a popis práce s digitálním učebním materiálem:</a:t>
            </a:r>
          </a:p>
          <a:p>
            <a:r>
              <a:rPr lang="cs-CZ" dirty="0" smtClean="0"/>
              <a:t>Učitel žáky seznámí na interaktivní tabuli s jednotlivými úkoly a vysvětlí jim postup při jejich plnění. Žáci potom samostatně vypracují test. Možno využít i pro společné opakování.</a:t>
            </a:r>
            <a:r>
              <a:rPr lang="cs-CZ" b="1" dirty="0" smtClean="0"/>
              <a:t>    </a:t>
            </a:r>
            <a:endParaRPr lang="cs-CZ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endParaRPr lang="cs-CZ" b="1" dirty="0" smtClean="0"/>
          </a:p>
          <a:p>
            <a:r>
              <a:rPr lang="cs-CZ" b="1" dirty="0" smtClean="0"/>
              <a:t> 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sz="3600" b="1" dirty="0" smtClean="0"/>
              <a:t>ÚTVARY ČESKÉHO JAZYKA –opakovací test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1)Jakým způsobem se lidé dorozumívají?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  <a:p>
            <a:r>
              <a:rPr lang="cs-CZ" b="1" dirty="0" smtClean="0"/>
              <a:t>2)Které slovo jsi uměl říci jako první?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Kdo tě ho naučil?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250809449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/>
          <a:lstStyle/>
          <a:p>
            <a:r>
              <a:rPr lang="cs-CZ" b="1" dirty="0" smtClean="0"/>
              <a:t>3)Existuje pojem otcovský jazyk? Pokud ne,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oprav toto sousloví tak, aby znělo správně!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r>
              <a:rPr lang="cs-CZ" b="1" dirty="0" smtClean="0"/>
              <a:t>4)Jakým jazykem se dorozumí Čech, Moravan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a Slezan?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110170831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404664"/>
            <a:ext cx="8712968" cy="5721499"/>
          </a:xfrm>
        </p:spPr>
        <p:txBody>
          <a:bodyPr/>
          <a:lstStyle/>
          <a:p>
            <a:r>
              <a:rPr lang="cs-CZ" b="1" dirty="0" smtClean="0"/>
              <a:t>5)Seřaď tyto pojmy od nejširšího k nejužšímu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(pomocí čísel od 1 do 5):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2400" dirty="0"/>
              <a:t>n</a:t>
            </a:r>
            <a:r>
              <a:rPr lang="cs-CZ" sz="2400" dirty="0" smtClean="0"/>
              <a:t>ářečí – národní jazyk – spisovný jazyk –obecná čeština – český jazyk</a:t>
            </a:r>
          </a:p>
          <a:p>
            <a:pPr marL="0" indent="0">
              <a:buNone/>
            </a:pPr>
            <a:endParaRPr lang="cs-CZ" sz="2400" dirty="0"/>
          </a:p>
          <a:p>
            <a:r>
              <a:rPr lang="cs-CZ" b="1" dirty="0" smtClean="0"/>
              <a:t>6)Spisovná čeština je: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d</a:t>
            </a:r>
            <a:r>
              <a:rPr lang="cs-CZ" dirty="0" smtClean="0"/>
              <a:t>orozumívací prostředek na území Čech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m</a:t>
            </a:r>
            <a:r>
              <a:rPr lang="cs-CZ" dirty="0" smtClean="0"/>
              <a:t>luva moderátorů na ČT 1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j</a:t>
            </a:r>
            <a:r>
              <a:rPr lang="cs-CZ" dirty="0" smtClean="0"/>
              <a:t>ednotný dorozumívací prostředek na celém území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648894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476672"/>
            <a:ext cx="8712968" cy="5649491"/>
          </a:xfrm>
        </p:spPr>
        <p:txBody>
          <a:bodyPr>
            <a:normAutofit/>
          </a:bodyPr>
          <a:lstStyle/>
          <a:p>
            <a:r>
              <a:rPr lang="cs-CZ" b="1" dirty="0" smtClean="0"/>
              <a:t>7)Obecná čeština slouží k: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p</a:t>
            </a:r>
            <a:r>
              <a:rPr lang="cs-CZ" dirty="0" smtClean="0"/>
              <a:t>saní zákonů a vyhlášek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b</a:t>
            </a:r>
            <a:r>
              <a:rPr lang="cs-CZ" dirty="0" smtClean="0"/>
              <a:t>ěžnému dorozumívání na českém území</a:t>
            </a:r>
          </a:p>
          <a:p>
            <a:pPr marL="514350" indent="-514350">
              <a:buFont typeface="+mj-lt"/>
              <a:buAutoNum type="alphaLcParenR"/>
            </a:pPr>
            <a:r>
              <a:rPr lang="cs-CZ" dirty="0"/>
              <a:t>b</a:t>
            </a:r>
            <a:r>
              <a:rPr lang="cs-CZ" dirty="0" smtClean="0"/>
              <a:t>ěžnému dorozumívání na Jičínsku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b="1" dirty="0" smtClean="0"/>
              <a:t>8)Spoj pojmy, které k sobě patří:</a:t>
            </a:r>
          </a:p>
          <a:p>
            <a:pPr marL="0" indent="0">
              <a:buNone/>
            </a:pPr>
            <a:r>
              <a:rPr lang="cs-CZ" dirty="0" smtClean="0"/>
              <a:t>nářečí                              mluva zájmových skupin</a:t>
            </a:r>
          </a:p>
          <a:p>
            <a:pPr marL="0" indent="0">
              <a:buNone/>
            </a:pPr>
            <a:r>
              <a:rPr lang="cs-CZ" dirty="0"/>
              <a:t>s</a:t>
            </a:r>
            <a:r>
              <a:rPr lang="cs-CZ" dirty="0" smtClean="0"/>
              <a:t>lang                               mluva společenské spodiny</a:t>
            </a:r>
          </a:p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rgot                               mluva na určitém území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4104508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r>
              <a:rPr lang="cs-CZ" b="1" dirty="0" smtClean="0"/>
              <a:t>9)Napiš nespisovná slova k těmto slovům:</a:t>
            </a:r>
          </a:p>
          <a:p>
            <a:pPr marL="0" indent="0">
              <a:buNone/>
            </a:pPr>
            <a:r>
              <a:rPr lang="cs-CZ" dirty="0" smtClean="0"/>
              <a:t>chlapec -</a:t>
            </a:r>
          </a:p>
          <a:p>
            <a:pPr marL="0" indent="0">
              <a:buNone/>
            </a:pPr>
            <a:r>
              <a:rPr lang="cs-CZ" dirty="0"/>
              <a:t>m</a:t>
            </a:r>
            <a:r>
              <a:rPr lang="cs-CZ" dirty="0" smtClean="0"/>
              <a:t>luvit -</a:t>
            </a:r>
          </a:p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olicista -</a:t>
            </a:r>
          </a:p>
          <a:p>
            <a:pPr marL="0" indent="0">
              <a:buNone/>
            </a:pPr>
            <a:r>
              <a:rPr lang="cs-CZ" dirty="0"/>
              <a:t>u</a:t>
            </a:r>
            <a:r>
              <a:rPr lang="cs-CZ" dirty="0" smtClean="0"/>
              <a:t>čitel českého jazyka – 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b="1" dirty="0" smtClean="0"/>
              <a:t>10)Podtrhni slova nářeční:</a:t>
            </a:r>
          </a:p>
          <a:p>
            <a:pPr marL="0" indent="0">
              <a:buNone/>
            </a:pPr>
            <a:r>
              <a:rPr lang="cs-CZ" dirty="0" smtClean="0"/>
              <a:t>Auto, </a:t>
            </a:r>
            <a:r>
              <a:rPr lang="cs-CZ" dirty="0" err="1" smtClean="0"/>
              <a:t>cejtit</a:t>
            </a:r>
            <a:r>
              <a:rPr lang="cs-CZ" dirty="0" smtClean="0"/>
              <a:t>, televize, </a:t>
            </a:r>
            <a:r>
              <a:rPr lang="cs-CZ" dirty="0" err="1" smtClean="0"/>
              <a:t>prauda</a:t>
            </a:r>
            <a:r>
              <a:rPr lang="cs-CZ" dirty="0" smtClean="0"/>
              <a:t>, šohaj, kniha, </a:t>
            </a:r>
            <a:r>
              <a:rPr lang="cs-CZ" dirty="0" err="1" smtClean="0"/>
              <a:t>múka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9579431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476672"/>
            <a:ext cx="8496944" cy="5649491"/>
          </a:xfrm>
        </p:spPr>
        <p:txBody>
          <a:bodyPr/>
          <a:lstStyle/>
          <a:p>
            <a:r>
              <a:rPr lang="cs-CZ" b="1" dirty="0" smtClean="0"/>
              <a:t>11)Zkus převést z nářečí do spisovného jazyka:</a:t>
            </a:r>
          </a:p>
          <a:p>
            <a:pPr marL="0" indent="0">
              <a:buNone/>
            </a:pPr>
            <a:r>
              <a:rPr lang="cs-CZ" dirty="0" smtClean="0"/>
              <a:t>Při </a:t>
            </a:r>
            <a:r>
              <a:rPr lang="cs-CZ" dirty="0" err="1" smtClean="0"/>
              <a:t>každejch</a:t>
            </a:r>
            <a:r>
              <a:rPr lang="cs-CZ" dirty="0" smtClean="0"/>
              <a:t> </a:t>
            </a:r>
            <a:r>
              <a:rPr lang="cs-CZ" dirty="0" err="1" smtClean="0"/>
              <a:t>lyžařskejch</a:t>
            </a:r>
            <a:r>
              <a:rPr lang="cs-CZ" dirty="0" smtClean="0"/>
              <a:t> závodech </a:t>
            </a:r>
            <a:r>
              <a:rPr lang="cs-CZ" dirty="0" err="1" smtClean="0"/>
              <a:t>koukaj</a:t>
            </a:r>
            <a:r>
              <a:rPr lang="cs-CZ" dirty="0" smtClean="0"/>
              <a:t> </a:t>
            </a:r>
            <a:r>
              <a:rPr lang="cs-CZ" dirty="0" err="1" smtClean="0"/>
              <a:t>ušecky</a:t>
            </a:r>
            <a:r>
              <a:rPr lang="cs-CZ" dirty="0" smtClean="0"/>
              <a:t>,  aby byli </a:t>
            </a:r>
            <a:r>
              <a:rPr lang="cs-CZ" dirty="0" err="1" smtClean="0"/>
              <a:t>dyž</a:t>
            </a:r>
            <a:r>
              <a:rPr lang="cs-CZ" dirty="0" smtClean="0"/>
              <a:t> </a:t>
            </a:r>
            <a:r>
              <a:rPr lang="cs-CZ" dirty="0" err="1" smtClean="0"/>
              <a:t>né</a:t>
            </a:r>
            <a:r>
              <a:rPr lang="cs-CZ" dirty="0" smtClean="0"/>
              <a:t> perní, teda aspoň mezi těma</a:t>
            </a:r>
          </a:p>
          <a:p>
            <a:pPr marL="0" indent="0">
              <a:buNone/>
            </a:pPr>
            <a:r>
              <a:rPr lang="cs-CZ" dirty="0" err="1"/>
              <a:t>n</a:t>
            </a:r>
            <a:r>
              <a:rPr lang="cs-CZ" dirty="0" err="1" smtClean="0"/>
              <a:t>ejlepčíma</a:t>
            </a:r>
            <a:r>
              <a:rPr lang="cs-CZ" dirty="0" smtClean="0"/>
              <a:t>. Výjimku z toho </a:t>
            </a:r>
            <a:r>
              <a:rPr lang="cs-CZ" dirty="0" err="1" smtClean="0"/>
              <a:t>ďál</a:t>
            </a:r>
            <a:r>
              <a:rPr lang="cs-CZ" dirty="0" smtClean="0"/>
              <a:t> učitel Antonín </a:t>
            </a:r>
          </a:p>
          <a:p>
            <a:pPr marL="0" indent="0">
              <a:buNone/>
            </a:pPr>
            <a:r>
              <a:rPr lang="cs-CZ" dirty="0" smtClean="0"/>
              <a:t>Sukař.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3390559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363272" cy="5649491"/>
          </a:xfrm>
        </p:spPr>
        <p:txBody>
          <a:bodyPr>
            <a:normAutofit lnSpcReduction="10000"/>
          </a:bodyPr>
          <a:lstStyle/>
          <a:p>
            <a:r>
              <a:rPr lang="cs-CZ" b="1" dirty="0" smtClean="0"/>
              <a:t>12)Vzpomeň si na nespisovná slova (i nářeční),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která používá tvoje babička, děda, teta….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Uveď některá:</a:t>
            </a:r>
          </a:p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/>
          </a:p>
          <a:p>
            <a:r>
              <a:rPr lang="cs-CZ" b="1" dirty="0" smtClean="0"/>
              <a:t>13)Kdo má lepší jazykovou kulturu?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 Podtrhni jeho jméno!</a:t>
            </a:r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r>
              <a:rPr lang="cs-CZ" dirty="0" smtClean="0"/>
              <a:t>     Leoš Mareš  -  Marek Eben  -  </a:t>
            </a:r>
            <a:r>
              <a:rPr lang="cs-CZ" dirty="0" err="1" smtClean="0"/>
              <a:t>Rhytmus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1480092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smtClean="0"/>
              <a:t>www.office.</a:t>
            </a:r>
            <a:r>
              <a:rPr lang="cs-CZ" sz="2800" dirty="0" err="1" smtClean="0"/>
              <a:t>microsoft.com</a:t>
            </a:r>
            <a:endParaRPr lang="cs-CZ" sz="2800" dirty="0"/>
          </a:p>
        </p:txBody>
      </p:sp>
      <p:sp>
        <p:nvSpPr>
          <p:cNvPr id="4" name="Obdélník 3"/>
          <p:cNvSpPr/>
          <p:nvPr/>
        </p:nvSpPr>
        <p:spPr>
          <a:xfrm>
            <a:off x="467544" y="2204864"/>
            <a:ext cx="631844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KVAČKOVÁ, Jaromíra. </a:t>
            </a:r>
            <a:r>
              <a:rPr lang="cs-CZ" i="1" dirty="0"/>
              <a:t>Opakujeme češtinu v 8. ročníku-2.díl</a:t>
            </a:r>
            <a:r>
              <a:rPr lang="cs-CZ" dirty="0"/>
              <a:t>. Brno: Nová škola, 2001, ISBN 80-7289-029-8. </a:t>
            </a:r>
          </a:p>
        </p:txBody>
      </p:sp>
      <p:sp>
        <p:nvSpPr>
          <p:cNvPr id="5" name="Obdélník 4"/>
          <p:cNvSpPr/>
          <p:nvPr/>
        </p:nvSpPr>
        <p:spPr>
          <a:xfrm>
            <a:off x="467544" y="2996952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dirty="0"/>
              <a:t>STYBLÍK, Vlastimil a kol. </a:t>
            </a:r>
            <a:r>
              <a:rPr lang="cs-CZ" i="1" dirty="0"/>
              <a:t>Český jazyk pro 8. ročník základní školy a pro odpovídající ročník víceletých gymnázií</a:t>
            </a:r>
            <a:r>
              <a:rPr lang="cs-CZ" dirty="0"/>
              <a:t>. Praha: SPN - pedagogické nakladatelství, 1998, ISBN 80-85937-92-1. 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920</TotalTime>
  <Words>385</Words>
  <Application>Microsoft Office PowerPoint</Application>
  <PresentationFormat>Předvádění na obrazovce (4:3)</PresentationFormat>
  <Paragraphs>85</Paragraphs>
  <Slides>10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Snímek 2</vt:lpstr>
      <vt:lpstr>ÚTVARY ČESKÉHO JAZYKA –opakovací test</vt:lpstr>
      <vt:lpstr>Snímek 4</vt:lpstr>
      <vt:lpstr>Snímek 5</vt:lpstr>
      <vt:lpstr>Snímek 6</vt:lpstr>
      <vt:lpstr>Snímek 7</vt:lpstr>
      <vt:lpstr>Snímek 8</vt:lpstr>
      <vt:lpstr>Snímek 9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Jarní květiny</dc:title>
  <dc:creator>Eva</dc:creator>
  <cp:lastModifiedBy>Dum</cp:lastModifiedBy>
  <cp:revision>198</cp:revision>
  <dcterms:created xsi:type="dcterms:W3CDTF">2012-03-26T21:10:22Z</dcterms:created>
  <dcterms:modified xsi:type="dcterms:W3CDTF">2013-01-20T16:44:10Z</dcterms:modified>
</cp:coreProperties>
</file>