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2"/>
  </p:notesMasterIdLst>
  <p:sldIdLst>
    <p:sldId id="277" r:id="rId3"/>
    <p:sldId id="276" r:id="rId4"/>
    <p:sldId id="256" r:id="rId5"/>
    <p:sldId id="257" r:id="rId6"/>
    <p:sldId id="267" r:id="rId7"/>
    <p:sldId id="270" r:id="rId8"/>
    <p:sldId id="268" r:id="rId9"/>
    <p:sldId id="259" r:id="rId10"/>
    <p:sldId id="263" r:id="rId11"/>
    <p:sldId id="269" r:id="rId12"/>
    <p:sldId id="264" r:id="rId13"/>
    <p:sldId id="271" r:id="rId14"/>
    <p:sldId id="272" r:id="rId15"/>
    <p:sldId id="274" r:id="rId16"/>
    <p:sldId id="275" r:id="rId17"/>
    <p:sldId id="262" r:id="rId18"/>
    <p:sldId id="265" r:id="rId19"/>
    <p:sldId id="261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 15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– Aromatické uhlovodíky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00C717B0-68EB-44BA-93D7-26EFE788AC8D}" type="pres">
      <dgm:prSet presAssocID="{0AAB1F7B-4825-4B41-8B45-3CE4C7ADD028}" presName="vertSpace5" presStyleLbl="node1" presStyleIdx="3" presStyleCnt="5"/>
      <dgm:spPr/>
    </dgm:pt>
    <dgm:pt modelId="{0AEFEAAE-4B9D-44C9-B448-C44B4ADAD7F0}" type="pres">
      <dgm:prSet presAssocID="{0AAB1F7B-4825-4B41-8B45-3CE4C7ADD028}" presName="circle5" presStyleLbl="node1" presStyleIdx="4" presStyleCnt="5"/>
      <dgm:spPr/>
    </dgm:pt>
    <dgm:pt modelId="{59F034D9-BFC2-4F73-BBA6-EC6ED57A218D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0A88C-8B62-4979-B120-E743D8B92577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A12DED-0D5F-42A3-B02B-F20F593EB710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2BC233F-49BE-4D2C-BBFF-1DDF98EB0CBC}" type="presOf" srcId="{D8197B8C-B260-4A16-BDF4-0947B075E274}" destId="{5A5FFA88-C948-4069-8E93-59FA12366E83}" srcOrd="1" destOrd="0" presId="urn:microsoft.com/office/officeart/2005/8/layout/target3"/>
    <dgm:cxn modelId="{4326973A-11D3-471B-8046-40FDC7B3D48A}" type="presOf" srcId="{D1D4F407-5343-4D3F-B5B9-D407B03CAEB4}" destId="{D005CE8C-CC26-4C3E-AC11-E15060ECD759}" srcOrd="0" destOrd="0" presId="urn:microsoft.com/office/officeart/2005/8/layout/target3"/>
    <dgm:cxn modelId="{89BF6881-30A5-43F4-9836-D01D69B43EEB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32DAD53-0F15-4E08-8C4B-F18F35C64F3C}" type="presOf" srcId="{D1B46980-6531-4606-95E6-44980827E919}" destId="{2BE915AB-18AA-4053-B92C-3BFC9ED204BB}" srcOrd="1" destOrd="0" presId="urn:microsoft.com/office/officeart/2005/8/layout/target3"/>
    <dgm:cxn modelId="{B1EF408A-DE45-4E26-A543-A39EDFC86164}" type="presOf" srcId="{B651F6E3-6281-48DB-9319-2AEAFDAE7572}" destId="{6BB5E863-4638-4E1D-BFDE-399D028AC4ED}" srcOrd="1" destOrd="0" presId="urn:microsoft.com/office/officeart/2005/8/layout/target3"/>
    <dgm:cxn modelId="{BDB56D28-A14D-4EEC-A844-B4F4704DD2C7}" type="presOf" srcId="{0AAB1F7B-4825-4B41-8B45-3CE4C7ADD028}" destId="{4D30A88C-8B62-4979-B120-E743D8B92577}" srcOrd="1" destOrd="0" presId="urn:microsoft.com/office/officeart/2005/8/layout/target3"/>
    <dgm:cxn modelId="{A17C89E7-ACBE-47F0-9D99-5CB65FD60F79}" type="presOf" srcId="{D1D4F407-5343-4D3F-B5B9-D407B03CAEB4}" destId="{AED2198E-93D5-4001-81B4-73124B309672}" srcOrd="1" destOrd="0" presId="urn:microsoft.com/office/officeart/2005/8/layout/target3"/>
    <dgm:cxn modelId="{F5F86626-A3B4-4192-9FA4-B1897C768BC1}" type="presOf" srcId="{D1B46980-6531-4606-95E6-44980827E919}" destId="{6140AFEC-043D-4C43-A2F9-D0F5331DF3A3}" srcOrd="0" destOrd="0" presId="urn:microsoft.com/office/officeart/2005/8/layout/target3"/>
    <dgm:cxn modelId="{FBC505B9-0522-4059-B121-3D24EC26BF0C}" type="presOf" srcId="{0AAB1F7B-4825-4B41-8B45-3CE4C7ADD028}" destId="{59F034D9-BFC2-4F73-BBA6-EC6ED57A218D}" srcOrd="0" destOrd="0" presId="urn:microsoft.com/office/officeart/2005/8/layout/target3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85E2710-0F01-4122-8B2E-70D68F909F78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4CDFBD-9178-4519-A897-9010C83E7B3E}" type="presParOf" srcId="{333A1088-737F-45CB-B68E-254E46348037}" destId="{F5ABB229-8D3B-4694-996A-96F23CF14429}" srcOrd="0" destOrd="0" presId="urn:microsoft.com/office/officeart/2005/8/layout/target3"/>
    <dgm:cxn modelId="{505CA375-E8F2-4B9B-B1BC-39FAF16884EF}" type="presParOf" srcId="{333A1088-737F-45CB-B68E-254E46348037}" destId="{F41139FD-01EE-4571-8B17-4FB00FC51163}" srcOrd="1" destOrd="0" presId="urn:microsoft.com/office/officeart/2005/8/layout/target3"/>
    <dgm:cxn modelId="{DF61A85E-8204-4999-81B2-409ECC52B3A8}" type="presParOf" srcId="{333A1088-737F-45CB-B68E-254E46348037}" destId="{D005CE8C-CC26-4C3E-AC11-E15060ECD759}" srcOrd="2" destOrd="0" presId="urn:microsoft.com/office/officeart/2005/8/layout/target3"/>
    <dgm:cxn modelId="{DAA1C190-5A88-429E-B557-88FBFFB331AE}" type="presParOf" srcId="{333A1088-737F-45CB-B68E-254E46348037}" destId="{2C702D82-9B77-49B7-9568-BB8EB47C3372}" srcOrd="3" destOrd="0" presId="urn:microsoft.com/office/officeart/2005/8/layout/target3"/>
    <dgm:cxn modelId="{A435B1A1-1BE9-44E8-9349-186ADB36788C}" type="presParOf" srcId="{333A1088-737F-45CB-B68E-254E46348037}" destId="{A52A0455-90FF-4808-ABD0-F02540D31D5A}" srcOrd="4" destOrd="0" presId="urn:microsoft.com/office/officeart/2005/8/layout/target3"/>
    <dgm:cxn modelId="{AD5843BB-F245-4624-826C-4D4A6EF9DFA2}" type="presParOf" srcId="{333A1088-737F-45CB-B68E-254E46348037}" destId="{6140AFEC-043D-4C43-A2F9-D0F5331DF3A3}" srcOrd="5" destOrd="0" presId="urn:microsoft.com/office/officeart/2005/8/layout/target3"/>
    <dgm:cxn modelId="{47E79711-11A4-450A-9A94-D2B18BD031A1}" type="presParOf" srcId="{333A1088-737F-45CB-B68E-254E46348037}" destId="{9358AC05-5D7D-4327-9F80-1AD486AEA664}" srcOrd="6" destOrd="0" presId="urn:microsoft.com/office/officeart/2005/8/layout/target3"/>
    <dgm:cxn modelId="{3EFFE73F-F794-46D4-931E-D45D6846F59C}" type="presParOf" srcId="{333A1088-737F-45CB-B68E-254E46348037}" destId="{313FC574-E1CD-4FB4-B054-0B805CE0447D}" srcOrd="7" destOrd="0" presId="urn:microsoft.com/office/officeart/2005/8/layout/target3"/>
    <dgm:cxn modelId="{9BEBCBC1-0EA8-4699-A0CE-8D23B64DCAB9}" type="presParOf" srcId="{333A1088-737F-45CB-B68E-254E46348037}" destId="{619D679B-A015-4ECF-8348-D1034C574F40}" srcOrd="8" destOrd="0" presId="urn:microsoft.com/office/officeart/2005/8/layout/target3"/>
    <dgm:cxn modelId="{D3C4D828-ACC3-4991-B9E2-332E0B58F0A3}" type="presParOf" srcId="{333A1088-737F-45CB-B68E-254E46348037}" destId="{322283A8-4A27-4CDA-BAE3-F381106A9174}" srcOrd="9" destOrd="0" presId="urn:microsoft.com/office/officeart/2005/8/layout/target3"/>
    <dgm:cxn modelId="{66D4AA87-63E7-4F15-A752-031C921EF801}" type="presParOf" srcId="{333A1088-737F-45CB-B68E-254E46348037}" destId="{FFC9F71D-1B4F-4AD9-A4A6-86ADEFC8AF5C}" srcOrd="10" destOrd="0" presId="urn:microsoft.com/office/officeart/2005/8/layout/target3"/>
    <dgm:cxn modelId="{C7795DCB-005E-4354-847C-E512623039D5}" type="presParOf" srcId="{333A1088-737F-45CB-B68E-254E46348037}" destId="{25B08C86-7E15-44DC-BE7F-FFB55DD49D12}" srcOrd="11" destOrd="0" presId="urn:microsoft.com/office/officeart/2005/8/layout/target3"/>
    <dgm:cxn modelId="{0ED43895-8019-4ABA-B422-8B6594680B22}" type="presParOf" srcId="{333A1088-737F-45CB-B68E-254E46348037}" destId="{00C717B0-68EB-44BA-93D7-26EFE788AC8D}" srcOrd="12" destOrd="0" presId="urn:microsoft.com/office/officeart/2005/8/layout/target3"/>
    <dgm:cxn modelId="{A4BBEB33-6DCD-47CF-ACAB-D853D2374F69}" type="presParOf" srcId="{333A1088-737F-45CB-B68E-254E46348037}" destId="{0AEFEAAE-4B9D-44C9-B448-C44B4ADAD7F0}" srcOrd="13" destOrd="0" presId="urn:microsoft.com/office/officeart/2005/8/layout/target3"/>
    <dgm:cxn modelId="{DF09966C-9079-44A9-885A-70CCB0CC47C1}" type="presParOf" srcId="{333A1088-737F-45CB-B68E-254E46348037}" destId="{59F034D9-BFC2-4F73-BBA6-EC6ED57A218D}" srcOrd="14" destOrd="0" presId="urn:microsoft.com/office/officeart/2005/8/layout/target3"/>
    <dgm:cxn modelId="{177875B1-4A90-4EAD-9419-8DF30F33BDCA}" type="presParOf" srcId="{333A1088-737F-45CB-B68E-254E46348037}" destId="{AED2198E-93D5-4001-81B4-73124B309672}" srcOrd="15" destOrd="0" presId="urn:microsoft.com/office/officeart/2005/8/layout/target3"/>
    <dgm:cxn modelId="{B7E40B18-A12D-4CE9-A4C6-21A6C0EA40DB}" type="presParOf" srcId="{333A1088-737F-45CB-B68E-254E46348037}" destId="{2BE915AB-18AA-4053-B92C-3BFC9ED204BB}" srcOrd="16" destOrd="0" presId="urn:microsoft.com/office/officeart/2005/8/layout/target3"/>
    <dgm:cxn modelId="{C4E9401C-C4B1-4D4A-AEAE-D382EC68D2F1}" type="presParOf" srcId="{333A1088-737F-45CB-B68E-254E46348037}" destId="{6BB5E863-4638-4E1D-BFDE-399D028AC4ED}" srcOrd="17" destOrd="0" presId="urn:microsoft.com/office/officeart/2005/8/layout/target3"/>
    <dgm:cxn modelId="{EFEA335D-4F37-43F2-9962-DC8B93C96D08}" type="presParOf" srcId="{333A1088-737F-45CB-B68E-254E46348037}" destId="{5A5FFA88-C948-4069-8E93-59FA12366E83}" srcOrd="18" destOrd="0" presId="urn:microsoft.com/office/officeart/2005/8/layout/target3"/>
    <dgm:cxn modelId="{6FAD99C8-208A-4604-83EE-A2D85083083E}" type="presParOf" srcId="{333A1088-737F-45CB-B68E-254E46348037}" destId="{4D30A88C-8B62-4979-B120-E743D8B9257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 F 15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– Aromatické uhlovodíky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0AEFEAAE-4B9D-44C9-B448-C44B4ADAD7F0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F034D9-BFC2-4F73-BBA6-EC6ED57A218D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16EBB3-7737-4433-980E-BE255AD2672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B202B5-207C-4A73-81E0-13A55A5F79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057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cs-CZ" dirty="0" smtClean="0"/>
              <a:t>V domácnostech se naftalen nejvíce používá jako vykuřovací prostředek nebo jako pevné kuličky proti molům. V hermeticky uzavřených obalech jsou obsaženy naftalenové kuličky. Naftalenové výpary zabíjí larvy molů, které ničí oblečení.</a:t>
            </a:r>
          </a:p>
          <a:p>
            <a:pPr rtl="0"/>
            <a:r>
              <a:rPr lang="cs-CZ" dirty="0" smtClean="0"/>
              <a:t>V minulosti byl naftalen také podáván dobytku, aby zahubil různé parazitující červy.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B202B5-207C-4A73-81E0-13A55A5F795C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330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5DABB1A-431D-411C-BB95-CB39FCD9A38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8DA3081-2C94-40F9-AB15-566F48E7C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DABB1A-431D-411C-BB95-CB39FCD9A38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DA3081-2C94-40F9-AB15-566F48E7C27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DABB1A-431D-411C-BB95-CB39FCD9A38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DA3081-2C94-40F9-AB15-566F48E7C27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DABB1A-431D-411C-BB95-CB39FCD9A38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DA3081-2C94-40F9-AB15-566F48E7C2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DABB1A-431D-411C-BB95-CB39FCD9A38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DA3081-2C94-40F9-AB15-566F48E7C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DABB1A-431D-411C-BB95-CB39FCD9A38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DA3081-2C94-40F9-AB15-566F48E7C27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DABB1A-431D-411C-BB95-CB39FCD9A38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DA3081-2C94-40F9-AB15-566F48E7C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5DABB1A-431D-411C-BB95-CB39FCD9A38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DA3081-2C94-40F9-AB15-566F48E7C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5DABB1A-431D-411C-BB95-CB39FCD9A38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8DA3081-2C94-40F9-AB15-566F48E7C27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DABB1A-431D-411C-BB95-CB39FCD9A38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DA3081-2C94-40F9-AB15-566F48E7C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DABB1A-431D-411C-BB95-CB39FCD9A38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DA3081-2C94-40F9-AB15-566F48E7C2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811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0592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7327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224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74598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38817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8108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6500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6160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2645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597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5DABB1A-431D-411C-BB95-CB39FCD9A38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8DA3081-2C94-40F9-AB15-566F48E7C27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390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b/bb/Naphthalene.svg/607px-Naphthalene.svg.png" TargetMode="External"/><Relationship Id="rId3" Type="http://schemas.openxmlformats.org/officeDocument/2006/relationships/hyperlink" Target="http://upload.wikimedia.org/wikipedia/commons/4/4d/Composti_aromatici_risonanza.PNG" TargetMode="External"/><Relationship Id="rId7" Type="http://schemas.openxmlformats.org/officeDocument/2006/relationships/hyperlink" Target="http://upload.wikimedia.org/wikipedia/commons/thumb/3/39/Hazard_T.svg/500px-Hazard_T.svg.png" TargetMode="External"/><Relationship Id="rId2" Type="http://schemas.openxmlformats.org/officeDocument/2006/relationships/hyperlink" Target="http://upload.wikimedia.org/wikipedia/commons/thumb/9/97/Benzene-3D-vdW.png/672px-Benzene-3D-vdW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6/Hazard_F.svg/500px-Hazard_F.svg.png" TargetMode="External"/><Relationship Id="rId5" Type="http://schemas.openxmlformats.org/officeDocument/2006/relationships/hyperlink" Target="http://upload.wikimedia.org/wikipedia/commons/6/67/Benzene_structure.png" TargetMode="External"/><Relationship Id="rId10" Type="http://schemas.openxmlformats.org/officeDocument/2006/relationships/hyperlink" Target="http://upload.wikimedia.org/wikipedia/commons/thumb/3/3e/Naphthalene-3D-balls.png/788px-Naphthalene-3D-balls.png" TargetMode="External"/><Relationship Id="rId4" Type="http://schemas.openxmlformats.org/officeDocument/2006/relationships/hyperlink" Target="http://upload.wikimedia.org/wikipedia/commons/thumb/f/fa/Benzo-a-pyrene.svg/800px-Benzo-a-pyrene.svg.png" TargetMode="External"/><Relationship Id="rId9" Type="http://schemas.openxmlformats.org/officeDocument/2006/relationships/hyperlink" Target="http://upload.wikimedia.org/wikipedia/commons/thumb/e/ed/Hazard_X.svg/500px-Hazard_X.svg.pn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luene-from-xtal-3D-vdW.png" TargetMode="External"/><Relationship Id="rId2" Type="http://schemas.openxmlformats.org/officeDocument/2006/relationships/hyperlink" Target="http://cs.wikipedia.org/wiki/Soubor:Toluol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Styrene_3D.pn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80933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6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určen pro žáky 9. ročníku ZŠ</a:t>
            </a:r>
          </a:p>
          <a:p>
            <a:r>
              <a:rPr lang="cs-CZ" dirty="0" smtClean="0"/>
              <a:t>Zabývá se aromatickými uhlovodíky a jejich hlavními zástupci</a:t>
            </a:r>
          </a:p>
          <a:p>
            <a:r>
              <a:rPr lang="cs-CZ" dirty="0" smtClean="0"/>
              <a:t>Benzen a jeho vlastnosti, dále</a:t>
            </a:r>
            <a:r>
              <a:rPr lang="cs-CZ" smtClean="0"/>
              <a:t>, naftalen</a:t>
            </a:r>
            <a:r>
              <a:rPr lang="cs-CZ" dirty="0" smtClean="0"/>
              <a:t>, toluen a styren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9466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Aromatické uhlovodíky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Areny</a:t>
            </a:r>
            <a:r>
              <a:rPr lang="cs-CZ" dirty="0" smtClean="0"/>
              <a:t>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523" y="1356588"/>
            <a:ext cx="8712968" cy="5112569"/>
          </a:xfrm>
        </p:spPr>
        <p:txBody>
          <a:bodyPr>
            <a:normAutofit/>
          </a:bodyPr>
          <a:lstStyle/>
          <a:p>
            <a:r>
              <a:rPr lang="cs-CZ" sz="2600" dirty="0" smtClean="0"/>
              <a:t>Jsou to uhlovodíky s jedním nebo více benzenovými jádry. </a:t>
            </a:r>
          </a:p>
          <a:p>
            <a:r>
              <a:rPr lang="cs-CZ" sz="2400" dirty="0" smtClean="0"/>
              <a:t>Některé </a:t>
            </a:r>
            <a:r>
              <a:rPr lang="cs-CZ" sz="2400" dirty="0" err="1"/>
              <a:t>areny</a:t>
            </a:r>
            <a:r>
              <a:rPr lang="cs-CZ" sz="2400" dirty="0"/>
              <a:t> jsou kapaliny, často příjemné vůně, hořlavé a </a:t>
            </a:r>
            <a:r>
              <a:rPr lang="cs-CZ" sz="2400" dirty="0" smtClean="0"/>
              <a:t>jedovaté.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– jsou nerozpustné ve vodě, ale dobře se rozpouštějí v organických rozpouštědlech</a:t>
            </a:r>
            <a:br>
              <a:rPr lang="cs-CZ" sz="2400" dirty="0"/>
            </a:br>
            <a:r>
              <a:rPr lang="cs-CZ" sz="2400" dirty="0"/>
              <a:t>– mnohé </a:t>
            </a:r>
            <a:r>
              <a:rPr lang="cs-CZ" sz="2400" dirty="0" err="1"/>
              <a:t>areny</a:t>
            </a:r>
            <a:r>
              <a:rPr lang="cs-CZ" sz="2400" dirty="0"/>
              <a:t> jsou samy výborná </a:t>
            </a:r>
            <a:r>
              <a:rPr lang="cs-CZ" sz="2400" dirty="0" smtClean="0"/>
              <a:t>rozpouštědla.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Areny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260125"/>
            <a:ext cx="2880320" cy="2567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12360" y="6237312"/>
            <a:ext cx="9451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Benzen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Vysvětlení jeho struktury navrhl jako první roku 1865 německý chemik F.A. </a:t>
            </a:r>
            <a:r>
              <a:rPr lang="cs-CZ" dirty="0" err="1"/>
              <a:t>Kekulé</a:t>
            </a:r>
            <a:r>
              <a:rPr lang="cs-CZ" dirty="0"/>
              <a:t> (1829-1896), který se domníval, že se jedná o šestičlenný uhlíkový kruh, kde se střídají </a:t>
            </a:r>
            <a:r>
              <a:rPr lang="cs-CZ" dirty="0" smtClean="0"/>
              <a:t>jednoduché </a:t>
            </a:r>
            <a:r>
              <a:rPr lang="cs-CZ" dirty="0"/>
              <a:t>a </a:t>
            </a:r>
            <a:r>
              <a:rPr lang="cs-CZ" dirty="0" smtClean="0"/>
              <a:t>dvojné </a:t>
            </a:r>
            <a:r>
              <a:rPr lang="cs-CZ" dirty="0"/>
              <a:t>vazby</a:t>
            </a:r>
            <a:r>
              <a:rPr lang="cs-CZ" dirty="0" smtClean="0"/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Struktura benzenového jádra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7937" y="3356992"/>
            <a:ext cx="2941526" cy="309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717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184576"/>
          </a:xfrm>
        </p:spPr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to řetězec šesti atomů uhlíku vždy uzavřený do kruhu, ve kterém se střídají tři vazby jednoduché a tři vazby dvojné. </a:t>
            </a:r>
          </a:p>
          <a:p>
            <a:r>
              <a:rPr lang="cs-CZ" dirty="0"/>
              <a:t>Toto znázornění však není příliš přesné. </a:t>
            </a:r>
          </a:p>
          <a:p>
            <a:r>
              <a:rPr lang="cs-CZ" dirty="0"/>
              <a:t>Znázorněné aromatického cyklu s kruhem uprostřed je přesnější a lépe vyjadřuje skutečnou strukturu látek, které takový cyklus ve své molekule obsahují (elektrony vazby jsou rozprostřeny po celém kruhu). </a:t>
            </a:r>
          </a:p>
          <a:p>
            <a:r>
              <a:rPr lang="cs-CZ" u="sng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dirty="0" smtClean="0"/>
              <a:t>AROMATICKÝ </a:t>
            </a:r>
            <a:r>
              <a:rPr lang="cs-CZ" sz="3100" dirty="0"/>
              <a:t>KRUH = BENZENOVÉ </a:t>
            </a:r>
            <a:r>
              <a:rPr lang="cs-CZ" sz="3100" dirty="0" smtClean="0"/>
              <a:t>JÁDRO</a:t>
            </a:r>
            <a:endParaRPr lang="cs-CZ" sz="3100" dirty="0"/>
          </a:p>
        </p:txBody>
      </p:sp>
    </p:spTree>
    <p:extLst>
      <p:ext uri="{BB962C8B-B14F-4D97-AF65-F5344CB8AC3E}">
        <p14:creationId xmlns:p14="http://schemas.microsoft.com/office/powerpoint/2010/main" val="139240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Benzenové jádro je velmi stálé a jeho zvláštní strukturu můžeme vyjádřit třemi vzorci, které jsou naprosto rovnocenné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Benzenové </a:t>
            </a:r>
            <a:r>
              <a:rPr lang="cs-CZ" dirty="0"/>
              <a:t>jádro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18" y="3356992"/>
            <a:ext cx="7585557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2759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1328"/>
            <a:ext cx="8363272" cy="4683976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monocyklické</a:t>
            </a:r>
            <a:r>
              <a:rPr lang="cs-CZ" sz="2600" dirty="0" smtClean="0"/>
              <a:t> - obsahují pouze jeden 			aromatický kruh (např. benzen)</a:t>
            </a:r>
          </a:p>
          <a:p>
            <a:r>
              <a:rPr lang="cs-CZ" sz="2600" b="1" dirty="0" smtClean="0"/>
              <a:t>polycyklické</a:t>
            </a:r>
            <a:r>
              <a:rPr lang="cs-CZ" sz="2600" dirty="0" smtClean="0"/>
              <a:t> - obsahují více aromatických kruhů </a:t>
            </a:r>
          </a:p>
          <a:p>
            <a:pPr>
              <a:buNone/>
            </a:pPr>
            <a:r>
              <a:rPr lang="cs-CZ" sz="2600" dirty="0"/>
              <a:t>	</a:t>
            </a:r>
            <a:r>
              <a:rPr lang="cs-CZ" sz="2600" dirty="0" smtClean="0"/>
              <a:t>		s kondenzovanými aromatickými jádry 		(např. naftalen, anthracen)</a:t>
            </a:r>
            <a:br>
              <a:rPr lang="cs-CZ" sz="2600" dirty="0" smtClean="0"/>
            </a:br>
            <a:r>
              <a:rPr lang="cs-CZ" sz="2600" dirty="0" smtClean="0"/>
              <a:t>		s izolovanými jádry - jádra jsou 			oddělena minimálně jednou vazbou 		(např. bifenyl)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Dělení </a:t>
            </a:r>
            <a:r>
              <a:rPr lang="cs-CZ" dirty="0" err="1" smtClean="0"/>
              <a:t>arenů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Vlastnosti: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– bezbarvá, hořlavá a jedovatá kapalina charakteristického zápachu</a:t>
            </a:r>
            <a:br>
              <a:rPr lang="cs-CZ" sz="2400" dirty="0"/>
            </a:br>
            <a:r>
              <a:rPr lang="cs-CZ" sz="2400" dirty="0"/>
              <a:t>– jeho páry tvoří se vzduchem výbušnou směs</a:t>
            </a:r>
            <a:br>
              <a:rPr lang="cs-CZ" sz="2400" dirty="0"/>
            </a:br>
            <a:r>
              <a:rPr lang="cs-CZ" sz="2400" dirty="0"/>
              <a:t>– je karcinogenní (způsobuje rakovinu)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  <a:p>
            <a:r>
              <a:rPr lang="cs-CZ" sz="2400" dirty="0"/>
              <a:t/>
            </a:r>
            <a:br>
              <a:rPr lang="cs-CZ" sz="2400" dirty="0"/>
            </a:br>
            <a:endParaRPr lang="cs-CZ" sz="2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u="sng" dirty="0" smtClean="0"/>
              <a:t>Benzen</a:t>
            </a:r>
            <a:r>
              <a:rPr lang="cs-CZ" dirty="0" smtClean="0"/>
              <a:t> </a:t>
            </a:r>
            <a:r>
              <a:rPr lang="cs-CZ" dirty="0"/>
              <a:t>C</a:t>
            </a:r>
            <a:r>
              <a:rPr lang="cs-CZ" baseline="-25000" dirty="0"/>
              <a:t>6</a:t>
            </a:r>
            <a:r>
              <a:rPr lang="cs-CZ" dirty="0"/>
              <a:t>H</a:t>
            </a:r>
            <a:r>
              <a:rPr lang="cs-CZ" baseline="-25000" dirty="0"/>
              <a:t>6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645024"/>
            <a:ext cx="7250651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620688"/>
            <a:ext cx="1152128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620688"/>
            <a:ext cx="1152128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Použití: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– jako rozpouštědlo mnoha organických látek</a:t>
            </a:r>
            <a:br>
              <a:rPr lang="cs-CZ" dirty="0"/>
            </a:br>
            <a:r>
              <a:rPr lang="cs-CZ" dirty="0"/>
              <a:t>– výchozí surovina pro výrobu plastů, syntetických vláken, léčiv, barviv, výbušnin atd.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u="sng" dirty="0" smtClean="0"/>
              <a:t>Benzen</a:t>
            </a:r>
            <a:r>
              <a:rPr lang="cs-CZ" dirty="0" smtClean="0"/>
              <a:t> </a:t>
            </a:r>
            <a:r>
              <a:rPr lang="cs-CZ" dirty="0"/>
              <a:t>C</a:t>
            </a:r>
            <a:r>
              <a:rPr lang="cs-CZ" baseline="-25000" dirty="0"/>
              <a:t>6</a:t>
            </a:r>
            <a:r>
              <a:rPr lang="cs-CZ" dirty="0"/>
              <a:t>H</a:t>
            </a:r>
            <a:r>
              <a:rPr lang="cs-CZ" baseline="-25000" dirty="0"/>
              <a:t>6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312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Naftalen je bílá, krystalická, aromatická látka, </a:t>
            </a:r>
          </a:p>
          <a:p>
            <a:r>
              <a:rPr lang="cs-CZ" sz="2400" dirty="0"/>
              <a:t>bílá krystalická látka charakteristického zápachu, nerozpustná ve vodě</a:t>
            </a:r>
            <a:br>
              <a:rPr lang="cs-CZ" sz="2400" dirty="0"/>
            </a:br>
            <a:r>
              <a:rPr lang="cs-CZ" sz="2400" dirty="0"/>
              <a:t>– má schopnost sublimovat</a:t>
            </a:r>
            <a:br>
              <a:rPr lang="cs-CZ" sz="2400" dirty="0"/>
            </a:br>
            <a:r>
              <a:rPr lang="cs-CZ" sz="2400" dirty="0"/>
              <a:t>- získává se z černouhelného dehtu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Naftalen </a:t>
            </a:r>
            <a:r>
              <a:rPr lang="cs-CZ" sz="4900" dirty="0"/>
              <a:t>C</a:t>
            </a:r>
            <a:r>
              <a:rPr lang="cs-CZ" sz="4900" baseline="-25000" dirty="0"/>
              <a:t>10</a:t>
            </a:r>
            <a:r>
              <a:rPr lang="cs-CZ" sz="4900" dirty="0"/>
              <a:t>H</a:t>
            </a:r>
            <a:r>
              <a:rPr lang="cs-CZ" sz="4900" baseline="-25000" dirty="0"/>
              <a:t>8</a:t>
            </a:r>
            <a:r>
              <a:rPr lang="cs-CZ" sz="4900" dirty="0"/>
              <a:t/>
            </a:r>
            <a:br>
              <a:rPr lang="cs-CZ" sz="4900" dirty="0"/>
            </a:br>
            <a:endParaRPr lang="cs-CZ" sz="49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06650" y="0"/>
            <a:ext cx="2232248" cy="14599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532345"/>
            <a:ext cx="3888432" cy="2960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04477" y="3814949"/>
            <a:ext cx="1013098" cy="1013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06797" y="3814949"/>
            <a:ext cx="1013098" cy="1013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2863688" y="5197379"/>
            <a:ext cx="15493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Zdraví škodlivý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40226" y="5102979"/>
            <a:ext cx="20882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Nebezpečný pro životní prostředí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Použití: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– výchozí surovina pro výrobu barviv (např. indigo – modré barvivo na rifle), léčiv</a:t>
            </a:r>
            <a:br>
              <a:rPr lang="cs-CZ" dirty="0"/>
            </a:br>
            <a:r>
              <a:rPr lang="cs-CZ" dirty="0"/>
              <a:t>– naftalenové kuličky se používají proti molům (výpary naftalenu jsou pro hmyz jedovaté) 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Naftalen </a:t>
            </a:r>
            <a:r>
              <a:rPr lang="cs-CZ" sz="4400" dirty="0"/>
              <a:t>C</a:t>
            </a:r>
            <a:r>
              <a:rPr lang="cs-CZ" sz="4400" baseline="-25000" dirty="0"/>
              <a:t>10</a:t>
            </a:r>
            <a:r>
              <a:rPr lang="cs-CZ" sz="4400" dirty="0"/>
              <a:t>H</a:t>
            </a:r>
            <a:r>
              <a:rPr lang="cs-CZ" sz="4400" baseline="-25000" dirty="0"/>
              <a:t>8</a:t>
            </a:r>
            <a:r>
              <a:rPr lang="cs-CZ" sz="4400" dirty="0"/>
              <a:t/>
            </a:r>
            <a:br>
              <a:rPr lang="cs-CZ" sz="4400" dirty="0"/>
            </a:b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617798"/>
            <a:ext cx="3960440" cy="3227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804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VLASTNOSTI: </a:t>
            </a:r>
            <a:endParaRPr lang="cs-CZ" dirty="0"/>
          </a:p>
          <a:p>
            <a:pPr marL="109728" indent="0">
              <a:buNone/>
            </a:pPr>
            <a:r>
              <a:rPr lang="cs-CZ" dirty="0"/>
              <a:t>• Bezbarvá kapalina. </a:t>
            </a:r>
          </a:p>
          <a:p>
            <a:pPr marL="109728" indent="0">
              <a:buNone/>
            </a:pPr>
            <a:r>
              <a:rPr lang="pt-BR" dirty="0"/>
              <a:t>• </a:t>
            </a:r>
            <a:r>
              <a:rPr lang="pt-BR" b="1" dirty="0"/>
              <a:t>Vysoce hořlavá a zdraví škodlivá. </a:t>
            </a:r>
            <a:endParaRPr lang="pt-BR" dirty="0"/>
          </a:p>
          <a:p>
            <a:pPr marL="109728" indent="0">
              <a:buNone/>
            </a:pPr>
            <a:r>
              <a:rPr lang="cs-CZ" dirty="0"/>
              <a:t>• Charakteristický zápach. </a:t>
            </a:r>
          </a:p>
          <a:p>
            <a:pPr marL="109728" indent="0">
              <a:buNone/>
            </a:pPr>
            <a:r>
              <a:rPr lang="cs-CZ" dirty="0"/>
              <a:t>• Páry tvoří se vzduchem </a:t>
            </a:r>
            <a:r>
              <a:rPr lang="cs-CZ" dirty="0" smtClean="0"/>
              <a:t>třaskavou</a:t>
            </a:r>
            <a:br>
              <a:rPr lang="cs-CZ" dirty="0" smtClean="0"/>
            </a:br>
            <a:r>
              <a:rPr lang="cs-CZ" dirty="0" smtClean="0"/>
              <a:t>   </a:t>
            </a:r>
            <a:r>
              <a:rPr lang="cs-CZ" dirty="0"/>
              <a:t>směs. </a:t>
            </a:r>
          </a:p>
          <a:p>
            <a:pPr marL="109728" indent="0">
              <a:buNone/>
            </a:pPr>
            <a:r>
              <a:rPr lang="cs-CZ" dirty="0"/>
              <a:t>• Ve vodě nerozpustná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0" dirty="0" smtClean="0"/>
              <a:t>TOLUEN </a:t>
            </a:r>
            <a:r>
              <a:rPr lang="cs-CZ" sz="3600" b="0" dirty="0"/>
              <a:t>(METHYLBENZEN) C</a:t>
            </a:r>
            <a:r>
              <a:rPr lang="cs-CZ" sz="3600" b="0" baseline="30000" dirty="0"/>
              <a:t>6</a:t>
            </a:r>
            <a:r>
              <a:rPr lang="cs-CZ" sz="3600" b="0" dirty="0"/>
              <a:t>H</a:t>
            </a:r>
            <a:r>
              <a:rPr lang="cs-CZ" sz="3600" b="0" baseline="30000" dirty="0"/>
              <a:t>5</a:t>
            </a:r>
            <a:r>
              <a:rPr lang="cs-CZ" sz="3600" b="0" dirty="0"/>
              <a:t>-CH</a:t>
            </a:r>
            <a:r>
              <a:rPr lang="cs-CZ" sz="3600" b="0" baseline="30000" dirty="0"/>
              <a:t>3 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137" y="2060848"/>
            <a:ext cx="2081819" cy="380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362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844824"/>
            <a:ext cx="2856318" cy="3672408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/>
              <a:t>Použití: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– jako rozpouštědlo syntetických laků</a:t>
            </a:r>
            <a:br>
              <a:rPr lang="cs-CZ" dirty="0"/>
            </a:br>
            <a:r>
              <a:rPr lang="cs-CZ" dirty="0"/>
              <a:t>– výchozí surovina pro výrobu výbušnin (např. TNT), organických kyselin, sacharinu atd.</a:t>
            </a:r>
            <a:br>
              <a:rPr lang="cs-CZ" dirty="0"/>
            </a:b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0" dirty="0"/>
              <a:t>TOLUEN (METHYLBENZEN) C</a:t>
            </a:r>
            <a:r>
              <a:rPr lang="cs-CZ" sz="3600" b="0" baseline="30000" dirty="0"/>
              <a:t>6</a:t>
            </a:r>
            <a:r>
              <a:rPr lang="cs-CZ" sz="3600" b="0" dirty="0"/>
              <a:t>H</a:t>
            </a:r>
            <a:r>
              <a:rPr lang="cs-CZ" sz="3600" b="0" baseline="30000" dirty="0"/>
              <a:t>5</a:t>
            </a:r>
            <a:r>
              <a:rPr lang="cs-CZ" sz="3600" b="0" dirty="0"/>
              <a:t>-CH</a:t>
            </a:r>
            <a:r>
              <a:rPr lang="cs-CZ" sz="3600" b="0" baseline="30000" dirty="0"/>
              <a:t>3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8684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95536" y="1268760"/>
            <a:ext cx="4248472" cy="5400600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dirty="0" smtClean="0"/>
              <a:t>– </a:t>
            </a:r>
            <a:r>
              <a:rPr lang="cs-CZ" dirty="0"/>
              <a:t>bezbarvá hořlavá kapalina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Použití: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– výchozí surovina pro výrobu </a:t>
            </a:r>
            <a:r>
              <a:rPr lang="cs-CZ" dirty="0" smtClean="0"/>
              <a:t>polystyrenu</a:t>
            </a:r>
          </a:p>
          <a:p>
            <a:pPr marL="109728" indent="0">
              <a:buNone/>
            </a:pPr>
            <a:r>
              <a:rPr lang="cs-CZ" dirty="0" smtClean="0"/>
              <a:t>- je </a:t>
            </a:r>
            <a:r>
              <a:rPr lang="cs-CZ" dirty="0"/>
              <a:t>využíván při výrobě barviv, plastů, v gumárenském průmyslu.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052736"/>
            <a:ext cx="4337361" cy="3166859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u="sng" dirty="0" smtClean="0"/>
              <a:t>Styren</a:t>
            </a:r>
            <a:r>
              <a:rPr lang="cs-CZ" dirty="0" smtClean="0"/>
              <a:t> </a:t>
            </a:r>
            <a:r>
              <a:rPr lang="cs-CZ" dirty="0"/>
              <a:t>C</a:t>
            </a:r>
            <a:r>
              <a:rPr lang="cs-CZ" baseline="-25000" dirty="0"/>
              <a:t>8</a:t>
            </a:r>
            <a:r>
              <a:rPr lang="cs-CZ" dirty="0"/>
              <a:t>H</a:t>
            </a:r>
            <a:r>
              <a:rPr lang="cs-CZ" baseline="-25000" dirty="0"/>
              <a:t>8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6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err="1" smtClean="0"/>
              <a:t>Polyaromatické</a:t>
            </a:r>
            <a:r>
              <a:rPr lang="cs-CZ" sz="2600" dirty="0" smtClean="0"/>
              <a:t> uhlovodíky jsou skupinou aromatických uhlovodíků s nejméně dvěma benzenovými jádry, které vznikají převážně během nedokonalého spalování.</a:t>
            </a:r>
            <a:endParaRPr lang="cs-CZ" sz="2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Polyaromatické</a:t>
            </a:r>
            <a:r>
              <a:rPr lang="cs-CZ" dirty="0" smtClean="0"/>
              <a:t> uhlovodíky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068960"/>
            <a:ext cx="4392488" cy="2745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068960"/>
            <a:ext cx="2448272" cy="1744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899592" y="5805264"/>
            <a:ext cx="32929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Strukturní vzorec </a:t>
            </a:r>
            <a:r>
              <a:rPr lang="cs-CZ" dirty="0" err="1" smtClean="0"/>
              <a:t>benzo</a:t>
            </a:r>
            <a:r>
              <a:rPr lang="cs-CZ" dirty="0" smtClean="0"/>
              <a:t>-a-</a:t>
            </a:r>
            <a:r>
              <a:rPr lang="cs-CZ" dirty="0" err="1" smtClean="0"/>
              <a:t>pyrenu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796136" y="4869160"/>
            <a:ext cx="2492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Strukturní vzorec </a:t>
            </a:r>
            <a:r>
              <a:rPr lang="cs-CZ" dirty="0" err="1" smtClean="0"/>
              <a:t>pyrenu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600" dirty="0" smtClean="0"/>
              <a:t>Benzen, toluen a xyleny jsou kapaliny, vyšší </a:t>
            </a:r>
            <a:r>
              <a:rPr lang="cs-CZ" sz="2600" dirty="0" err="1" smtClean="0"/>
              <a:t>areny</a:t>
            </a:r>
            <a:r>
              <a:rPr lang="cs-CZ" sz="2600" dirty="0" smtClean="0"/>
              <a:t> jsou pevné látky (naftalen sublimuje).</a:t>
            </a:r>
          </a:p>
          <a:p>
            <a:r>
              <a:rPr lang="cs-CZ" sz="2600" dirty="0" smtClean="0"/>
              <a:t>Vzhledem k charakteru vazeb patří </a:t>
            </a:r>
            <a:r>
              <a:rPr lang="cs-CZ" sz="2600" dirty="0" err="1" smtClean="0"/>
              <a:t>areny</a:t>
            </a:r>
            <a:r>
              <a:rPr lang="cs-CZ" sz="2600" dirty="0" smtClean="0"/>
              <a:t> mezi nepolární sloučeniny, rozpouští se v nepolárních rozpouštědlech, ve vodě nikoliv.</a:t>
            </a:r>
          </a:p>
          <a:p>
            <a:r>
              <a:rPr lang="cs-CZ" sz="2600" dirty="0" smtClean="0"/>
              <a:t>Většinou mají charakteristický zápach a menší hustotu než voda. </a:t>
            </a:r>
          </a:p>
          <a:p>
            <a:r>
              <a:rPr lang="cs-CZ" sz="2600" dirty="0" err="1" smtClean="0"/>
              <a:t>Areny</a:t>
            </a:r>
            <a:r>
              <a:rPr lang="cs-CZ" sz="2600" dirty="0" smtClean="0"/>
              <a:t> jsou vesměs hořlavé, některé jsou jedovaté (při požití nebo vdechnutí).</a:t>
            </a:r>
          </a:p>
          <a:p>
            <a:r>
              <a:rPr lang="cs-CZ" sz="2600" dirty="0" smtClean="0"/>
              <a:t>U řady z nich byly prokázány karcinogenní účinky.</a:t>
            </a:r>
            <a:endParaRPr lang="cs-CZ" sz="2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Vlastnosti </a:t>
            </a:r>
            <a:r>
              <a:rPr lang="cs-CZ" dirty="0" err="1" smtClean="0"/>
              <a:t>Arenů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04656"/>
          </a:xfrm>
        </p:spPr>
        <p:txBody>
          <a:bodyPr>
            <a:normAutofit fontScale="47500" lnSpcReduction="20000"/>
          </a:bodyPr>
          <a:lstStyle/>
          <a:p>
            <a:r>
              <a:rPr lang="cs-CZ" sz="2400" dirty="0" smtClean="0"/>
              <a:t>3D model Benzenu - obrázek. In: 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: </a:t>
            </a:r>
            <a:r>
              <a:rPr lang="cs-CZ" sz="2400" dirty="0" err="1" smtClean="0"/>
              <a:t>the</a:t>
            </a:r>
            <a:r>
              <a:rPr lang="cs-CZ" sz="2400" dirty="0" smtClean="0"/>
              <a:t> free </a:t>
            </a:r>
            <a:r>
              <a:rPr lang="cs-CZ" sz="2400" dirty="0" err="1" smtClean="0"/>
              <a:t>encyclopedia</a:t>
            </a:r>
            <a:r>
              <a:rPr lang="cs-CZ" sz="2400" dirty="0" smtClean="0"/>
              <a:t> [online]. San </a:t>
            </a:r>
            <a:r>
              <a:rPr lang="cs-CZ" sz="2400" dirty="0" err="1" smtClean="0"/>
              <a:t>Francisco</a:t>
            </a:r>
            <a:r>
              <a:rPr lang="cs-CZ" sz="2400" dirty="0" smtClean="0"/>
              <a:t> (CA): </a:t>
            </a:r>
            <a:r>
              <a:rPr lang="cs-CZ" sz="2400" dirty="0" err="1" smtClean="0"/>
              <a:t>Wikimedia</a:t>
            </a:r>
            <a:r>
              <a:rPr lang="cs-CZ" sz="2400" dirty="0" smtClean="0"/>
              <a:t> </a:t>
            </a:r>
            <a:r>
              <a:rPr lang="cs-CZ" sz="2400" dirty="0" err="1" smtClean="0"/>
              <a:t>Foundation</a:t>
            </a:r>
            <a:r>
              <a:rPr lang="cs-CZ" sz="2400" dirty="0" smtClean="0"/>
              <a:t>, 2001- [cit. 2011-10-25]. Dostupné z: </a:t>
            </a:r>
            <a:r>
              <a:rPr lang="cs-CZ" sz="2400" dirty="0" smtClean="0">
                <a:hlinkClick r:id="rId2"/>
              </a:rPr>
              <a:t>http://upload.wikimedia.org/wikipedia/commons/thumb/9/97/Benzene-3D-vdW.png/672px-Benzene-3D-vdW.png</a:t>
            </a:r>
            <a:r>
              <a:rPr lang="cs-CZ" sz="2400" dirty="0" smtClean="0"/>
              <a:t> </a:t>
            </a:r>
          </a:p>
          <a:p>
            <a:r>
              <a:rPr lang="cs-CZ" sz="2400" dirty="0" err="1" smtClean="0"/>
              <a:t>Aromaticke</a:t>
            </a:r>
            <a:r>
              <a:rPr lang="cs-CZ" sz="2400" dirty="0" smtClean="0"/>
              <a:t> </a:t>
            </a:r>
            <a:r>
              <a:rPr lang="cs-CZ" sz="2400" dirty="0" err="1" smtClean="0"/>
              <a:t>uhlovodiky</a:t>
            </a:r>
            <a:r>
              <a:rPr lang="cs-CZ" sz="2400" dirty="0" smtClean="0"/>
              <a:t> - obrázek. In: 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: </a:t>
            </a:r>
            <a:r>
              <a:rPr lang="cs-CZ" sz="2400" dirty="0" err="1" smtClean="0"/>
              <a:t>the</a:t>
            </a:r>
            <a:r>
              <a:rPr lang="cs-CZ" sz="2400" dirty="0" smtClean="0"/>
              <a:t> free </a:t>
            </a:r>
            <a:r>
              <a:rPr lang="cs-CZ" sz="2400" dirty="0" err="1" smtClean="0"/>
              <a:t>encyclopedia</a:t>
            </a:r>
            <a:r>
              <a:rPr lang="cs-CZ" sz="2400" dirty="0" smtClean="0"/>
              <a:t> [online]. San </a:t>
            </a:r>
            <a:r>
              <a:rPr lang="cs-CZ" sz="2400" dirty="0" err="1" smtClean="0"/>
              <a:t>Francisco</a:t>
            </a:r>
            <a:r>
              <a:rPr lang="cs-CZ" sz="2400" dirty="0" smtClean="0"/>
              <a:t> (CA): </a:t>
            </a:r>
            <a:r>
              <a:rPr lang="cs-CZ" sz="2400" dirty="0" err="1" smtClean="0"/>
              <a:t>Wikimedia</a:t>
            </a:r>
            <a:r>
              <a:rPr lang="cs-CZ" sz="2400" dirty="0" smtClean="0"/>
              <a:t> </a:t>
            </a:r>
            <a:r>
              <a:rPr lang="cs-CZ" sz="2400" dirty="0" err="1" smtClean="0"/>
              <a:t>Foundation</a:t>
            </a:r>
            <a:r>
              <a:rPr lang="cs-CZ" sz="2400" dirty="0" smtClean="0"/>
              <a:t>, 2001- [cit. 2011-10-25]. Dostupné z: </a:t>
            </a:r>
            <a:r>
              <a:rPr lang="cs-CZ" sz="2400" dirty="0" smtClean="0">
                <a:hlinkClick r:id="rId3"/>
              </a:rPr>
              <a:t>http://upload.wikimedia.org/wikipedia/commons/4/4d/Composti_aromatici_risonanza.PNG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Strukturní vzorec </a:t>
            </a:r>
            <a:r>
              <a:rPr lang="cs-CZ" sz="2400" dirty="0" err="1" smtClean="0"/>
              <a:t>pyrenu</a:t>
            </a:r>
            <a:r>
              <a:rPr lang="cs-CZ" sz="2400" dirty="0" smtClean="0"/>
              <a:t> - obrázek. In: 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: </a:t>
            </a:r>
            <a:r>
              <a:rPr lang="cs-CZ" sz="2400" dirty="0" err="1" smtClean="0"/>
              <a:t>the</a:t>
            </a:r>
            <a:r>
              <a:rPr lang="cs-CZ" sz="2400" dirty="0" smtClean="0"/>
              <a:t> free </a:t>
            </a:r>
            <a:r>
              <a:rPr lang="cs-CZ" sz="2400" dirty="0" err="1" smtClean="0"/>
              <a:t>encyclopedia</a:t>
            </a:r>
            <a:r>
              <a:rPr lang="cs-CZ" sz="2400" dirty="0" smtClean="0"/>
              <a:t> [online]. San </a:t>
            </a:r>
            <a:r>
              <a:rPr lang="cs-CZ" sz="2400" dirty="0" err="1" smtClean="0"/>
              <a:t>Francisco</a:t>
            </a:r>
            <a:r>
              <a:rPr lang="cs-CZ" sz="2400" dirty="0" smtClean="0"/>
              <a:t> (CA): </a:t>
            </a:r>
            <a:r>
              <a:rPr lang="cs-CZ" sz="2400" dirty="0" err="1" smtClean="0"/>
              <a:t>Wikimedia</a:t>
            </a:r>
            <a:r>
              <a:rPr lang="cs-CZ" sz="2400" dirty="0" smtClean="0"/>
              <a:t> </a:t>
            </a:r>
            <a:r>
              <a:rPr lang="cs-CZ" sz="2400" dirty="0" err="1" smtClean="0"/>
              <a:t>Foundation</a:t>
            </a:r>
            <a:r>
              <a:rPr lang="cs-CZ" sz="2400" dirty="0" smtClean="0"/>
              <a:t>, 2001- [cit. 2011-10-25]. Dostupné z: </a:t>
            </a:r>
            <a:r>
              <a:rPr lang="cs-CZ" sz="2400" dirty="0" smtClean="0">
                <a:hlinkClick r:id="rId3"/>
              </a:rPr>
              <a:t>http://upload.wikimedia.org/wikipedia/commons/4/4d/Composti_aromatici_risonanza.PNG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Strukturní vzorec </a:t>
            </a:r>
            <a:r>
              <a:rPr lang="cs-CZ" sz="2400" dirty="0" err="1" smtClean="0"/>
              <a:t>benzo</a:t>
            </a:r>
            <a:r>
              <a:rPr lang="cs-CZ" sz="2400" dirty="0" smtClean="0"/>
              <a:t> a </a:t>
            </a:r>
            <a:r>
              <a:rPr lang="cs-CZ" sz="2400" dirty="0" err="1" smtClean="0"/>
              <a:t>pyrenu</a:t>
            </a:r>
            <a:r>
              <a:rPr lang="cs-CZ" sz="2400" dirty="0" smtClean="0"/>
              <a:t> - obrázek. In: 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: </a:t>
            </a:r>
            <a:r>
              <a:rPr lang="cs-CZ" sz="2400" dirty="0" err="1" smtClean="0"/>
              <a:t>the</a:t>
            </a:r>
            <a:r>
              <a:rPr lang="cs-CZ" sz="2400" dirty="0" smtClean="0"/>
              <a:t> free </a:t>
            </a:r>
            <a:r>
              <a:rPr lang="cs-CZ" sz="2400" dirty="0" err="1" smtClean="0"/>
              <a:t>encyclopedia</a:t>
            </a:r>
            <a:r>
              <a:rPr lang="cs-CZ" sz="2400" dirty="0" smtClean="0"/>
              <a:t> [online]. San </a:t>
            </a:r>
            <a:r>
              <a:rPr lang="cs-CZ" sz="2400" dirty="0" err="1" smtClean="0"/>
              <a:t>Francisco</a:t>
            </a:r>
            <a:r>
              <a:rPr lang="cs-CZ" sz="2400" dirty="0" smtClean="0"/>
              <a:t> (CA): </a:t>
            </a:r>
            <a:r>
              <a:rPr lang="cs-CZ" sz="2400" dirty="0" err="1" smtClean="0"/>
              <a:t>Wikimedia</a:t>
            </a:r>
            <a:r>
              <a:rPr lang="cs-CZ" sz="2400" dirty="0" smtClean="0"/>
              <a:t> </a:t>
            </a:r>
            <a:r>
              <a:rPr lang="cs-CZ" sz="2400" dirty="0" err="1" smtClean="0"/>
              <a:t>Foundation</a:t>
            </a:r>
            <a:r>
              <a:rPr lang="cs-CZ" sz="2400" dirty="0" smtClean="0"/>
              <a:t>, 2001- [cit. 2011-10-25]. Dostupné z: </a:t>
            </a:r>
            <a:r>
              <a:rPr lang="cs-CZ" sz="2400" dirty="0" smtClean="0">
                <a:hlinkClick r:id="rId4"/>
              </a:rPr>
              <a:t>http://upload.wikimedia.org/wikipedia/commons/thumb/f/fa/Benzo-a-pyrene.svg/800px-Benzo-a-pyrene.svg.png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Benzenová struktura - obrázek. In: 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: </a:t>
            </a:r>
            <a:r>
              <a:rPr lang="cs-CZ" sz="2400" dirty="0" err="1" smtClean="0"/>
              <a:t>the</a:t>
            </a:r>
            <a:r>
              <a:rPr lang="cs-CZ" sz="2400" dirty="0" smtClean="0"/>
              <a:t> free </a:t>
            </a:r>
            <a:r>
              <a:rPr lang="cs-CZ" sz="2400" dirty="0" err="1" smtClean="0"/>
              <a:t>encyclopedia</a:t>
            </a:r>
            <a:r>
              <a:rPr lang="cs-CZ" sz="2400" dirty="0" smtClean="0"/>
              <a:t> [online]. San </a:t>
            </a:r>
            <a:r>
              <a:rPr lang="cs-CZ" sz="2400" dirty="0" err="1" smtClean="0"/>
              <a:t>Francisco</a:t>
            </a:r>
            <a:r>
              <a:rPr lang="cs-CZ" sz="2400" dirty="0" smtClean="0"/>
              <a:t> (CA): </a:t>
            </a:r>
            <a:r>
              <a:rPr lang="cs-CZ" sz="2400" dirty="0" err="1" smtClean="0"/>
              <a:t>Wikimedia</a:t>
            </a:r>
            <a:r>
              <a:rPr lang="cs-CZ" sz="2400" dirty="0" smtClean="0"/>
              <a:t> </a:t>
            </a:r>
            <a:r>
              <a:rPr lang="cs-CZ" sz="2400" dirty="0" err="1" smtClean="0"/>
              <a:t>Foundation</a:t>
            </a:r>
            <a:r>
              <a:rPr lang="cs-CZ" sz="2400" dirty="0" smtClean="0"/>
              <a:t>, 2001- [cit. 2011-10-25]. Dostupné z: </a:t>
            </a:r>
            <a:r>
              <a:rPr lang="cs-CZ" sz="2400" dirty="0" smtClean="0">
                <a:hlinkClick r:id="rId5"/>
              </a:rPr>
              <a:t>http://upload.wikimedia.org/wikipedia/commons/6/67/Benzene_structure.png</a:t>
            </a:r>
            <a:endParaRPr lang="cs-CZ" sz="2400" dirty="0" smtClean="0"/>
          </a:p>
          <a:p>
            <a:r>
              <a:rPr lang="cs-CZ" sz="2400" dirty="0" smtClean="0"/>
              <a:t>Vysoce hořlavý- obrázek. In: 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: </a:t>
            </a:r>
            <a:r>
              <a:rPr lang="cs-CZ" sz="2400" dirty="0" err="1" smtClean="0"/>
              <a:t>the</a:t>
            </a:r>
            <a:r>
              <a:rPr lang="cs-CZ" sz="2400" dirty="0" smtClean="0"/>
              <a:t> free </a:t>
            </a:r>
            <a:r>
              <a:rPr lang="cs-CZ" sz="2400" dirty="0" err="1" smtClean="0"/>
              <a:t>encyclopedia</a:t>
            </a:r>
            <a:r>
              <a:rPr lang="cs-CZ" sz="2400" dirty="0" smtClean="0"/>
              <a:t> [online]. San </a:t>
            </a:r>
            <a:r>
              <a:rPr lang="cs-CZ" sz="2400" dirty="0" err="1" smtClean="0"/>
              <a:t>Francisco</a:t>
            </a:r>
            <a:r>
              <a:rPr lang="cs-CZ" sz="2400" dirty="0" smtClean="0"/>
              <a:t> (CA): </a:t>
            </a:r>
            <a:r>
              <a:rPr lang="cs-CZ" sz="2400" dirty="0" err="1" smtClean="0"/>
              <a:t>Wikimedia</a:t>
            </a:r>
            <a:r>
              <a:rPr lang="cs-CZ" sz="2400" dirty="0" smtClean="0"/>
              <a:t> </a:t>
            </a:r>
            <a:r>
              <a:rPr lang="cs-CZ" sz="2400" dirty="0" err="1" smtClean="0"/>
              <a:t>Foundation</a:t>
            </a:r>
            <a:r>
              <a:rPr lang="cs-CZ" sz="2400" dirty="0" smtClean="0"/>
              <a:t>, 2001- [cit. 2011-10-25]. Dostupné z: </a:t>
            </a:r>
            <a:r>
              <a:rPr lang="cs-CZ" sz="2400" dirty="0" smtClean="0">
                <a:hlinkClick r:id="rId6"/>
              </a:rPr>
              <a:t>http://upload.wikimedia.org/wikipedia/commons/thumb/0/06/Hazard_F.svg/500px-Hazard_F.svg.png</a:t>
            </a:r>
            <a:endParaRPr lang="cs-CZ" sz="2400" dirty="0" smtClean="0"/>
          </a:p>
          <a:p>
            <a:r>
              <a:rPr lang="cs-CZ" sz="2400" dirty="0" smtClean="0"/>
              <a:t>Toxický - obrázek. In: 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: </a:t>
            </a:r>
            <a:r>
              <a:rPr lang="cs-CZ" sz="2400" dirty="0" err="1" smtClean="0"/>
              <a:t>the</a:t>
            </a:r>
            <a:r>
              <a:rPr lang="cs-CZ" sz="2400" dirty="0" smtClean="0"/>
              <a:t> free </a:t>
            </a:r>
            <a:r>
              <a:rPr lang="cs-CZ" sz="2400" dirty="0" err="1" smtClean="0"/>
              <a:t>encyclopedia</a:t>
            </a:r>
            <a:r>
              <a:rPr lang="cs-CZ" sz="2400" dirty="0" smtClean="0"/>
              <a:t> [online]. San </a:t>
            </a:r>
            <a:r>
              <a:rPr lang="cs-CZ" sz="2400" dirty="0" err="1" smtClean="0"/>
              <a:t>Francisco</a:t>
            </a:r>
            <a:r>
              <a:rPr lang="cs-CZ" sz="2400" dirty="0" smtClean="0"/>
              <a:t> (CA): </a:t>
            </a:r>
            <a:r>
              <a:rPr lang="cs-CZ" sz="2400" dirty="0" err="1" smtClean="0"/>
              <a:t>Wikimedia</a:t>
            </a:r>
            <a:r>
              <a:rPr lang="cs-CZ" sz="2400" dirty="0" smtClean="0"/>
              <a:t> </a:t>
            </a:r>
            <a:r>
              <a:rPr lang="cs-CZ" sz="2400" dirty="0" err="1" smtClean="0"/>
              <a:t>Foundation</a:t>
            </a:r>
            <a:r>
              <a:rPr lang="cs-CZ" sz="2400" dirty="0" smtClean="0"/>
              <a:t>, 2001- [cit. 2011-10-25]. Dostupné z: </a:t>
            </a:r>
            <a:r>
              <a:rPr lang="cs-CZ" sz="2400" dirty="0" smtClean="0">
                <a:hlinkClick r:id="rId7"/>
              </a:rPr>
              <a:t>http://upload.wikimedia.org/wikipedia/commons/thumb/3/39/Hazard_T.svg/500px-Hazard_T.svg.png</a:t>
            </a:r>
            <a:endParaRPr lang="cs-CZ" sz="2400" dirty="0" smtClean="0"/>
          </a:p>
          <a:p>
            <a:r>
              <a:rPr lang="cs-CZ" sz="2400" dirty="0" smtClean="0"/>
              <a:t>Struktura Naftalenu - obrázek. In: 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: </a:t>
            </a:r>
            <a:r>
              <a:rPr lang="cs-CZ" sz="2400" dirty="0" err="1" smtClean="0"/>
              <a:t>the</a:t>
            </a:r>
            <a:r>
              <a:rPr lang="cs-CZ" sz="2400" dirty="0" smtClean="0"/>
              <a:t> free </a:t>
            </a:r>
            <a:r>
              <a:rPr lang="cs-CZ" sz="2400" dirty="0" err="1" smtClean="0"/>
              <a:t>encyclopedia</a:t>
            </a:r>
            <a:r>
              <a:rPr lang="cs-CZ" sz="2400" dirty="0" smtClean="0"/>
              <a:t> [online]. San </a:t>
            </a:r>
            <a:r>
              <a:rPr lang="cs-CZ" sz="2400" dirty="0" err="1" smtClean="0"/>
              <a:t>Francisco</a:t>
            </a:r>
            <a:r>
              <a:rPr lang="cs-CZ" sz="2400" dirty="0" smtClean="0"/>
              <a:t> (CA): </a:t>
            </a:r>
            <a:r>
              <a:rPr lang="cs-CZ" sz="2400" dirty="0" err="1" smtClean="0"/>
              <a:t>Wikimedia</a:t>
            </a:r>
            <a:r>
              <a:rPr lang="cs-CZ" sz="2400" dirty="0" smtClean="0"/>
              <a:t> </a:t>
            </a:r>
            <a:r>
              <a:rPr lang="cs-CZ" sz="2400" dirty="0" err="1" smtClean="0"/>
              <a:t>Foundation</a:t>
            </a:r>
            <a:r>
              <a:rPr lang="cs-CZ" sz="2400" dirty="0" smtClean="0"/>
              <a:t>, 2001- [cit. 2011-10-25]. Dostupné z: </a:t>
            </a:r>
            <a:r>
              <a:rPr lang="cs-CZ" sz="2400" dirty="0" smtClean="0">
                <a:hlinkClick r:id="rId8"/>
              </a:rPr>
              <a:t>http://upload.wikimedia.org/wikipedia/commons/thumb/b/bb/Naphthalene.svg/607px-Naphthalene.svg.png</a:t>
            </a:r>
            <a:endParaRPr lang="cs-CZ" sz="2400" dirty="0" smtClean="0"/>
          </a:p>
          <a:p>
            <a:r>
              <a:rPr lang="cs-CZ" sz="2400" dirty="0" smtClean="0"/>
              <a:t>Zdraví škodlivý - znak. In: 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: </a:t>
            </a:r>
            <a:r>
              <a:rPr lang="cs-CZ" sz="2400" dirty="0" err="1" smtClean="0"/>
              <a:t>the</a:t>
            </a:r>
            <a:r>
              <a:rPr lang="cs-CZ" sz="2400" dirty="0" smtClean="0"/>
              <a:t> free </a:t>
            </a:r>
            <a:r>
              <a:rPr lang="cs-CZ" sz="2400" dirty="0" err="1" smtClean="0"/>
              <a:t>encyclopedia</a:t>
            </a:r>
            <a:r>
              <a:rPr lang="cs-CZ" sz="2400" dirty="0" smtClean="0"/>
              <a:t> [online]. San </a:t>
            </a:r>
            <a:r>
              <a:rPr lang="cs-CZ" sz="2400" dirty="0" err="1" smtClean="0"/>
              <a:t>Francisco</a:t>
            </a:r>
            <a:r>
              <a:rPr lang="cs-CZ" sz="2400" dirty="0" smtClean="0"/>
              <a:t> (CA): </a:t>
            </a:r>
            <a:r>
              <a:rPr lang="cs-CZ" sz="2400" dirty="0" err="1" smtClean="0"/>
              <a:t>Wikimedia</a:t>
            </a:r>
            <a:r>
              <a:rPr lang="cs-CZ" sz="2400" dirty="0" smtClean="0"/>
              <a:t> </a:t>
            </a:r>
            <a:r>
              <a:rPr lang="cs-CZ" sz="2400" dirty="0" err="1" smtClean="0"/>
              <a:t>Foundation</a:t>
            </a:r>
            <a:r>
              <a:rPr lang="cs-CZ" sz="2400" dirty="0" smtClean="0"/>
              <a:t>, 2001- [cit. 2011-10-25]. Dostupné z: </a:t>
            </a:r>
            <a:r>
              <a:rPr lang="cs-CZ" sz="2400" dirty="0" smtClean="0">
                <a:hlinkClick r:id="rId9"/>
              </a:rPr>
              <a:t>http://upload.wikimedia.org/wikipedia/commons/thumb/e/ed/Hazard_X.svg/500px-Hazard_X.svg.png</a:t>
            </a:r>
            <a:endParaRPr lang="cs-CZ" sz="2400" dirty="0" smtClean="0"/>
          </a:p>
          <a:p>
            <a:r>
              <a:rPr lang="cs-CZ" sz="2400" dirty="0" smtClean="0"/>
              <a:t>Nebezpečný pro životní prostředí - znak. In: 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: </a:t>
            </a:r>
            <a:r>
              <a:rPr lang="cs-CZ" sz="2400" dirty="0" err="1" smtClean="0"/>
              <a:t>the</a:t>
            </a:r>
            <a:r>
              <a:rPr lang="cs-CZ" sz="2400" dirty="0" smtClean="0"/>
              <a:t> free </a:t>
            </a:r>
            <a:r>
              <a:rPr lang="cs-CZ" sz="2400" dirty="0" err="1" smtClean="0"/>
              <a:t>encyclopedia</a:t>
            </a:r>
            <a:r>
              <a:rPr lang="cs-CZ" sz="2400" dirty="0" smtClean="0"/>
              <a:t> [online]. San </a:t>
            </a:r>
            <a:r>
              <a:rPr lang="cs-CZ" sz="2400" dirty="0" err="1" smtClean="0"/>
              <a:t>Francisco</a:t>
            </a:r>
            <a:r>
              <a:rPr lang="cs-CZ" sz="2400" dirty="0" smtClean="0"/>
              <a:t> (CA): </a:t>
            </a:r>
            <a:r>
              <a:rPr lang="cs-CZ" sz="2400" dirty="0" err="1" smtClean="0"/>
              <a:t>Wikimedia</a:t>
            </a:r>
            <a:r>
              <a:rPr lang="cs-CZ" sz="2400" dirty="0" smtClean="0"/>
              <a:t> </a:t>
            </a:r>
            <a:r>
              <a:rPr lang="cs-CZ" sz="2400" dirty="0" err="1" smtClean="0"/>
              <a:t>Foundation</a:t>
            </a:r>
            <a:r>
              <a:rPr lang="cs-CZ" sz="2400" dirty="0" smtClean="0"/>
              <a:t>, 2001- [cit. 2011-10-25]. Dostupné z: </a:t>
            </a:r>
            <a:r>
              <a:rPr lang="cs-CZ" sz="2400" dirty="0" smtClean="0">
                <a:hlinkClick r:id="rId9"/>
              </a:rPr>
              <a:t>http://upload.wikimedia.org/wikipedia/commons/thumb/e/ed/Hazard_X.svg/500px-Hazard_X.svg.png</a:t>
            </a:r>
            <a:endParaRPr lang="cs-CZ" sz="2400" dirty="0" smtClean="0"/>
          </a:p>
          <a:p>
            <a:r>
              <a:rPr lang="cs-CZ" sz="2400" dirty="0" smtClean="0"/>
              <a:t>3D model - Benzenu. In: </a:t>
            </a:r>
            <a:r>
              <a:rPr lang="cs-CZ" sz="2400" dirty="0" err="1" smtClean="0"/>
              <a:t>Wikipedia</a:t>
            </a:r>
            <a:r>
              <a:rPr lang="cs-CZ" sz="2400" dirty="0" smtClean="0"/>
              <a:t>: </a:t>
            </a:r>
            <a:r>
              <a:rPr lang="cs-CZ" sz="2400" dirty="0" err="1" smtClean="0"/>
              <a:t>the</a:t>
            </a:r>
            <a:r>
              <a:rPr lang="cs-CZ" sz="2400" dirty="0" smtClean="0"/>
              <a:t> free </a:t>
            </a:r>
            <a:r>
              <a:rPr lang="cs-CZ" sz="2400" dirty="0" err="1" smtClean="0"/>
              <a:t>encyclopedia</a:t>
            </a:r>
            <a:r>
              <a:rPr lang="cs-CZ" sz="2400" dirty="0" smtClean="0"/>
              <a:t> [online]. San </a:t>
            </a:r>
            <a:r>
              <a:rPr lang="cs-CZ" sz="2400" dirty="0" err="1" smtClean="0"/>
              <a:t>Francisco</a:t>
            </a:r>
            <a:r>
              <a:rPr lang="cs-CZ" sz="2400" dirty="0" smtClean="0"/>
              <a:t> (CA): </a:t>
            </a:r>
            <a:r>
              <a:rPr lang="cs-CZ" sz="2400" dirty="0" err="1" smtClean="0"/>
              <a:t>Wikimedia</a:t>
            </a:r>
            <a:r>
              <a:rPr lang="cs-CZ" sz="2400" dirty="0" smtClean="0"/>
              <a:t> </a:t>
            </a:r>
            <a:r>
              <a:rPr lang="cs-CZ" sz="2400" dirty="0" err="1" smtClean="0"/>
              <a:t>Foundation</a:t>
            </a:r>
            <a:r>
              <a:rPr lang="cs-CZ" sz="2400" dirty="0" smtClean="0"/>
              <a:t>, 2001- [cit. 2011-10-25]. Dostupné z: </a:t>
            </a:r>
            <a:r>
              <a:rPr lang="cs-CZ" sz="2400" dirty="0" smtClean="0">
                <a:hlinkClick r:id="rId10"/>
              </a:rPr>
              <a:t>http://upload.wikimedia.org/wikipedia/commons/thumb/3/3e/Naphthalene-3D-balls.png/788px-Naphthalene-3D-balls.png</a:t>
            </a:r>
            <a:r>
              <a:rPr lang="cs-CZ" sz="2400" dirty="0" smtClean="0"/>
              <a:t>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r>
              <a:rPr lang="cs-CZ" sz="1400" dirty="0"/>
              <a:t>Toluen vzorec sloučeniny.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2012-09-02]. Dostupné z: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cs.wikipedia.org/wiki/Soubor:Toluol.svg</a:t>
            </a:r>
            <a:endParaRPr lang="cs-CZ" sz="1400" dirty="0" smtClean="0"/>
          </a:p>
          <a:p>
            <a:r>
              <a:rPr lang="cs-CZ" sz="1400" dirty="0"/>
              <a:t>Model molekuly toluenu.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2012-09-02]. Dostupné z: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cs.wikipedia.org/wiki/Soubor:Toluene-from-xtal-3D-vdW.png</a:t>
            </a:r>
            <a:endParaRPr lang="cs-CZ" sz="1400" dirty="0" smtClean="0"/>
          </a:p>
          <a:p>
            <a:r>
              <a:rPr lang="cs-CZ" sz="1400" dirty="0"/>
              <a:t>Styren- model molekuly.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2012-09-02]. Dostupné z: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commons.wikimedia.org/wiki/File:Styrene_3D.png?uselang=cs</a:t>
            </a:r>
            <a:endParaRPr lang="cs-CZ" sz="1400" dirty="0" smtClean="0"/>
          </a:p>
          <a:p>
            <a:r>
              <a:rPr lang="cs-CZ" sz="1400" dirty="0"/>
              <a:t>ČTRNÁCTOVÁ,CSC., Doc. </a:t>
            </a:r>
            <a:r>
              <a:rPr lang="cs-CZ" sz="1400" dirty="0" err="1"/>
              <a:t>RNDr.Hana</a:t>
            </a:r>
            <a:r>
              <a:rPr lang="cs-CZ" sz="1400" dirty="0"/>
              <a:t>, Prof. </a:t>
            </a:r>
            <a:r>
              <a:rPr lang="cs-CZ" sz="1400" dirty="0" err="1"/>
              <a:t>Ing.Karel</a:t>
            </a:r>
            <a:r>
              <a:rPr lang="cs-CZ" sz="1400" dirty="0"/>
              <a:t> KOLÁŘ,CSC., PaedDr. Miloslava SVOBODOVÁ a </a:t>
            </a:r>
            <a:r>
              <a:rPr lang="cs-CZ" sz="1400" dirty="0" err="1"/>
              <a:t>RNDr.František</a:t>
            </a:r>
            <a:r>
              <a:rPr lang="cs-CZ" sz="1400" dirty="0"/>
              <a:t> ZEMÁNEK. </a:t>
            </a:r>
            <a:r>
              <a:rPr lang="cs-CZ" sz="1400" i="1" dirty="0"/>
              <a:t>Přehled chemie pro základní školy</a:t>
            </a:r>
            <a:r>
              <a:rPr lang="cs-CZ" sz="1400" dirty="0"/>
              <a:t>. 1. vydání. Praha: SPN-pedagogické nakladatelství, a.s., 2006. </a:t>
            </a:r>
            <a:r>
              <a:rPr lang="cs-CZ" sz="1400"/>
              <a:t>ISBN 80-7235-260-1. </a:t>
            </a: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04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</TotalTime>
  <Words>987</Words>
  <Application>Microsoft Office PowerPoint</Application>
  <PresentationFormat>Předvádění na obrazovce (4:3)</PresentationFormat>
  <Paragraphs>85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Shluk</vt:lpstr>
      <vt:lpstr>Motiv systému Office</vt:lpstr>
      <vt:lpstr>Prezentace aplikace PowerPoint</vt:lpstr>
      <vt:lpstr>Anotace</vt:lpstr>
      <vt:lpstr>Aromatické uhlovodíky (Areny) </vt:lpstr>
      <vt:lpstr>Areny</vt:lpstr>
      <vt:lpstr>Struktura benzenového jádra</vt:lpstr>
      <vt:lpstr>AROMATICKÝ KRUH = BENZENOVÉ JÁDRO</vt:lpstr>
      <vt:lpstr>       Benzenové jádro</vt:lpstr>
      <vt:lpstr>Dělení arenů </vt:lpstr>
      <vt:lpstr> Benzen C6H6 </vt:lpstr>
      <vt:lpstr> Benzen C6H6 </vt:lpstr>
      <vt:lpstr> Naftalen C10H8 </vt:lpstr>
      <vt:lpstr> Naftalen C10H8 </vt:lpstr>
      <vt:lpstr>TOLUEN (METHYLBENZEN) C6H5-CH3 </vt:lpstr>
      <vt:lpstr>TOLUEN (METHYLBENZEN) C6H5-CH3</vt:lpstr>
      <vt:lpstr> Styren C8H8 </vt:lpstr>
      <vt:lpstr>Polyaromatické uhlovodíky</vt:lpstr>
      <vt:lpstr>Vlastnosti Arenů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Aromatické uhlovodíky (Areny)</dc:title>
  <dc:creator>Kuba</dc:creator>
  <cp:lastModifiedBy>Fiedlerová Ivana</cp:lastModifiedBy>
  <cp:revision>15</cp:revision>
  <dcterms:created xsi:type="dcterms:W3CDTF">2012-03-07T15:10:12Z</dcterms:created>
  <dcterms:modified xsi:type="dcterms:W3CDTF">2012-03-10T21:56:44Z</dcterms:modified>
</cp:coreProperties>
</file>