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28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99FF33"/>
    <a:srgbClr val="FF66FF"/>
    <a:srgbClr val="FF66CC"/>
    <a:srgbClr val="FF33CC"/>
    <a:srgbClr val="D3B857"/>
    <a:srgbClr val="FF6699"/>
    <a:srgbClr val="FFFF66"/>
    <a:srgbClr val="4CDEF2"/>
    <a:srgbClr val="10C7E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564" y="-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776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VY_32_INOVACE_XI_1_06: Obohacování slovní zásoby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XI</a:t>
            </a:r>
            <a:r>
              <a:rPr lang="cs-CZ" b="1" dirty="0" smtClean="0"/>
              <a:t>             Sada číslo: </a:t>
            </a:r>
            <a:r>
              <a:rPr lang="cs-CZ" dirty="0" smtClean="0"/>
              <a:t>1</a:t>
            </a:r>
            <a:r>
              <a:rPr lang="cs-CZ" b="1" dirty="0" smtClean="0"/>
              <a:t>           Pořadové číslo DUM: </a:t>
            </a:r>
            <a:r>
              <a:rPr lang="cs-CZ" dirty="0" smtClean="0"/>
              <a:t>06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seznámení s pojmem slovní zásoba a se způsoby jejího obohacování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dokáží vysvětlit pojem slovní zásoba a dokáží prakticky použít způsoby jejího obohacování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</a:t>
            </a:r>
            <a:r>
              <a:rPr lang="cs-CZ" dirty="0" smtClean="0"/>
              <a:t>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</a:t>
            </a:r>
            <a:r>
              <a:rPr lang="cs-CZ" dirty="0" smtClean="0"/>
              <a:t> 13 – 14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</a:t>
            </a:r>
            <a:r>
              <a:rPr lang="cs-CZ" dirty="0" smtClean="0"/>
              <a:t> slovní zásoba, odvozování, skládání, zkracování, přejímání slov, přechylování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35 – 40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Po úvodním motivačním úkolu se žáci formou prezentace na interaktivní tabuli seznámí s pojmem slovní zásoba a se způsoby jejího obohacování </a:t>
            </a:r>
            <a:r>
              <a:rPr lang="cs-CZ" dirty="0" smtClean="0"/>
              <a:t>                    s </a:t>
            </a:r>
            <a:r>
              <a:rPr lang="cs-CZ" dirty="0" smtClean="0"/>
              <a:t>ohledem na jejich jazykovou praxi. Společně potom vypracují závěrečné úkoly.</a:t>
            </a:r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966274"/>
            <a:ext cx="6267228" cy="646331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OBOHACOVÁNÍ SLOVNÍ ZÁSOBY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08124986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PRO BYSTRÉ HLAVY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76872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Odkud se vzala v češtině tato slova a proč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je používáme?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mobil, učitelka, ČR, jihozápad, základní škola,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branka, herečka, plazmová obrazovka, ODS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4237637"/>
            <a:ext cx="6176306" cy="830997"/>
          </a:xfrm>
          <a:prstGeom prst="rect">
            <a:avLst/>
          </a:prstGeom>
          <a:solidFill>
            <a:srgbClr val="99FF33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nově vznikla nebo byla přejata z jiných jazyků</a:t>
            </a:r>
          </a:p>
          <a:p>
            <a:r>
              <a:rPr lang="cs-CZ" sz="2400" b="1" dirty="0" smtClean="0"/>
              <a:t>= potřeba pojmenovat nové skutečnosti, věci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244579"/>
            <a:ext cx="7752700" cy="646331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b="1" dirty="0" smtClean="0"/>
              <a:t>Jak říkáme souhrnu všech slov jazyka?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75592" y="6006349"/>
            <a:ext cx="3968651" cy="707886"/>
          </a:xfrm>
          <a:prstGeom prst="rect">
            <a:avLst/>
          </a:prstGeom>
          <a:solidFill>
            <a:srgbClr val="99FF33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 SLOVNÍ ZÁSOBA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31951871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SLOVNÍ ZÁSOBA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19256" cy="4536504"/>
          </a:xfrm>
          <a:ln w="28575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r>
              <a:rPr lang="cs-CZ" sz="3500" b="1" dirty="0" smtClean="0"/>
              <a:t>= souhrn všech slov daného jazyka</a:t>
            </a:r>
          </a:p>
          <a:p>
            <a:r>
              <a:rPr lang="cs-CZ" sz="3500" dirty="0" smtClean="0"/>
              <a:t>= obsažena ve slovnících</a:t>
            </a:r>
          </a:p>
          <a:p>
            <a:r>
              <a:rPr lang="cs-CZ" sz="3500" dirty="0" smtClean="0"/>
              <a:t>= slovní zásoba češtiny – asi 250 tis. slov</a:t>
            </a:r>
          </a:p>
          <a:p>
            <a:r>
              <a:rPr lang="cs-CZ" sz="3500" dirty="0" smtClean="0"/>
              <a:t>= individuální slovní zásoba- asi 3 – 5 tis. slov</a:t>
            </a:r>
          </a:p>
          <a:p>
            <a:pPr marL="0" indent="0">
              <a:buNone/>
            </a:pPr>
            <a:r>
              <a:rPr lang="cs-CZ" sz="3500" dirty="0"/>
              <a:t> </a:t>
            </a:r>
            <a:r>
              <a:rPr lang="cs-CZ" sz="3500" dirty="0" smtClean="0"/>
              <a:t>                                (dle věku, vzdělání, sečtělosti)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5132133"/>
            <a:ext cx="7144392" cy="646331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= NEUSTÁLE SE VYVÍJÍ A OBOHACUJE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29245997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OBOHACOVÁNÍ SLOVNÍ ZÁSOBY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  <a:ln w="28575">
            <a:solidFill>
              <a:schemeClr val="tx1"/>
            </a:solidFill>
          </a:ln>
        </p:spPr>
        <p:txBody>
          <a:bodyPr>
            <a:normAutofit fontScale="70000" lnSpcReduction="20000"/>
          </a:bodyPr>
          <a:lstStyle/>
          <a:p>
            <a:r>
              <a:rPr lang="cs-CZ" b="1" u="sng" dirty="0"/>
              <a:t>z</a:t>
            </a:r>
            <a:r>
              <a:rPr lang="cs-CZ" b="1" u="sng" dirty="0" smtClean="0"/>
              <a:t>působy obohacování:</a:t>
            </a:r>
          </a:p>
          <a:p>
            <a:pPr marL="0" indent="0">
              <a:buNone/>
            </a:pPr>
            <a:endParaRPr lang="cs-CZ" b="1" u="sng" dirty="0"/>
          </a:p>
          <a:p>
            <a:r>
              <a:rPr lang="cs-CZ" b="1" dirty="0" smtClean="0"/>
              <a:t>1)TVOŘENÍ NOVÝCH SLOV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a)odvozováním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=slova odvozená </a:t>
            </a:r>
            <a:r>
              <a:rPr lang="cs-CZ" dirty="0" smtClean="0"/>
              <a:t>- slovotvorný základ +předpona, přípona,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koncovka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b)skládáním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= složeniny </a:t>
            </a:r>
            <a:r>
              <a:rPr lang="cs-CZ" dirty="0" smtClean="0"/>
              <a:t>– vlastní (</a:t>
            </a:r>
            <a:r>
              <a:rPr lang="cs-CZ" dirty="0" err="1" smtClean="0"/>
              <a:t>velk</a:t>
            </a:r>
            <a:r>
              <a:rPr lang="cs-CZ" dirty="0" smtClean="0"/>
              <a:t>/o/město)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- nevlastní (okamžik)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c)zkracováním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= písmenné zkratky (ČR)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= zkratková slova (Čedok)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= ostatní zkratky (atd.)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03837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OBOHACOVÁNÍ SLOVNÍ ZÁSOBY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  <a:ln w="28575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2)VZNIKEM NOVÉHO VÝZNAMU SLOVA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= stará slova mají nový význam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(branka – vyznačení cíle/gól)</a:t>
            </a:r>
          </a:p>
          <a:p>
            <a:r>
              <a:rPr lang="cs-CZ" b="1" dirty="0" smtClean="0"/>
              <a:t>3)VZNIKEM NOVÝCH SOUSLOVÍ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= ustálené spojení 2 a více slov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(mobilní telefon, osobní počítač)</a:t>
            </a:r>
          </a:p>
          <a:p>
            <a:r>
              <a:rPr lang="cs-CZ" b="1" dirty="0" smtClean="0"/>
              <a:t>4)PŘEJÍMÁNÍM SLOV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= z jiných jazyků (basketbal)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= z nespisovné mluvy (čeština, tyčkař)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20119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OBOHACOVÁNÍ SLOVNÍ ZÁSOBY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PŘECHYLOVÁNÍ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= tvoření jmen ženských z jmen mužských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= pomocí přípon: -</a:t>
            </a:r>
            <a:r>
              <a:rPr lang="cs-CZ" b="1" dirty="0" err="1" smtClean="0"/>
              <a:t>yně</a:t>
            </a:r>
            <a:r>
              <a:rPr lang="cs-CZ" b="1" dirty="0" smtClean="0"/>
              <a:t> </a:t>
            </a:r>
            <a:r>
              <a:rPr lang="cs-CZ" dirty="0" smtClean="0"/>
              <a:t>= žák – žák</a:t>
            </a:r>
            <a:r>
              <a:rPr lang="cs-CZ" b="1" dirty="0" smtClean="0"/>
              <a:t>yně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-</a:t>
            </a:r>
            <a:r>
              <a:rPr lang="cs-CZ" b="1" dirty="0" err="1" smtClean="0"/>
              <a:t>ka</a:t>
            </a:r>
            <a:r>
              <a:rPr lang="cs-CZ" b="1" dirty="0" smtClean="0"/>
              <a:t> </a:t>
            </a:r>
            <a:r>
              <a:rPr lang="cs-CZ" dirty="0" smtClean="0"/>
              <a:t>= ředitel – ředitel</a:t>
            </a:r>
            <a:r>
              <a:rPr lang="cs-CZ" b="1" dirty="0" smtClean="0"/>
              <a:t>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b="1" dirty="0" smtClean="0"/>
              <a:t>-</a:t>
            </a:r>
            <a:r>
              <a:rPr lang="cs-CZ" b="1" dirty="0" err="1" smtClean="0"/>
              <a:t>ice</a:t>
            </a:r>
            <a:r>
              <a:rPr lang="cs-CZ" b="1" dirty="0" smtClean="0"/>
              <a:t> </a:t>
            </a:r>
            <a:r>
              <a:rPr lang="cs-CZ" dirty="0" smtClean="0"/>
              <a:t>= úředník – úředn</a:t>
            </a:r>
            <a:r>
              <a:rPr lang="cs-CZ" b="1" dirty="0" smtClean="0"/>
              <a:t>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b="1" dirty="0" smtClean="0"/>
              <a:t>-</a:t>
            </a:r>
            <a:r>
              <a:rPr lang="cs-CZ" b="1" dirty="0" err="1" smtClean="0"/>
              <a:t>ová</a:t>
            </a:r>
            <a:r>
              <a:rPr lang="cs-CZ" b="1" dirty="0" smtClean="0"/>
              <a:t> </a:t>
            </a:r>
            <a:r>
              <a:rPr lang="cs-CZ" dirty="0" smtClean="0"/>
              <a:t>= Klimeš – Klimeš</a:t>
            </a:r>
            <a:r>
              <a:rPr lang="cs-CZ" b="1" dirty="0" smtClean="0"/>
              <a:t>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b="1" dirty="0" smtClean="0"/>
              <a:t>-á</a:t>
            </a:r>
            <a:r>
              <a:rPr lang="cs-CZ" dirty="0" smtClean="0"/>
              <a:t> = Nový - Nov</a:t>
            </a:r>
            <a:r>
              <a:rPr lang="cs-CZ" b="1" dirty="0" smtClean="0"/>
              <a:t>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1630928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PROCVIČENÍ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fontScale="70000" lnSpcReduction="20000"/>
          </a:bodyPr>
          <a:lstStyle/>
          <a:p>
            <a:r>
              <a:rPr lang="cs-CZ" sz="4000" b="1" dirty="0" smtClean="0"/>
              <a:t>Uveď, jakým způsobem se čeština obohatila o tato slova:</a:t>
            </a:r>
          </a:p>
          <a:p>
            <a:pPr marL="0" indent="0">
              <a:buNone/>
            </a:pPr>
            <a:r>
              <a:rPr lang="cs-CZ" dirty="0" smtClean="0"/>
              <a:t>   zubař</a:t>
            </a:r>
          </a:p>
          <a:p>
            <a:pPr marL="0" indent="0">
              <a:buNone/>
            </a:pPr>
            <a:r>
              <a:rPr lang="cs-CZ" dirty="0" smtClean="0"/>
              <a:t>   FAMU</a:t>
            </a:r>
          </a:p>
          <a:p>
            <a:pPr marL="0" indent="0">
              <a:buNone/>
            </a:pPr>
            <a:r>
              <a:rPr lang="cs-CZ" dirty="0" smtClean="0"/>
              <a:t>   např.</a:t>
            </a:r>
          </a:p>
          <a:p>
            <a:pPr marL="0" indent="0">
              <a:buNone/>
            </a:pPr>
            <a:r>
              <a:rPr lang="cs-CZ" dirty="0" smtClean="0"/>
              <a:t>   laser</a:t>
            </a:r>
          </a:p>
          <a:p>
            <a:pPr marL="0" indent="0">
              <a:buNone/>
            </a:pPr>
            <a:r>
              <a:rPr lang="cs-CZ" dirty="0" smtClean="0"/>
              <a:t>   samoobsluha</a:t>
            </a:r>
          </a:p>
          <a:p>
            <a:pPr marL="0" indent="0">
              <a:buNone/>
            </a:pPr>
            <a:r>
              <a:rPr lang="cs-CZ" dirty="0" smtClean="0"/>
              <a:t>   automatická převodovka</a:t>
            </a:r>
          </a:p>
          <a:p>
            <a:pPr marL="0" indent="0">
              <a:buNone/>
            </a:pPr>
            <a:r>
              <a:rPr lang="cs-CZ" dirty="0" smtClean="0"/>
              <a:t>   faulovat</a:t>
            </a:r>
          </a:p>
          <a:p>
            <a:pPr marL="0" indent="0">
              <a:buNone/>
            </a:pPr>
            <a:r>
              <a:rPr lang="cs-CZ" dirty="0" smtClean="0"/>
              <a:t>   ZOH</a:t>
            </a:r>
          </a:p>
          <a:p>
            <a:pPr marL="0" indent="0">
              <a:buNone/>
            </a:pPr>
            <a:r>
              <a:rPr lang="cs-CZ" dirty="0" smtClean="0"/>
              <a:t>   trénink</a:t>
            </a:r>
          </a:p>
          <a:p>
            <a:pPr marL="0" indent="0">
              <a:buNone/>
            </a:pPr>
            <a:r>
              <a:rPr lang="cs-CZ" dirty="0" smtClean="0"/>
              <a:t>   prodejna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86108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PROCVIČENÍ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sz="3600" b="1" dirty="0" smtClean="0"/>
              <a:t>Utvoř slova přechýlená:</a:t>
            </a:r>
          </a:p>
          <a:p>
            <a:pPr marL="0" indent="0">
              <a:buNone/>
            </a:pPr>
            <a:r>
              <a:rPr lang="cs-CZ" dirty="0" smtClean="0"/>
              <a:t>  herec</a:t>
            </a:r>
          </a:p>
          <a:p>
            <a:pPr marL="0" indent="0">
              <a:buNone/>
            </a:pPr>
            <a:r>
              <a:rPr lang="cs-CZ" dirty="0" smtClean="0"/>
              <a:t>  odpůrce</a:t>
            </a:r>
          </a:p>
          <a:p>
            <a:pPr marL="0" indent="0">
              <a:buNone/>
            </a:pPr>
            <a:r>
              <a:rPr lang="cs-CZ" dirty="0" smtClean="0"/>
              <a:t>  soudce</a:t>
            </a:r>
          </a:p>
          <a:p>
            <a:pPr marL="0" indent="0">
              <a:buNone/>
            </a:pPr>
            <a:r>
              <a:rPr lang="cs-CZ" dirty="0" smtClean="0"/>
              <a:t>  lev</a:t>
            </a:r>
          </a:p>
          <a:p>
            <a:pPr marL="0" indent="0">
              <a:buNone/>
            </a:pPr>
            <a:r>
              <a:rPr lang="cs-CZ" dirty="0" smtClean="0"/>
              <a:t>  atlet</a:t>
            </a:r>
          </a:p>
          <a:p>
            <a:pPr marL="0" indent="0">
              <a:buNone/>
            </a:pPr>
            <a:r>
              <a:rPr lang="cs-CZ" dirty="0" smtClean="0"/>
              <a:t>  prodavač</a:t>
            </a:r>
          </a:p>
          <a:p>
            <a:pPr marL="0" indent="0">
              <a:buNone/>
            </a:pPr>
            <a:r>
              <a:rPr lang="cs-CZ" dirty="0" smtClean="0"/>
              <a:t>  Daniel</a:t>
            </a:r>
          </a:p>
          <a:p>
            <a:pPr marL="0" indent="0">
              <a:buNone/>
            </a:pPr>
            <a:r>
              <a:rPr lang="cs-CZ" dirty="0" smtClean="0"/>
              <a:t>  vězeň</a:t>
            </a:r>
          </a:p>
          <a:p>
            <a:pPr marL="0" indent="0">
              <a:buNone/>
            </a:pPr>
            <a:r>
              <a:rPr lang="cs-CZ" dirty="0" smtClean="0"/>
              <a:t>  důvěrník</a:t>
            </a:r>
          </a:p>
          <a:p>
            <a:pPr marL="0" indent="0">
              <a:buNone/>
            </a:pPr>
            <a:r>
              <a:rPr lang="cs-CZ" dirty="0" smtClean="0"/>
              <a:t>  Starý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865224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PROCVIČENÍ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Uveď význam těchto zkratek:</a:t>
            </a:r>
          </a:p>
          <a:p>
            <a:pPr marL="0" indent="0">
              <a:buNone/>
            </a:pPr>
            <a:r>
              <a:rPr lang="cs-CZ" dirty="0" smtClean="0"/>
              <a:t>  atd. =</a:t>
            </a:r>
          </a:p>
          <a:p>
            <a:pPr marL="0" indent="0">
              <a:buNone/>
            </a:pPr>
            <a:r>
              <a:rPr lang="cs-CZ" dirty="0" smtClean="0"/>
              <a:t>  př.n.l. =</a:t>
            </a:r>
          </a:p>
          <a:p>
            <a:pPr marL="0" indent="0">
              <a:buNone/>
            </a:pPr>
            <a:r>
              <a:rPr lang="cs-CZ" dirty="0" smtClean="0"/>
              <a:t>  LOH =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err="1" smtClean="0"/>
              <a:t>mld</a:t>
            </a:r>
            <a:r>
              <a:rPr lang="cs-CZ" dirty="0" smtClean="0"/>
              <a:t> =</a:t>
            </a:r>
          </a:p>
          <a:p>
            <a:pPr marL="0" indent="0">
              <a:buNone/>
            </a:pPr>
            <a:r>
              <a:rPr lang="cs-CZ" dirty="0" smtClean="0"/>
              <a:t>  dm =</a:t>
            </a:r>
          </a:p>
          <a:p>
            <a:pPr marL="0" indent="0">
              <a:buNone/>
            </a:pPr>
            <a:r>
              <a:rPr lang="cs-CZ" dirty="0" smtClean="0"/>
              <a:t>  např. =</a:t>
            </a:r>
          </a:p>
          <a:p>
            <a:pPr marL="0" indent="0">
              <a:buNone/>
            </a:pPr>
            <a:r>
              <a:rPr lang="cs-CZ" dirty="0" smtClean="0"/>
              <a:t>  EU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70488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www.office.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27687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KVAČKOVÁ, Jaromíra. </a:t>
            </a:r>
            <a:r>
              <a:rPr lang="cs-CZ" i="1" dirty="0"/>
              <a:t>Opakujeme češtinu v 8. ročníku-2.díl</a:t>
            </a:r>
            <a:r>
              <a:rPr lang="cs-CZ" dirty="0"/>
              <a:t>. Brno: Nová škola, 2001, ISBN 80-7289-029-8.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342900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PŘEMYSL, Hauser. </a:t>
            </a:r>
            <a:r>
              <a:rPr lang="cs-CZ" i="1" dirty="0"/>
              <a:t>Nauka o slovní zásobě</a:t>
            </a:r>
            <a:r>
              <a:rPr lang="cs-CZ" dirty="0"/>
              <a:t>. Praha: Státní pedagogické nakladatelství, 1986, ISBN 16-00-15/2.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927</TotalTime>
  <Words>489</Words>
  <Application>Microsoft Office PowerPoint</Application>
  <PresentationFormat>Předvádění na obrazovce (4:3)</PresentationFormat>
  <Paragraphs>115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PRO BYSTRÉ HLAVY</vt:lpstr>
      <vt:lpstr>SLOVNÍ ZÁSOBA</vt:lpstr>
      <vt:lpstr>OBOHACOVÁNÍ SLOVNÍ ZÁSOBY</vt:lpstr>
      <vt:lpstr>OBOHACOVÁNÍ SLOVNÍ ZÁSOBY</vt:lpstr>
      <vt:lpstr>OBOHACOVÁNÍ SLOVNÍ ZÁSOBY</vt:lpstr>
      <vt:lpstr>PROCVIČENÍ</vt:lpstr>
      <vt:lpstr>PROCVIČENÍ</vt:lpstr>
      <vt:lpstr>PROCVIČENÍ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Dum</cp:lastModifiedBy>
  <cp:revision>198</cp:revision>
  <dcterms:created xsi:type="dcterms:W3CDTF">2012-03-26T21:10:22Z</dcterms:created>
  <dcterms:modified xsi:type="dcterms:W3CDTF">2013-01-20T16:46:06Z</dcterms:modified>
</cp:coreProperties>
</file>