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6" r:id="rId3"/>
    <p:sldId id="256" r:id="rId4"/>
    <p:sldId id="257" r:id="rId5"/>
    <p:sldId id="258" r:id="rId6"/>
    <p:sldId id="260" r:id="rId7"/>
    <p:sldId id="259" r:id="rId8"/>
    <p:sldId id="261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24" autoAdjust="0"/>
    <p:restoredTop sz="94660"/>
  </p:normalViewPr>
  <p:slideViewPr>
    <p:cSldViewPr>
      <p:cViewPr varScale="1">
        <p:scale>
          <a:sx n="70" d="100"/>
          <a:sy n="70" d="100"/>
        </p:scale>
        <p:origin x="-125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 F 16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– Deriváty uhlovodíků, úvod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0AAB1F7B-4825-4B41-8B45-3CE4C7ADD028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D8762C70-59AC-4D53-BF5E-6CB74B184D8B}" type="parTrans" cxnId="{8BCD1DA6-F362-4DFB-A8AE-565F0B5167AE}">
      <dgm:prSet/>
      <dgm:spPr/>
      <dgm:t>
        <a:bodyPr/>
        <a:lstStyle/>
        <a:p>
          <a:endParaRPr lang="cs-CZ"/>
        </a:p>
      </dgm:t>
    </dgm:pt>
    <dgm:pt modelId="{510602F4-B92B-478A-8945-3ADFAFB929B3}" type="sibTrans" cxnId="{8BCD1DA6-F362-4DFB-A8AE-565F0B5167A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00C717B0-68EB-44BA-93D7-26EFE788AC8D}" type="pres">
      <dgm:prSet presAssocID="{0AAB1F7B-4825-4B41-8B45-3CE4C7ADD028}" presName="vertSpace5" presStyleLbl="node1" presStyleIdx="3" presStyleCnt="5"/>
      <dgm:spPr/>
    </dgm:pt>
    <dgm:pt modelId="{0AEFEAAE-4B9D-44C9-B448-C44B4ADAD7F0}" type="pres">
      <dgm:prSet presAssocID="{0AAB1F7B-4825-4B41-8B45-3CE4C7ADD028}" presName="circle5" presStyleLbl="node1" presStyleIdx="4" presStyleCnt="5"/>
      <dgm:spPr/>
    </dgm:pt>
    <dgm:pt modelId="{59F034D9-BFC2-4F73-BBA6-EC6ED57A218D}" type="pres">
      <dgm:prSet presAssocID="{0AAB1F7B-4825-4B41-8B45-3CE4C7ADD028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0A88C-8B62-4979-B120-E743D8B92577}" type="pres">
      <dgm:prSet presAssocID="{0AAB1F7B-4825-4B41-8B45-3CE4C7ADD02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6DF602-650D-4777-97A3-1B26C5436A9A}" type="presOf" srcId="{D8197B8C-B260-4A16-BDF4-0947B075E274}" destId="{5A5FFA88-C948-4069-8E93-59FA12366E83}" srcOrd="1" destOrd="0" presId="urn:microsoft.com/office/officeart/2005/8/layout/target3"/>
    <dgm:cxn modelId="{8F2E06C9-F6FC-4430-9A63-5D20A9113A4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C98099F-8D91-41BE-A3A1-EDD417E890DE}" type="presOf" srcId="{0AAB1F7B-4825-4B41-8B45-3CE4C7ADD028}" destId="{4D30A88C-8B62-4979-B120-E743D8B92577}" srcOrd="1" destOrd="0" presId="urn:microsoft.com/office/officeart/2005/8/layout/target3"/>
    <dgm:cxn modelId="{2678E57E-43DF-411D-A3F1-97AAF1FDA5E6}" type="presOf" srcId="{B651F6E3-6281-48DB-9319-2AEAFDAE7572}" destId="{619D679B-A015-4ECF-8348-D1034C574F40}" srcOrd="0" destOrd="0" presId="urn:microsoft.com/office/officeart/2005/8/layout/target3"/>
    <dgm:cxn modelId="{9BEC65AB-4234-4B75-ADAB-103FCC17D817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21A19CD-EAD7-453B-80D1-D4765407146E}" type="presOf" srcId="{D1B46980-6531-4606-95E6-44980827E919}" destId="{2BE915AB-18AA-4053-B92C-3BFC9ED204BB}" srcOrd="1" destOrd="0" presId="urn:microsoft.com/office/officeart/2005/8/layout/target3"/>
    <dgm:cxn modelId="{8BCD1DA6-F362-4DFB-A8AE-565F0B5167AE}" srcId="{757F3AB3-0718-4624-B441-E567A8F0AB56}" destId="{0AAB1F7B-4825-4B41-8B45-3CE4C7ADD028}" srcOrd="4" destOrd="0" parTransId="{D8762C70-59AC-4D53-BF5E-6CB74B184D8B}" sibTransId="{510602F4-B92B-478A-8945-3ADFAFB929B3}"/>
    <dgm:cxn modelId="{D44E81FF-5513-44DD-AA4D-C1BBF89EB824}" type="presOf" srcId="{0AAB1F7B-4825-4B41-8B45-3CE4C7ADD028}" destId="{59F034D9-BFC2-4F73-BBA6-EC6ED57A218D}" srcOrd="0" destOrd="0" presId="urn:microsoft.com/office/officeart/2005/8/layout/target3"/>
    <dgm:cxn modelId="{B19A502E-A99A-444F-828A-44776104E752}" type="presOf" srcId="{D1D4F407-5343-4D3F-B5B9-D407B03CAEB4}" destId="{D005CE8C-CC26-4C3E-AC11-E15060ECD759}" srcOrd="0" destOrd="0" presId="urn:microsoft.com/office/officeart/2005/8/layout/target3"/>
    <dgm:cxn modelId="{EA793ED4-098B-4848-B581-E01DCCBB509F}" type="presOf" srcId="{757F3AB3-0718-4624-B441-E567A8F0AB56}" destId="{333A1088-737F-45CB-B68E-254E46348037}" srcOrd="0" destOrd="0" presId="urn:microsoft.com/office/officeart/2005/8/layout/target3"/>
    <dgm:cxn modelId="{08116BCD-52E9-448B-AE52-91AC2A358D1C}" type="presOf" srcId="{D8197B8C-B260-4A16-BDF4-0947B075E274}" destId="{25B08C86-7E15-44DC-BE7F-FFB55DD49D12}" srcOrd="0" destOrd="0" presId="urn:microsoft.com/office/officeart/2005/8/layout/target3"/>
    <dgm:cxn modelId="{39D76D45-A927-4C7A-AD0A-71E9263A30B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7B5032A-3354-42F5-B059-D8E92F40EF59}" type="presParOf" srcId="{333A1088-737F-45CB-B68E-254E46348037}" destId="{F5ABB229-8D3B-4694-996A-96F23CF14429}" srcOrd="0" destOrd="0" presId="urn:microsoft.com/office/officeart/2005/8/layout/target3"/>
    <dgm:cxn modelId="{19DAFC52-EC3F-473D-B587-2366963EFA86}" type="presParOf" srcId="{333A1088-737F-45CB-B68E-254E46348037}" destId="{F41139FD-01EE-4571-8B17-4FB00FC51163}" srcOrd="1" destOrd="0" presId="urn:microsoft.com/office/officeart/2005/8/layout/target3"/>
    <dgm:cxn modelId="{A9FDD067-E0A4-43A6-8AFB-3C0921716FF0}" type="presParOf" srcId="{333A1088-737F-45CB-B68E-254E46348037}" destId="{D005CE8C-CC26-4C3E-AC11-E15060ECD759}" srcOrd="2" destOrd="0" presId="urn:microsoft.com/office/officeart/2005/8/layout/target3"/>
    <dgm:cxn modelId="{083E1A30-6926-48AB-B173-EB0C3F3C2B21}" type="presParOf" srcId="{333A1088-737F-45CB-B68E-254E46348037}" destId="{2C702D82-9B77-49B7-9568-BB8EB47C3372}" srcOrd="3" destOrd="0" presId="urn:microsoft.com/office/officeart/2005/8/layout/target3"/>
    <dgm:cxn modelId="{23C7F1B5-8D8B-406C-865D-6ACF72F68DDE}" type="presParOf" srcId="{333A1088-737F-45CB-B68E-254E46348037}" destId="{A52A0455-90FF-4808-ABD0-F02540D31D5A}" srcOrd="4" destOrd="0" presId="urn:microsoft.com/office/officeart/2005/8/layout/target3"/>
    <dgm:cxn modelId="{FDD69441-ED88-41F8-AE24-ADEEE4F07C1A}" type="presParOf" srcId="{333A1088-737F-45CB-B68E-254E46348037}" destId="{6140AFEC-043D-4C43-A2F9-D0F5331DF3A3}" srcOrd="5" destOrd="0" presId="urn:microsoft.com/office/officeart/2005/8/layout/target3"/>
    <dgm:cxn modelId="{F61BAED2-317C-4F7E-8D30-63823D0E4307}" type="presParOf" srcId="{333A1088-737F-45CB-B68E-254E46348037}" destId="{9358AC05-5D7D-4327-9F80-1AD486AEA664}" srcOrd="6" destOrd="0" presId="urn:microsoft.com/office/officeart/2005/8/layout/target3"/>
    <dgm:cxn modelId="{848AC2B9-1629-4558-85C2-5F1FE936A1A4}" type="presParOf" srcId="{333A1088-737F-45CB-B68E-254E46348037}" destId="{313FC574-E1CD-4FB4-B054-0B805CE0447D}" srcOrd="7" destOrd="0" presId="urn:microsoft.com/office/officeart/2005/8/layout/target3"/>
    <dgm:cxn modelId="{9939184E-C1E6-4620-AA4A-F727D7497D1E}" type="presParOf" srcId="{333A1088-737F-45CB-B68E-254E46348037}" destId="{619D679B-A015-4ECF-8348-D1034C574F40}" srcOrd="8" destOrd="0" presId="urn:microsoft.com/office/officeart/2005/8/layout/target3"/>
    <dgm:cxn modelId="{27C73983-65EA-4C17-B27D-19794E78FD7A}" type="presParOf" srcId="{333A1088-737F-45CB-B68E-254E46348037}" destId="{322283A8-4A27-4CDA-BAE3-F381106A9174}" srcOrd="9" destOrd="0" presId="urn:microsoft.com/office/officeart/2005/8/layout/target3"/>
    <dgm:cxn modelId="{210C1905-6E7A-40B5-AB10-D7CA201A0380}" type="presParOf" srcId="{333A1088-737F-45CB-B68E-254E46348037}" destId="{FFC9F71D-1B4F-4AD9-A4A6-86ADEFC8AF5C}" srcOrd="10" destOrd="0" presId="urn:microsoft.com/office/officeart/2005/8/layout/target3"/>
    <dgm:cxn modelId="{F3726C7D-4150-42E0-B33F-6CF501C6B1ED}" type="presParOf" srcId="{333A1088-737F-45CB-B68E-254E46348037}" destId="{25B08C86-7E15-44DC-BE7F-FFB55DD49D12}" srcOrd="11" destOrd="0" presId="urn:microsoft.com/office/officeart/2005/8/layout/target3"/>
    <dgm:cxn modelId="{D2214DA4-8FF8-4AAA-AB4A-FDF43EA93C61}" type="presParOf" srcId="{333A1088-737F-45CB-B68E-254E46348037}" destId="{00C717B0-68EB-44BA-93D7-26EFE788AC8D}" srcOrd="12" destOrd="0" presId="urn:microsoft.com/office/officeart/2005/8/layout/target3"/>
    <dgm:cxn modelId="{1C0710C9-CE09-4B31-8449-DC37EFE068DC}" type="presParOf" srcId="{333A1088-737F-45CB-B68E-254E46348037}" destId="{0AEFEAAE-4B9D-44C9-B448-C44B4ADAD7F0}" srcOrd="13" destOrd="0" presId="urn:microsoft.com/office/officeart/2005/8/layout/target3"/>
    <dgm:cxn modelId="{F96B7738-430C-41F9-B68D-B47B7EFA2CD1}" type="presParOf" srcId="{333A1088-737F-45CB-B68E-254E46348037}" destId="{59F034D9-BFC2-4F73-BBA6-EC6ED57A218D}" srcOrd="14" destOrd="0" presId="urn:microsoft.com/office/officeart/2005/8/layout/target3"/>
    <dgm:cxn modelId="{FD83EC85-B844-4634-BD6A-9D1267337E28}" type="presParOf" srcId="{333A1088-737F-45CB-B68E-254E46348037}" destId="{AED2198E-93D5-4001-81B4-73124B309672}" srcOrd="15" destOrd="0" presId="urn:microsoft.com/office/officeart/2005/8/layout/target3"/>
    <dgm:cxn modelId="{A4D07A71-1E6B-4EB4-9C92-E46E37800AA6}" type="presParOf" srcId="{333A1088-737F-45CB-B68E-254E46348037}" destId="{2BE915AB-18AA-4053-B92C-3BFC9ED204BB}" srcOrd="16" destOrd="0" presId="urn:microsoft.com/office/officeart/2005/8/layout/target3"/>
    <dgm:cxn modelId="{CD319DED-9588-4640-B433-C454B88EAE72}" type="presParOf" srcId="{333A1088-737F-45CB-B68E-254E46348037}" destId="{6BB5E863-4638-4E1D-BFDE-399D028AC4ED}" srcOrd="17" destOrd="0" presId="urn:microsoft.com/office/officeart/2005/8/layout/target3"/>
    <dgm:cxn modelId="{1BEFF270-B16A-4C5A-BF88-82F7CCF89BFA}" type="presParOf" srcId="{333A1088-737F-45CB-B68E-254E46348037}" destId="{5A5FFA88-C948-4069-8E93-59FA12366E83}" srcOrd="18" destOrd="0" presId="urn:microsoft.com/office/officeart/2005/8/layout/target3"/>
    <dgm:cxn modelId="{240DB25A-2A1F-40F0-A0C8-C7361E29F4F7}" type="presParOf" srcId="{333A1088-737F-45CB-B68E-254E46348037}" destId="{4D30A88C-8B62-4979-B120-E743D8B92577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 F 16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– Deriváty uhlovodíků, úvod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0AEFEAAE-4B9D-44C9-B448-C44B4ADAD7F0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F034D9-BFC2-4F73-BBA6-EC6ED57A218D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C917DC-63B9-4D18-887D-687E03C4F93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E83B8E-EC24-4C11-A223-69AA71A8BF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779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28BC1-9E9B-49A2-863C-51F1BBA285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B71D1-4DB4-4EB0-A9F4-17D52E2F64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063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28BC1-9E9B-49A2-863C-51F1BBA285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B71D1-4DB4-4EB0-A9F4-17D52E2F64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960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28BC1-9E9B-49A2-863C-51F1BBA285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B71D1-4DB4-4EB0-A9F4-17D52E2F64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795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28BC1-9E9B-49A2-863C-51F1BBA285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B71D1-4DB4-4EB0-A9F4-17D52E2F64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636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28BC1-9E9B-49A2-863C-51F1BBA285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B71D1-4DB4-4EB0-A9F4-17D52E2F64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887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28BC1-9E9B-49A2-863C-51F1BBA285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B71D1-4DB4-4EB0-A9F4-17D52E2F64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57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28BC1-9E9B-49A2-863C-51F1BBA285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B71D1-4DB4-4EB0-A9F4-17D52E2F64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537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28BC1-9E9B-49A2-863C-51F1BBA285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B71D1-4DB4-4EB0-A9F4-17D52E2F64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049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28BC1-9E9B-49A2-863C-51F1BBA285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B71D1-4DB4-4EB0-A9F4-17D52E2F64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589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28BC1-9E9B-49A2-863C-51F1BBA285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B71D1-4DB4-4EB0-A9F4-17D52E2F64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389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28BC1-9E9B-49A2-863C-51F1BBA285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B71D1-4DB4-4EB0-A9F4-17D52E2F64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220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2000">
              <a:srgbClr val="96BEE3">
                <a:alpha val="8000"/>
              </a:srgbClr>
            </a:gs>
            <a:gs pos="100000">
              <a:srgbClr val="0070C0"/>
            </a:gs>
          </a:gsLst>
          <a:lin ang="7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028BC1-9E9B-49A2-863C-51F1BBA285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B71D1-4DB4-4EB0-A9F4-17D52E2F64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511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home.tiscali.cz/chemie/index1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257543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076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/>
          <a:lstStyle/>
          <a:p>
            <a:r>
              <a:rPr lang="cs-CZ" dirty="0" smtClean="0"/>
              <a:t>Tento materiál je určen pro žáky 9. ročníku ZŠ,</a:t>
            </a:r>
          </a:p>
          <a:p>
            <a:r>
              <a:rPr lang="cs-CZ" dirty="0" smtClean="0"/>
              <a:t>zpracovává téma derivátů uhlovodíků.</a:t>
            </a:r>
          </a:p>
          <a:p>
            <a:r>
              <a:rPr lang="cs-CZ" dirty="0" smtClean="0"/>
              <a:t>Zabývá se jejich definováním,</a:t>
            </a:r>
          </a:p>
          <a:p>
            <a:pPr marL="0" indent="0">
              <a:buNone/>
            </a:pPr>
            <a:r>
              <a:rPr lang="cs-CZ" dirty="0" smtClean="0"/>
              <a:t>   uvádí jejich rozdělení, vysvětluje některé pojmy: uhlíkový zbytek, </a:t>
            </a:r>
            <a:r>
              <a:rPr lang="cs-CZ" dirty="0" smtClean="0"/>
              <a:t>alkyl</a:t>
            </a:r>
            <a:r>
              <a:rPr lang="cs-CZ" dirty="0" smtClean="0"/>
              <a:t>, aryl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8577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Deriváty uhlovodíků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Halogenderiváty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125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5436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Deriváty uhlovodíků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964488" cy="5472608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 </a:t>
            </a:r>
            <a:r>
              <a:rPr lang="cs-CZ" sz="3900" b="1" dirty="0">
                <a:latin typeface="Comic Sans MS" pitchFamily="66" charset="0"/>
              </a:rPr>
              <a:t>Uhlovodíky </a:t>
            </a:r>
            <a:r>
              <a:rPr lang="cs-CZ" sz="3900" dirty="0">
                <a:latin typeface="Comic Sans MS" pitchFamily="66" charset="0"/>
              </a:rPr>
              <a:t>patří k základním organickým sloučeninám. </a:t>
            </a:r>
          </a:p>
          <a:p>
            <a:r>
              <a:rPr lang="cs-CZ" sz="3900" dirty="0" smtClean="0">
                <a:latin typeface="Comic Sans MS" pitchFamily="66" charset="0"/>
              </a:rPr>
              <a:t>Tvoří </a:t>
            </a:r>
            <a:r>
              <a:rPr lang="cs-CZ" sz="3900" dirty="0">
                <a:latin typeface="Comic Sans MS" pitchFamily="66" charset="0"/>
              </a:rPr>
              <a:t>malou část organických sloučenin, </a:t>
            </a:r>
            <a:r>
              <a:rPr lang="cs-CZ" sz="3900" dirty="0" smtClean="0">
                <a:latin typeface="Comic Sans MS" pitchFamily="66" charset="0"/>
              </a:rPr>
              <a:t>ale můžeme </a:t>
            </a:r>
            <a:r>
              <a:rPr lang="cs-CZ" sz="3900" dirty="0">
                <a:latin typeface="Comic Sans MS" pitchFamily="66" charset="0"/>
              </a:rPr>
              <a:t>od nich odvozovat další tisíce organických látek </a:t>
            </a:r>
            <a:r>
              <a:rPr lang="cs-CZ" sz="3900" dirty="0" smtClean="0">
                <a:latin typeface="Comic Sans MS" pitchFamily="66" charset="0"/>
              </a:rPr>
              <a:t>-deriváty</a:t>
            </a:r>
            <a:r>
              <a:rPr lang="cs-CZ" sz="3900" dirty="0">
                <a:latin typeface="Comic Sans MS" pitchFamily="66" charset="0"/>
              </a:rPr>
              <a:t>. </a:t>
            </a:r>
            <a:endParaRPr lang="cs-CZ" sz="39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600" dirty="0" smtClean="0">
                <a:latin typeface="Comic Sans MS" pitchFamily="66" charset="0"/>
              </a:rPr>
              <a:t>     (podle latinského slova „</a:t>
            </a:r>
            <a:r>
              <a:rPr lang="cs-CZ" sz="2600" dirty="0" err="1" smtClean="0">
                <a:latin typeface="Comic Sans MS" pitchFamily="66" charset="0"/>
              </a:rPr>
              <a:t>derivate</a:t>
            </a:r>
            <a:r>
              <a:rPr lang="cs-CZ" sz="2600" dirty="0" smtClean="0">
                <a:latin typeface="Comic Sans MS" pitchFamily="66" charset="0"/>
              </a:rPr>
              <a:t>“ = odvozovat)</a:t>
            </a:r>
          </a:p>
          <a:p>
            <a:r>
              <a:rPr lang="cs-CZ" sz="2600" dirty="0" smtClean="0">
                <a:latin typeface="Comic Sans MS" pitchFamily="66" charset="0"/>
              </a:rPr>
              <a:t> </a:t>
            </a:r>
            <a:r>
              <a:rPr lang="cs-CZ" sz="3900" dirty="0" smtClean="0">
                <a:latin typeface="Comic Sans MS" pitchFamily="66" charset="0"/>
              </a:rPr>
              <a:t>Mnoho z nich se vyskytuje v přírodě, jsou součástí rostlinných i živočišných organismů.</a:t>
            </a:r>
            <a:endParaRPr lang="cs-CZ" sz="39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000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u="sng" dirty="0" smtClean="0">
                <a:latin typeface="Comic Sans MS" pitchFamily="66" charset="0"/>
              </a:rPr>
              <a:t>DERIVÁTY UHLOVODÍKŮ 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 lnSpcReduction="10000"/>
          </a:bodyPr>
          <a:lstStyle/>
          <a:p>
            <a:r>
              <a:rPr lang="cs-CZ" sz="3600" b="1" dirty="0" smtClean="0">
                <a:latin typeface="Comic Sans MS" pitchFamily="66" charset="0"/>
              </a:rPr>
              <a:t>-jsou </a:t>
            </a:r>
            <a:r>
              <a:rPr lang="cs-CZ" sz="3600" b="1" dirty="0">
                <a:latin typeface="Comic Sans MS" pitchFamily="66" charset="0"/>
              </a:rPr>
              <a:t>organické látky, které se odvozují náhradou atomů vodíků v uhlovodíku atomy nebo skupinami atomů jiných prvků. </a:t>
            </a:r>
            <a:endParaRPr lang="cs-CZ" sz="3600" b="1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molekulách těchto derivátů jsou vedle </a:t>
            </a:r>
            <a:r>
              <a:rPr lang="cs-CZ" sz="2800" dirty="0" smtClean="0">
                <a:latin typeface="Comic Sans MS" pitchFamily="66" charset="0"/>
              </a:rPr>
              <a:t>atomů</a:t>
            </a:r>
            <a:r>
              <a:rPr lang="cs-CZ" dirty="0" smtClean="0">
                <a:latin typeface="Comic Sans MS" pitchFamily="66" charset="0"/>
              </a:rPr>
              <a:t> uhlíku C a vodíku H vázány i atomy kyslíku O, dusíku N, fosforu P, síry S, halogenů F, Cl, Br, I a jiných chemických prvků.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38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Co jsou deriváty?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/>
          <a:lstStyle/>
          <a:p>
            <a:r>
              <a:rPr lang="cs-CZ" sz="3600" dirty="0">
                <a:latin typeface="Comic Sans MS" pitchFamily="66" charset="0"/>
              </a:rPr>
              <a:t>Deriváty uhlovodíků se odvozují od uhlovodíků nahrazením jednoho nebo více atomů vodíku </a:t>
            </a:r>
            <a:r>
              <a:rPr lang="cs-CZ" sz="3600" dirty="0" smtClean="0">
                <a:latin typeface="Comic Sans MS" pitchFamily="66" charset="0"/>
              </a:rPr>
              <a:t>v uhlovodíku atomy nebo skupinami atomů jiných prvků.</a:t>
            </a:r>
          </a:p>
          <a:p>
            <a:r>
              <a:rPr lang="cs-CZ" dirty="0" smtClean="0">
                <a:latin typeface="Comic Sans MS" pitchFamily="66" charset="0"/>
              </a:rPr>
              <a:t>Tyto atomy nebo skupiny atomů nazýváme </a:t>
            </a:r>
            <a:r>
              <a:rPr lang="cs-CZ" b="1" dirty="0" smtClean="0">
                <a:latin typeface="Comic Sans MS" pitchFamily="66" charset="0"/>
              </a:rPr>
              <a:t>charakteristickou </a:t>
            </a:r>
            <a:r>
              <a:rPr lang="cs-CZ" b="1" dirty="0">
                <a:latin typeface="Comic Sans MS" pitchFamily="66" charset="0"/>
              </a:rPr>
              <a:t>(funkční) skupinou, </a:t>
            </a:r>
          </a:p>
        </p:txBody>
      </p:sp>
    </p:spTree>
    <p:extLst>
      <p:ext uri="{BB962C8B-B14F-4D97-AF65-F5344CB8AC3E}">
        <p14:creationId xmlns:p14="http://schemas.microsoft.com/office/powerpoint/2010/main" val="130942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 </a:t>
            </a:r>
            <a:br>
              <a:rPr lang="cs-CZ" dirty="0"/>
            </a:br>
            <a:r>
              <a:rPr lang="cs-CZ" b="1" dirty="0">
                <a:latin typeface="Comic Sans MS" pitchFamily="66" charset="0"/>
              </a:rPr>
              <a:t>UHLOVODÍKOVÝ ZBYTEK 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640960" cy="4997152"/>
          </a:xfrm>
        </p:spPr>
        <p:txBody>
          <a:bodyPr>
            <a:noAutofit/>
          </a:bodyPr>
          <a:lstStyle/>
          <a:p>
            <a:r>
              <a:rPr lang="cs-CZ" dirty="0">
                <a:latin typeface="Comic Sans MS" pitchFamily="66" charset="0"/>
              </a:rPr>
              <a:t>Část molekuly uhlovodíku bez atomu vodíku je </a:t>
            </a:r>
            <a:r>
              <a:rPr lang="cs-CZ" b="1" dirty="0">
                <a:latin typeface="Comic Sans MS" pitchFamily="66" charset="0"/>
              </a:rPr>
              <a:t>uhlovodíkový zbytek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>
                <a:latin typeface="Comic Sans MS" pitchFamily="66" charset="0"/>
              </a:rPr>
              <a:t>Z acyklického uhlovodíku vzniká zbytek obecně nazývaný </a:t>
            </a:r>
            <a:r>
              <a:rPr lang="cs-CZ" b="1" dirty="0">
                <a:latin typeface="Comic Sans MS" pitchFamily="66" charset="0"/>
              </a:rPr>
              <a:t>alkyl</a:t>
            </a:r>
            <a:r>
              <a:rPr lang="cs-CZ" dirty="0">
                <a:latin typeface="Comic Sans MS" pitchFamily="66" charset="0"/>
              </a:rPr>
              <a:t> (značí se symbolem R), z aromatického uhlovodíku vzniká zbytek obecně nazývaný </a:t>
            </a:r>
            <a:r>
              <a:rPr lang="cs-CZ" b="1" dirty="0">
                <a:latin typeface="Comic Sans MS" pitchFamily="66" charset="0"/>
              </a:rPr>
              <a:t>aryl</a:t>
            </a:r>
            <a:r>
              <a:rPr lang="cs-CZ" dirty="0">
                <a:latin typeface="Comic Sans MS" pitchFamily="66" charset="0"/>
              </a:rPr>
              <a:t> (symbol Ar</a:t>
            </a:r>
            <a:r>
              <a:rPr lang="cs-CZ" dirty="0" smtClean="0">
                <a:latin typeface="Comic Sans MS" pitchFamily="66" charset="0"/>
              </a:rPr>
              <a:t>)</a:t>
            </a:r>
          </a:p>
          <a:p>
            <a:r>
              <a:rPr lang="cs-CZ" dirty="0" smtClean="0">
                <a:latin typeface="Comic Sans MS" pitchFamily="66" charset="0"/>
              </a:rPr>
              <a:t>Název </a:t>
            </a:r>
            <a:r>
              <a:rPr lang="cs-CZ" dirty="0">
                <a:latin typeface="Comic Sans MS" pitchFamily="66" charset="0"/>
              </a:rPr>
              <a:t>zbytku se tvoří ze základu názvu uhlovodíku a přípony </a:t>
            </a:r>
            <a:r>
              <a:rPr lang="cs-CZ" b="1" dirty="0">
                <a:latin typeface="Comic Sans MS" pitchFamily="66" charset="0"/>
              </a:rPr>
              <a:t>–</a:t>
            </a:r>
            <a:r>
              <a:rPr lang="cs-CZ" b="1" dirty="0" err="1">
                <a:latin typeface="Comic Sans MS" pitchFamily="66" charset="0"/>
              </a:rPr>
              <a:t>yl</a:t>
            </a:r>
            <a:r>
              <a:rPr lang="cs-CZ" dirty="0" smtClean="0">
                <a:latin typeface="Comic Sans MS" pitchFamily="66" charset="0"/>
              </a:rPr>
              <a:t>. Např. </a:t>
            </a:r>
            <a:r>
              <a:rPr lang="cs-CZ" dirty="0" err="1" smtClean="0">
                <a:latin typeface="Comic Sans MS" pitchFamily="66" charset="0"/>
              </a:rPr>
              <a:t>methyl</a:t>
            </a:r>
            <a:r>
              <a:rPr lang="cs-CZ" dirty="0" smtClean="0">
                <a:latin typeface="Comic Sans MS" pitchFamily="66" charset="0"/>
              </a:rPr>
              <a:t>, </a:t>
            </a:r>
            <a:r>
              <a:rPr lang="cs-CZ" dirty="0" err="1" smtClean="0">
                <a:latin typeface="Comic Sans MS" pitchFamily="66" charset="0"/>
              </a:rPr>
              <a:t>ethyl</a:t>
            </a:r>
            <a:r>
              <a:rPr lang="cs-CZ" dirty="0" smtClean="0">
                <a:latin typeface="Comic Sans MS" pitchFamily="66" charset="0"/>
              </a:rPr>
              <a:t>, fenyl….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endParaRPr lang="cs-CZ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03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60648"/>
            <a:ext cx="6336704" cy="6366284"/>
          </a:xfrm>
          <a:ln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395536" y="807212"/>
            <a:ext cx="19442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Příklady zbytků uhlovodíků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3176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Rozdělení </a:t>
            </a:r>
            <a:r>
              <a:rPr lang="cs-CZ" b="1" dirty="0">
                <a:latin typeface="Comic Sans MS" pitchFamily="66" charset="0"/>
              </a:rPr>
              <a:t>derivátů</a:t>
            </a:r>
            <a:br>
              <a:rPr lang="cs-CZ" b="1" dirty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8775358" cy="5184576"/>
          </a:xfrm>
          <a:prstGeom prst="rect">
            <a:avLst/>
          </a:prstGeom>
          <a:noFill/>
          <a:ln>
            <a:solidFill>
              <a:schemeClr val="bg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2493835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Zdroje a citace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sz="1800" dirty="0"/>
              <a:t>Přehled uhlovodíkových zbytků. </a:t>
            </a:r>
            <a:r>
              <a:rPr lang="cs-CZ" sz="1800" i="1" dirty="0"/>
              <a:t>Tiscali.cz/chemie/</a:t>
            </a:r>
            <a:r>
              <a:rPr lang="cs-CZ" sz="1800" dirty="0"/>
              <a:t> [online]. 2012 [cit. 2012-09-10]. Dostupné z: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home.tiscali.cz/chemie/index1.htm</a:t>
            </a:r>
            <a:endParaRPr lang="cs-CZ" sz="1800" dirty="0" smtClean="0"/>
          </a:p>
          <a:p>
            <a:r>
              <a:rPr lang="cs-CZ" sz="1800" dirty="0"/>
              <a:t>BENEŠ, Pavel, Václav PUMPR a Jiří BANÝR. </a:t>
            </a:r>
            <a:r>
              <a:rPr lang="cs-CZ" sz="1800" i="1" dirty="0"/>
              <a:t>Základy praktické chemie</a:t>
            </a:r>
            <a:r>
              <a:rPr lang="cs-CZ" sz="1800" dirty="0"/>
              <a:t>: </a:t>
            </a:r>
            <a:r>
              <a:rPr lang="cs-CZ" sz="1800" i="1" dirty="0"/>
              <a:t>pro 9. ročník základní školy</a:t>
            </a:r>
            <a:r>
              <a:rPr lang="cs-CZ" sz="1800" dirty="0"/>
              <a:t>. 2., aktualizované vydání. Praha: Nakladatelství FORTUNA, 2006. ISBN 80-7168-880-0</a:t>
            </a:r>
            <a:r>
              <a:rPr lang="cs-CZ" sz="1800" dirty="0" smtClean="0"/>
              <a:t>.</a:t>
            </a:r>
          </a:p>
          <a:p>
            <a:r>
              <a:rPr lang="cs-CZ" sz="1800" dirty="0"/>
              <a:t>ČTRNÁCTOVÁ,CSC., Doc. </a:t>
            </a:r>
            <a:r>
              <a:rPr lang="cs-CZ" sz="1800" dirty="0" err="1"/>
              <a:t>RNDr.Hana</a:t>
            </a:r>
            <a:r>
              <a:rPr lang="cs-CZ" sz="1800" dirty="0"/>
              <a:t>, Prof. </a:t>
            </a:r>
            <a:r>
              <a:rPr lang="cs-CZ" sz="1800" dirty="0" err="1"/>
              <a:t>Ing.Karel</a:t>
            </a:r>
            <a:r>
              <a:rPr lang="cs-CZ" sz="1800" dirty="0"/>
              <a:t> KOLÁŘ,CSC., PaedDr. Miloslava SVOBODOVÁ a </a:t>
            </a:r>
            <a:r>
              <a:rPr lang="cs-CZ" sz="1800" dirty="0" err="1"/>
              <a:t>RNDr.František</a:t>
            </a:r>
            <a:r>
              <a:rPr lang="cs-CZ" sz="1800" dirty="0"/>
              <a:t> ZEMÁNEK. </a:t>
            </a:r>
            <a:r>
              <a:rPr lang="cs-CZ" sz="1800" i="1" dirty="0"/>
              <a:t>Přehled chemie pro základní školy</a:t>
            </a:r>
            <a:r>
              <a:rPr lang="cs-CZ" sz="1800" dirty="0"/>
              <a:t>. 1. vydání. Praha: SPN-pedagogické nakladatelství, a.s., 2006. ISBN 80-7235-260-1</a:t>
            </a:r>
            <a:r>
              <a:rPr lang="cs-CZ" sz="1800" dirty="0" smtClean="0"/>
              <a:t>.</a:t>
            </a:r>
          </a:p>
          <a:p>
            <a:r>
              <a:rPr lang="cs-CZ" sz="1800" dirty="0"/>
              <a:t>ŠRÁMEK, Ing. Vratislav a </a:t>
            </a:r>
            <a:r>
              <a:rPr lang="cs-CZ" sz="1800" dirty="0" err="1"/>
              <a:t>Ing.Ludvík</a:t>
            </a:r>
            <a:r>
              <a:rPr lang="cs-CZ" sz="1800" dirty="0"/>
              <a:t> KOSINA. </a:t>
            </a:r>
            <a:r>
              <a:rPr lang="cs-CZ" sz="1800" i="1" dirty="0"/>
              <a:t>Co je to, když se řekne chemie</a:t>
            </a:r>
            <a:r>
              <a:rPr lang="cs-CZ" sz="1800" dirty="0"/>
              <a:t>: </a:t>
            </a:r>
            <a:r>
              <a:rPr lang="cs-CZ" sz="1800" i="1" dirty="0"/>
              <a:t>Výkladový slovník základních pojmů chemie pro základní a nižší třídy gymnázií</a:t>
            </a:r>
            <a:r>
              <a:rPr lang="cs-CZ" sz="1800" dirty="0"/>
              <a:t>. Praha: </a:t>
            </a:r>
            <a:r>
              <a:rPr lang="cs-CZ" sz="1800" dirty="0" err="1"/>
              <a:t>Albra</a:t>
            </a:r>
            <a:r>
              <a:rPr lang="cs-CZ" sz="1800" dirty="0"/>
              <a:t>, 1997. ISBN 250-080.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778619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</TotalTime>
  <Words>434</Words>
  <Application>Microsoft Office PowerPoint</Application>
  <PresentationFormat>Předvádění na obrazovce (4:3)</PresentationFormat>
  <Paragraphs>35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Deriváty uhlovodíků</vt:lpstr>
      <vt:lpstr>Deriváty uhlovodíků</vt:lpstr>
      <vt:lpstr> DERIVÁTY UHLOVODÍKŮ </vt:lpstr>
      <vt:lpstr>Co jsou deriváty?</vt:lpstr>
      <vt:lpstr>   UHLOVODÍKOVÝ ZBYTEK  </vt:lpstr>
      <vt:lpstr>Prezentace aplikace PowerPoint</vt:lpstr>
      <vt:lpstr> Rozdělení derivátů 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Deriváty uhlovodíků</dc:title>
  <dc:creator>Fiedlerová Ivana</dc:creator>
  <cp:lastModifiedBy>Fiedlerová Ivana</cp:lastModifiedBy>
  <cp:revision>12</cp:revision>
  <dcterms:created xsi:type="dcterms:W3CDTF">2012-03-10T12:03:57Z</dcterms:created>
  <dcterms:modified xsi:type="dcterms:W3CDTF">2012-03-11T10:17:43Z</dcterms:modified>
</cp:coreProperties>
</file>