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1"/>
  </p:notesMasterIdLst>
  <p:sldIdLst>
    <p:sldId id="276" r:id="rId2"/>
    <p:sldId id="277" r:id="rId3"/>
    <p:sldId id="256" r:id="rId4"/>
    <p:sldId id="257" r:id="rId5"/>
    <p:sldId id="264" r:id="rId6"/>
    <p:sldId id="258" r:id="rId7"/>
    <p:sldId id="268" r:id="rId8"/>
    <p:sldId id="269" r:id="rId9"/>
    <p:sldId id="270" r:id="rId10"/>
    <p:sldId id="260" r:id="rId11"/>
    <p:sldId id="271" r:id="rId12"/>
    <p:sldId id="265" r:id="rId13"/>
    <p:sldId id="273" r:id="rId14"/>
    <p:sldId id="274" r:id="rId15"/>
    <p:sldId id="275" r:id="rId16"/>
    <p:sldId id="263" r:id="rId17"/>
    <p:sldId id="267" r:id="rId18"/>
    <p:sldId id="259" r:id="rId19"/>
    <p:sldId id="272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71" autoAdjust="0"/>
    <p:restoredTop sz="81152" autoAdjust="0"/>
  </p:normalViewPr>
  <p:slideViewPr>
    <p:cSldViewPr>
      <p:cViewPr varScale="1">
        <p:scale>
          <a:sx n="60" d="100"/>
          <a:sy n="60" d="100"/>
        </p:scale>
        <p:origin x="-16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VY_32_INOVACE_3. 2. 2. 4. F </a:t>
          </a:r>
          <a:r>
            <a:rPr lang="cs-CZ" sz="2000" baseline="0" dirty="0" smtClean="0"/>
            <a:t>17 </a:t>
          </a:r>
          <a:r>
            <a:rPr lang="cs-CZ" sz="2000" dirty="0" smtClean="0"/>
            <a:t>Alkoholy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Praha-východ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Ing. Ivana Fiedlerová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Chemie - Alkoholy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0AAB1F7B-4825-4B41-8B45-3CE4C7ADD028}">
      <dgm:prSet custT="1"/>
      <dgm:spPr/>
      <dgm:t>
        <a:bodyPr/>
        <a:lstStyle/>
        <a:p>
          <a:pPr algn="l" rtl="0"/>
          <a:r>
            <a:rPr lang="cs-CZ" sz="2000" smtClean="0"/>
            <a:t>ČÍSLO PROJEKTU: </a:t>
          </a:r>
          <a:r>
            <a:rPr lang="cs-CZ" sz="2000" smtClean="0">
              <a:solidFill>
                <a:prstClr val="black"/>
              </a:solidFill>
            </a:rPr>
            <a:t>CZ.1.07/1.4.00/21.2976</a:t>
          </a:r>
          <a:endParaRPr lang="cs-CZ" sz="2000" dirty="0"/>
        </a:p>
      </dgm:t>
    </dgm:pt>
    <dgm:pt modelId="{D8762C70-59AC-4D53-BF5E-6CB74B184D8B}" type="parTrans" cxnId="{8BCD1DA6-F362-4DFB-A8AE-565F0B5167AE}">
      <dgm:prSet/>
      <dgm:spPr/>
      <dgm:t>
        <a:bodyPr/>
        <a:lstStyle/>
        <a:p>
          <a:endParaRPr lang="cs-CZ"/>
        </a:p>
      </dgm:t>
    </dgm:pt>
    <dgm:pt modelId="{510602F4-B92B-478A-8945-3ADFAFB929B3}" type="sibTrans" cxnId="{8BCD1DA6-F362-4DFB-A8AE-565F0B5167AE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2778" custLinFactNeighborY="-1569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00C717B0-68EB-44BA-93D7-26EFE788AC8D}" type="pres">
      <dgm:prSet presAssocID="{0AAB1F7B-4825-4B41-8B45-3CE4C7ADD028}" presName="vertSpace5" presStyleLbl="node1" presStyleIdx="3" presStyleCnt="5"/>
      <dgm:spPr/>
    </dgm:pt>
    <dgm:pt modelId="{0AEFEAAE-4B9D-44C9-B448-C44B4ADAD7F0}" type="pres">
      <dgm:prSet presAssocID="{0AAB1F7B-4825-4B41-8B45-3CE4C7ADD028}" presName="circle5" presStyleLbl="node1" presStyleIdx="4" presStyleCnt="5"/>
      <dgm:spPr/>
    </dgm:pt>
    <dgm:pt modelId="{59F034D9-BFC2-4F73-BBA6-EC6ED57A218D}" type="pres">
      <dgm:prSet presAssocID="{0AAB1F7B-4825-4B41-8B45-3CE4C7ADD028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D30A88C-8B62-4979-B120-E743D8B92577}" type="pres">
      <dgm:prSet presAssocID="{0AAB1F7B-4825-4B41-8B45-3CE4C7ADD02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28AB57A-A2E1-4DD7-A139-D6EA76C07C42}" type="presOf" srcId="{D8197B8C-B260-4A16-BDF4-0947B075E274}" destId="{25B08C86-7E15-44DC-BE7F-FFB55DD49D12}" srcOrd="0" destOrd="0" presId="urn:microsoft.com/office/officeart/2005/8/layout/target3"/>
    <dgm:cxn modelId="{A0105D71-C20E-4191-BDAF-4271F8210BAF}" type="presOf" srcId="{0AAB1F7B-4825-4B41-8B45-3CE4C7ADD028}" destId="{4D30A88C-8B62-4979-B120-E743D8B92577}" srcOrd="1" destOrd="0" presId="urn:microsoft.com/office/officeart/2005/8/layout/target3"/>
    <dgm:cxn modelId="{08CB5A4E-B43E-4322-ACC1-B98DD4DB45F4}" type="presOf" srcId="{D1D4F407-5343-4D3F-B5B9-D407B03CAEB4}" destId="{AED2198E-93D5-4001-81B4-73124B309672}" srcOrd="1" destOrd="0" presId="urn:microsoft.com/office/officeart/2005/8/layout/target3"/>
    <dgm:cxn modelId="{95FED732-E7CE-4F27-97C2-374A4B731DC8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40BFB40-213D-43A6-9DE2-C149AE00BBC1}" type="presOf" srcId="{B651F6E3-6281-48DB-9319-2AEAFDAE7572}" destId="{6BB5E863-4638-4E1D-BFDE-399D028AC4ED}" srcOrd="1" destOrd="0" presId="urn:microsoft.com/office/officeart/2005/8/layout/target3"/>
    <dgm:cxn modelId="{D641EE85-C041-4043-9B99-76E304B78B80}" type="presOf" srcId="{D1B46980-6531-4606-95E6-44980827E919}" destId="{6140AFEC-043D-4C43-A2F9-D0F5331DF3A3}" srcOrd="0" destOrd="0" presId="urn:microsoft.com/office/officeart/2005/8/layout/target3"/>
    <dgm:cxn modelId="{F8AB0F90-28F9-4DC7-9214-D0BB72700304}" type="presOf" srcId="{0AAB1F7B-4825-4B41-8B45-3CE4C7ADD028}" destId="{59F034D9-BFC2-4F73-BBA6-EC6ED57A218D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BCD1DA6-F362-4DFB-A8AE-565F0B5167AE}" srcId="{757F3AB3-0718-4624-B441-E567A8F0AB56}" destId="{0AAB1F7B-4825-4B41-8B45-3CE4C7ADD028}" srcOrd="4" destOrd="0" parTransId="{D8762C70-59AC-4D53-BF5E-6CB74B184D8B}" sibTransId="{510602F4-B92B-478A-8945-3ADFAFB929B3}"/>
    <dgm:cxn modelId="{0807BA0F-A498-4B94-AAAA-1ADE8A8802F3}" type="presOf" srcId="{D8197B8C-B260-4A16-BDF4-0947B075E274}" destId="{5A5FFA88-C948-4069-8E93-59FA12366E83}" srcOrd="1" destOrd="0" presId="urn:microsoft.com/office/officeart/2005/8/layout/target3"/>
    <dgm:cxn modelId="{D8B2B6D5-E80E-4058-9B18-559F6E86687F}" type="presOf" srcId="{757F3AB3-0718-4624-B441-E567A8F0AB56}" destId="{333A1088-737F-45CB-B68E-254E46348037}" srcOrd="0" destOrd="0" presId="urn:microsoft.com/office/officeart/2005/8/layout/target3"/>
    <dgm:cxn modelId="{68EACA28-4CB7-42B8-8497-EC1E53BFF0D9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7A10FC51-E1E6-4751-BC98-CF58CC629CD0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0B3FEA3-8376-43D2-8371-A2268B66C038}" type="presParOf" srcId="{333A1088-737F-45CB-B68E-254E46348037}" destId="{F5ABB229-8D3B-4694-996A-96F23CF14429}" srcOrd="0" destOrd="0" presId="urn:microsoft.com/office/officeart/2005/8/layout/target3"/>
    <dgm:cxn modelId="{ED8E3B2D-CC90-4BA6-9160-49F0453E1F59}" type="presParOf" srcId="{333A1088-737F-45CB-B68E-254E46348037}" destId="{F41139FD-01EE-4571-8B17-4FB00FC51163}" srcOrd="1" destOrd="0" presId="urn:microsoft.com/office/officeart/2005/8/layout/target3"/>
    <dgm:cxn modelId="{9AC9FED8-6899-4102-92C4-890CB8A5AC9B}" type="presParOf" srcId="{333A1088-737F-45CB-B68E-254E46348037}" destId="{D005CE8C-CC26-4C3E-AC11-E15060ECD759}" srcOrd="2" destOrd="0" presId="urn:microsoft.com/office/officeart/2005/8/layout/target3"/>
    <dgm:cxn modelId="{C736A65F-7940-45E8-B286-5EDD52FB075C}" type="presParOf" srcId="{333A1088-737F-45CB-B68E-254E46348037}" destId="{2C702D82-9B77-49B7-9568-BB8EB47C3372}" srcOrd="3" destOrd="0" presId="urn:microsoft.com/office/officeart/2005/8/layout/target3"/>
    <dgm:cxn modelId="{7A3C0B8A-BD73-4C73-9544-27BEB25EEB47}" type="presParOf" srcId="{333A1088-737F-45CB-B68E-254E46348037}" destId="{A52A0455-90FF-4808-ABD0-F02540D31D5A}" srcOrd="4" destOrd="0" presId="urn:microsoft.com/office/officeart/2005/8/layout/target3"/>
    <dgm:cxn modelId="{5FE0A933-5513-4F85-BCC7-2000B5231D2A}" type="presParOf" srcId="{333A1088-737F-45CB-B68E-254E46348037}" destId="{6140AFEC-043D-4C43-A2F9-D0F5331DF3A3}" srcOrd="5" destOrd="0" presId="urn:microsoft.com/office/officeart/2005/8/layout/target3"/>
    <dgm:cxn modelId="{98B4358A-EF7D-4B85-8BD3-8ACC51EF4DD6}" type="presParOf" srcId="{333A1088-737F-45CB-B68E-254E46348037}" destId="{9358AC05-5D7D-4327-9F80-1AD486AEA664}" srcOrd="6" destOrd="0" presId="urn:microsoft.com/office/officeart/2005/8/layout/target3"/>
    <dgm:cxn modelId="{E61364E8-2FB8-486D-AD10-5871FCE0F29B}" type="presParOf" srcId="{333A1088-737F-45CB-B68E-254E46348037}" destId="{313FC574-E1CD-4FB4-B054-0B805CE0447D}" srcOrd="7" destOrd="0" presId="urn:microsoft.com/office/officeart/2005/8/layout/target3"/>
    <dgm:cxn modelId="{983DA888-8E47-4484-ABDD-274A97C51C04}" type="presParOf" srcId="{333A1088-737F-45CB-B68E-254E46348037}" destId="{619D679B-A015-4ECF-8348-D1034C574F40}" srcOrd="8" destOrd="0" presId="urn:microsoft.com/office/officeart/2005/8/layout/target3"/>
    <dgm:cxn modelId="{2F714F29-7CC8-42F2-995B-686739A36E5A}" type="presParOf" srcId="{333A1088-737F-45CB-B68E-254E46348037}" destId="{322283A8-4A27-4CDA-BAE3-F381106A9174}" srcOrd="9" destOrd="0" presId="urn:microsoft.com/office/officeart/2005/8/layout/target3"/>
    <dgm:cxn modelId="{0C76EDE4-63E2-4487-BB60-74902A7C2E71}" type="presParOf" srcId="{333A1088-737F-45CB-B68E-254E46348037}" destId="{FFC9F71D-1B4F-4AD9-A4A6-86ADEFC8AF5C}" srcOrd="10" destOrd="0" presId="urn:microsoft.com/office/officeart/2005/8/layout/target3"/>
    <dgm:cxn modelId="{427593B4-C6C8-4F3D-BD87-14506A7124C0}" type="presParOf" srcId="{333A1088-737F-45CB-B68E-254E46348037}" destId="{25B08C86-7E15-44DC-BE7F-FFB55DD49D12}" srcOrd="11" destOrd="0" presId="urn:microsoft.com/office/officeart/2005/8/layout/target3"/>
    <dgm:cxn modelId="{9E926D5A-7AAD-4845-8F0F-0CF3EEBB909F}" type="presParOf" srcId="{333A1088-737F-45CB-B68E-254E46348037}" destId="{00C717B0-68EB-44BA-93D7-26EFE788AC8D}" srcOrd="12" destOrd="0" presId="urn:microsoft.com/office/officeart/2005/8/layout/target3"/>
    <dgm:cxn modelId="{20203F67-4556-4EB6-8A02-ECA1A5EA686A}" type="presParOf" srcId="{333A1088-737F-45CB-B68E-254E46348037}" destId="{0AEFEAAE-4B9D-44C9-B448-C44B4ADAD7F0}" srcOrd="13" destOrd="0" presId="urn:microsoft.com/office/officeart/2005/8/layout/target3"/>
    <dgm:cxn modelId="{1F431B38-A9DA-4F99-AAB6-FBD00E9DF2B6}" type="presParOf" srcId="{333A1088-737F-45CB-B68E-254E46348037}" destId="{59F034D9-BFC2-4F73-BBA6-EC6ED57A218D}" srcOrd="14" destOrd="0" presId="urn:microsoft.com/office/officeart/2005/8/layout/target3"/>
    <dgm:cxn modelId="{1BEA87AE-BA07-4141-BA03-93E2C8AC0B18}" type="presParOf" srcId="{333A1088-737F-45CB-B68E-254E46348037}" destId="{AED2198E-93D5-4001-81B4-73124B309672}" srcOrd="15" destOrd="0" presId="urn:microsoft.com/office/officeart/2005/8/layout/target3"/>
    <dgm:cxn modelId="{8264C893-0338-4F7D-8977-B05B4F4905FE}" type="presParOf" srcId="{333A1088-737F-45CB-B68E-254E46348037}" destId="{2BE915AB-18AA-4053-B92C-3BFC9ED204BB}" srcOrd="16" destOrd="0" presId="urn:microsoft.com/office/officeart/2005/8/layout/target3"/>
    <dgm:cxn modelId="{7EBB8A4F-6BBC-414C-B09B-9530EC96B3DF}" type="presParOf" srcId="{333A1088-737F-45CB-B68E-254E46348037}" destId="{6BB5E863-4638-4E1D-BFDE-399D028AC4ED}" srcOrd="17" destOrd="0" presId="urn:microsoft.com/office/officeart/2005/8/layout/target3"/>
    <dgm:cxn modelId="{E01FE50C-886F-4D5F-AFEF-C0FBF49ED4B5}" type="presParOf" srcId="{333A1088-737F-45CB-B68E-254E46348037}" destId="{5A5FFA88-C948-4069-8E93-59FA12366E83}" srcOrd="18" destOrd="0" presId="urn:microsoft.com/office/officeart/2005/8/layout/target3"/>
    <dgm:cxn modelId="{E7359C54-047B-416C-906E-DE1A63D54EAB}" type="presParOf" srcId="{333A1088-737F-45CB-B68E-254E46348037}" destId="{4D30A88C-8B62-4979-B120-E743D8B92577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Praha-východ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Ing. Ivana Fiedlerová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76069" y="792083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VY_32_INOVACE_3. 2. 2. 4. F </a:t>
          </a:r>
          <a:r>
            <a:rPr lang="cs-CZ" sz="2000" kern="1200" baseline="0" dirty="0" smtClean="0"/>
            <a:t>17 </a:t>
          </a:r>
          <a:r>
            <a:rPr lang="cs-CZ" sz="2000" kern="1200" dirty="0" smtClean="0"/>
            <a:t>Alkoholy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Chemie - Alkoholy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0AEFEAAE-4B9D-44C9-B448-C44B4ADAD7F0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9F034D9-BFC2-4F73-BBA6-EC6ED57A218D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ČÍSLO PROJEKTU: </a:t>
          </a:r>
          <a:r>
            <a:rPr lang="cs-CZ" sz="2000" kern="1200" smtClean="0">
              <a:solidFill>
                <a:prstClr val="black"/>
              </a:solidFill>
            </a:rPr>
            <a:t>CZ.1.07/1.4.00/21.2976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5BC7CC-EECF-4B2F-918E-A101327BDCB0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39A47D-9D0F-48DB-B8D0-57464AF63A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5304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Klyst%C3%BDr" TargetMode="External"/><Relationship Id="rId3" Type="http://schemas.openxmlformats.org/officeDocument/2006/relationships/hyperlink" Target="http://cs.wikipedia.org/w/index.php?title=LD&amp;action=edit&amp;redlink=1" TargetMode="External"/><Relationship Id="rId7" Type="http://schemas.openxmlformats.org/officeDocument/2006/relationships/hyperlink" Target="http://cs.wikipedia.org/wiki/Infuze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cs.wikipedia.org/wiki/E_k%C3%B3d" TargetMode="External"/><Relationship Id="rId5" Type="http://schemas.openxmlformats.org/officeDocument/2006/relationships/hyperlink" Target="http://cs.wikipedia.org/wiki/V%C3%ADno" TargetMode="External"/><Relationship Id="rId4" Type="http://schemas.openxmlformats.org/officeDocument/2006/relationships/hyperlink" Target="http://cs.wikipedia.org/wiki/Ethylenglykol" TargetMode="Externa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9A47D-9D0F-48DB-B8D0-57464AF63AEB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2225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cs-CZ" b="1" dirty="0" smtClean="0"/>
              <a:t>Fyziologické působení</a:t>
            </a:r>
          </a:p>
          <a:p>
            <a:pPr rtl="0"/>
            <a:r>
              <a:rPr lang="cs-CZ" dirty="0" smtClean="0"/>
              <a:t>Glycerol je slabě jedovatý. V menších dávkách způsobuje bolesti hlavy, žaludeční potíže a zvracení. Ve větších dávkách může způsobit poškození jater. Nejnižší toxická dávka podaná orálně u člověka činí přibližně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action="ppaction://hlinkfile" tooltip="LD (stránka neexistuje)"/>
              </a:rPr>
              <a:t>LDLo</a:t>
            </a:r>
            <a:r>
              <a:rPr lang="cs-CZ" dirty="0" smtClean="0"/>
              <a:t> = 1,5 g/kg živé hmotnosti, což znamená, že průměrný člověk by jej musel požít nejméně 90 až 120 g, aby se u něho projevily symptomy otravy. V nízkých koncentracích je prakticky neškodný.</a:t>
            </a:r>
          </a:p>
          <a:p>
            <a:pPr rtl="0"/>
            <a:r>
              <a:rPr lang="cs-CZ" dirty="0" smtClean="0"/>
              <a:t>Ve zředěném stavu se používá ke zvlhčování pokožky a sliznic, neboť váže atmosférickou vlhkost a tím ji přenáší do povrchu těla; naopak použití čistého glycerinu je nevhodné, protože z pokožky odčerpává vlhkost a tím ji vysušuje.</a:t>
            </a:r>
          </a:p>
          <a:p>
            <a:pPr rtl="0"/>
            <a:r>
              <a:rPr lang="cs-CZ" b="1" dirty="0" smtClean="0"/>
              <a:t>Použití</a:t>
            </a:r>
          </a:p>
          <a:p>
            <a:pPr rtl="0"/>
            <a:r>
              <a:rPr lang="cs-CZ" dirty="0" smtClean="0"/>
              <a:t>Glycerol se používá mj. v kosmetických výrobcích, zejména jako přísada v hydratačních krámech a mýdlech, jako zvlhčovadlo v zubních pastách, při výrobě plastických hmot zejména jako změkčovadlo, léčiv, žvýkaček, past, barviv a výbušnin. Používá se též při výrobě bezvodého ethanolu pro odstranění příměsi vody.</a:t>
            </a:r>
          </a:p>
          <a:p>
            <a:pPr rtl="0"/>
            <a:r>
              <a:rPr lang="cs-CZ" dirty="0" smtClean="0"/>
              <a:t>Je součástí nemrznoucích směsí, většinou v kombinaci s </a:t>
            </a:r>
            <a:r>
              <a:rPr lang="cs-CZ" dirty="0" smtClean="0">
                <a:hlinkClick r:id="rId4" action="ppaction://hlinkfile" tooltip="Ethylenglykol"/>
              </a:rPr>
              <a:t>ethylenglykolem</a:t>
            </a:r>
            <a:r>
              <a:rPr lang="cs-CZ" dirty="0" smtClean="0"/>
              <a:t>.</a:t>
            </a:r>
          </a:p>
          <a:p>
            <a:pPr rtl="0"/>
            <a:r>
              <a:rPr lang="cs-CZ" dirty="0" smtClean="0"/>
              <a:t>V potravinářském průmyslu se užívá jako přísada pro úpravu nápojů a méně kvalitních </a:t>
            </a:r>
            <a:r>
              <a:rPr lang="cs-CZ" dirty="0" smtClean="0">
                <a:hlinkClick r:id="rId5" action="ppaction://hlinkfile" tooltip="Víno"/>
              </a:rPr>
              <a:t>vín</a:t>
            </a:r>
            <a:r>
              <a:rPr lang="cs-CZ" dirty="0" smtClean="0"/>
              <a:t>, jako sladidlo např. v šlehačkách v bombičkách, jako změkčovadlo želé a jiných cukrovinek atp. Jako součást potravin má </a:t>
            </a:r>
            <a:r>
              <a:rPr lang="cs-CZ" dirty="0" smtClean="0">
                <a:hlinkClick r:id="rId6" action="ppaction://hlinkfile" tooltip="E kód"/>
              </a:rPr>
              <a:t>označení</a:t>
            </a:r>
            <a:r>
              <a:rPr lang="cs-CZ" dirty="0" smtClean="0"/>
              <a:t> E 422.</a:t>
            </a:r>
          </a:p>
          <a:p>
            <a:pPr rtl="0"/>
            <a:r>
              <a:rPr lang="cs-CZ" dirty="0" smtClean="0"/>
              <a:t>V lékařství se užívá při léčbě otoku mozku jako přísada </a:t>
            </a:r>
            <a:r>
              <a:rPr lang="cs-CZ" dirty="0" smtClean="0">
                <a:hlinkClick r:id="rId7" action="ppaction://hlinkfile" tooltip="Infuze"/>
              </a:rPr>
              <a:t>infuzí</a:t>
            </a:r>
            <a:r>
              <a:rPr lang="cs-CZ" dirty="0" smtClean="0"/>
              <a:t>, ke snižování nitroočního tlaku, při zácpách ke změkčení stolice ve formě glycerinových čípků nebo jako součást </a:t>
            </a:r>
            <a:r>
              <a:rPr lang="cs-CZ" dirty="0" smtClean="0">
                <a:hlinkClick r:id="rId8" action="ppaction://hlinkfile" tooltip="Klystýr"/>
              </a:rPr>
              <a:t>klystýrů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9A47D-9D0F-48DB-B8D0-57464AF63AEB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5952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9A47D-9D0F-48DB-B8D0-57464AF63AEB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5050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8594035-4815-4580-A13D-F858F66B6187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112D0CB-9589-459C-97CD-52DFC76778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594035-4815-4580-A13D-F858F66B6187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12D0CB-9589-459C-97CD-52DFC76778F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594035-4815-4580-A13D-F858F66B6187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12D0CB-9589-459C-97CD-52DFC76778F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594035-4815-4580-A13D-F858F66B6187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12D0CB-9589-459C-97CD-52DFC76778F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594035-4815-4580-A13D-F858F66B6187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12D0CB-9589-459C-97CD-52DFC76778F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594035-4815-4580-A13D-F858F66B6187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12D0CB-9589-459C-97CD-52DFC76778FC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594035-4815-4580-A13D-F858F66B6187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12D0CB-9589-459C-97CD-52DFC76778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8594035-4815-4580-A13D-F858F66B6187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12D0CB-9589-459C-97CD-52DFC76778F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8594035-4815-4580-A13D-F858F66B6187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112D0CB-9589-459C-97CD-52DFC76778F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594035-4815-4580-A13D-F858F66B6187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12D0CB-9589-459C-97CD-52DFC76778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594035-4815-4580-A13D-F858F66B6187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12D0CB-9589-459C-97CD-52DFC76778F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8594035-4815-4580-A13D-F858F66B6187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112D0CB-9589-459C-97CD-52DFC76778F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8/86/Methanol-3D-vdW.png/743px-Methanol-3D-vdW.png" TargetMode="External"/><Relationship Id="rId3" Type="http://schemas.openxmlformats.org/officeDocument/2006/relationships/hyperlink" Target="http://upload.wikimedia.org/wikipedia/commons/e/ed/Alcool-secondaire.gif" TargetMode="External"/><Relationship Id="rId7" Type="http://schemas.openxmlformats.org/officeDocument/2006/relationships/hyperlink" Target="http://upload.wikimedia.org/wikipedia/commons/thumb/a/a2/Methanol-2D.png/703px-Methanol-2D.png" TargetMode="External"/><Relationship Id="rId2" Type="http://schemas.openxmlformats.org/officeDocument/2006/relationships/hyperlink" Target="http://upload.wikimedia.org/wikipedia/commons/d/dd/Alcool_primaire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0/00/Ethanol-3D-vdW.png/750px-Ethanol-3D-vdW.png" TargetMode="External"/><Relationship Id="rId5" Type="http://schemas.openxmlformats.org/officeDocument/2006/relationships/hyperlink" Target="http://upload.wikimedia.org/wikipedia/commons/thumb/e/e8/Ethanol-structure.svg/529px-Ethanol-structure.svg.png" TargetMode="External"/><Relationship Id="rId4" Type="http://schemas.openxmlformats.org/officeDocument/2006/relationships/hyperlink" Target="http://upload.wikimedia.org/wikipedia/commons/9/90/Alcool_tertiaire.gif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5/53/Skull_and_crossbones.svg/220px-Skull_and_crossbones.svg.png" TargetMode="External"/><Relationship Id="rId2" Type="http://schemas.openxmlformats.org/officeDocument/2006/relationships/hyperlink" Target="http://upload.wikimedia.org/wikipedia/commons/3/33/1,2,3_Propantriol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Antifreez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9613491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96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/>
          <a:lstStyle/>
          <a:p>
            <a:r>
              <a:rPr lang="cs-CZ" dirty="0" smtClean="0"/>
              <a:t>Tento materiál je určen pro žáky 9. ročníku ZŠ,</a:t>
            </a:r>
          </a:p>
          <a:p>
            <a:r>
              <a:rPr lang="cs-CZ" dirty="0" smtClean="0"/>
              <a:t>zpracovává téma kyslíkatých derivátů uhlovodíků – alkoholů</a:t>
            </a:r>
          </a:p>
          <a:p>
            <a:r>
              <a:rPr lang="cs-CZ" dirty="0" smtClean="0"/>
              <a:t>uvádí jejich rozdělení, vlastnosti </a:t>
            </a:r>
            <a:r>
              <a:rPr lang="cs-CZ" smtClean="0"/>
              <a:t>a použití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4794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Alkoholy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9654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Alkoholy jsou deriváty uhlovodíků,</a:t>
            </a:r>
          </a:p>
          <a:p>
            <a:r>
              <a:rPr lang="cs-CZ" dirty="0" smtClean="0"/>
              <a:t>mají </a:t>
            </a:r>
            <a:r>
              <a:rPr lang="cs-CZ" dirty="0"/>
              <a:t>v molekule vázanou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     hydroxylovou </a:t>
            </a:r>
            <a:r>
              <a:rPr lang="cs-CZ" dirty="0"/>
              <a:t>skupinu  </a:t>
            </a:r>
            <a:r>
              <a:rPr lang="cs-CZ" dirty="0" smtClean="0"/>
              <a:t>  - OH</a:t>
            </a:r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Názvosloví </a:t>
            </a:r>
          </a:p>
          <a:p>
            <a:r>
              <a:rPr lang="cs-CZ" dirty="0" smtClean="0"/>
              <a:t>Názvy </a:t>
            </a:r>
            <a:r>
              <a:rPr lang="cs-CZ" dirty="0"/>
              <a:t>mají koncovku : - </a:t>
            </a:r>
            <a:r>
              <a:rPr lang="cs-CZ" dirty="0" err="1" smtClean="0"/>
              <a:t>ol</a:t>
            </a:r>
            <a:endParaRPr lang="cs-CZ" dirty="0" smtClean="0"/>
          </a:p>
          <a:p>
            <a:r>
              <a:rPr lang="cs-CZ" dirty="0"/>
              <a:t>Názvy alkoholů se tvoří pomocí koncovky </a:t>
            </a:r>
            <a:r>
              <a:rPr lang="cs-CZ" b="1" dirty="0"/>
              <a:t>-</a:t>
            </a:r>
            <a:r>
              <a:rPr lang="cs-CZ" b="1" dirty="0" err="1"/>
              <a:t>ol</a:t>
            </a:r>
            <a:r>
              <a:rPr lang="cs-CZ" dirty="0"/>
              <a:t> připojené k názvu příslušného uhlovodíku.</a:t>
            </a:r>
            <a:br>
              <a:rPr lang="cs-CZ" dirty="0"/>
            </a:br>
            <a:endParaRPr lang="cs-CZ" dirty="0"/>
          </a:p>
          <a:p>
            <a:r>
              <a:rPr lang="cs-CZ" dirty="0" smtClean="0"/>
              <a:t>                    název uhlovodíku je ethan + </a:t>
            </a:r>
            <a:r>
              <a:rPr lang="cs-CZ" dirty="0" err="1" smtClean="0"/>
              <a:t>ol</a:t>
            </a:r>
            <a:r>
              <a:rPr lang="cs-CZ" dirty="0" smtClean="0"/>
              <a:t> 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                             = ethanol</a:t>
            </a:r>
            <a:endParaRPr lang="cs-CZ" sz="28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Alkoholy</a:t>
            </a:r>
            <a:endParaRPr lang="cs-CZ" dirty="0"/>
          </a:p>
        </p:txBody>
      </p:sp>
      <p:pic>
        <p:nvPicPr>
          <p:cNvPr id="5" name="Picture 3" descr="C:\Users\FiedlerovaI\Desktop\ethano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4725144"/>
            <a:ext cx="1803473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234475"/>
          </a:xfrm>
        </p:spPr>
        <p:txBody>
          <a:bodyPr>
            <a:normAutofit/>
          </a:bodyPr>
          <a:lstStyle/>
          <a:p>
            <a:r>
              <a:rPr lang="cs-CZ" dirty="0" smtClean="0"/>
              <a:t>Bezbarvá</a:t>
            </a:r>
            <a:r>
              <a:rPr lang="cs-CZ" dirty="0"/>
              <a:t>, kapalná, hořlavá </a:t>
            </a:r>
            <a:r>
              <a:rPr lang="cs-CZ" dirty="0" smtClean="0"/>
              <a:t>kapalina </a:t>
            </a:r>
            <a:endParaRPr lang="cs-CZ" dirty="0"/>
          </a:p>
          <a:p>
            <a:r>
              <a:rPr lang="cs-CZ" b="1" dirty="0" smtClean="0"/>
              <a:t>POZOR</a:t>
            </a:r>
            <a:r>
              <a:rPr lang="cs-CZ" b="1" dirty="0"/>
              <a:t>! Prudce jedovatá! </a:t>
            </a:r>
            <a:r>
              <a:rPr lang="cs-CZ" dirty="0"/>
              <a:t>Požití již velmi malé dávky má u člověka za následek ztrátu zraku a smrt </a:t>
            </a:r>
          </a:p>
          <a:p>
            <a:r>
              <a:rPr lang="cs-CZ" dirty="0" smtClean="0"/>
              <a:t>Používá </a:t>
            </a:r>
            <a:r>
              <a:rPr lang="cs-CZ" dirty="0"/>
              <a:t>se jako rozpouštědlo, kapalné palivo, k výrobě bionafty a formaldehydu, ze kterého se vyrábějí plasty </a:t>
            </a:r>
          </a:p>
          <a:p>
            <a:endParaRPr lang="cs-CZ" sz="27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34272" cy="1354162"/>
          </a:xfrm>
        </p:spPr>
        <p:txBody>
          <a:bodyPr>
            <a:normAutofit/>
          </a:bodyPr>
          <a:lstStyle/>
          <a:p>
            <a:pPr algn="ctr"/>
            <a:r>
              <a:rPr lang="cs-CZ" dirty="0" err="1" smtClean="0"/>
              <a:t>Methanol</a:t>
            </a:r>
            <a:r>
              <a:rPr lang="cs-CZ" dirty="0" smtClean="0"/>
              <a:t> CH</a:t>
            </a:r>
            <a:r>
              <a:rPr lang="cs-CZ" baseline="-25000" dirty="0" smtClean="0"/>
              <a:t>3</a:t>
            </a:r>
            <a:r>
              <a:rPr lang="cs-CZ" dirty="0" smtClean="0"/>
              <a:t>OH (</a:t>
            </a:r>
            <a:r>
              <a:rPr lang="cs-CZ" sz="3100" dirty="0" err="1" smtClean="0"/>
              <a:t>methylalkohol</a:t>
            </a:r>
            <a:r>
              <a:rPr lang="cs-CZ" sz="3100" dirty="0"/>
              <a:t>, </a:t>
            </a:r>
            <a:r>
              <a:rPr lang="cs-CZ" sz="3100" dirty="0" err="1" smtClean="0"/>
              <a:t>karbinol</a:t>
            </a:r>
            <a:r>
              <a:rPr lang="cs-CZ" sz="3100" dirty="0" smtClean="0"/>
              <a:t>, </a:t>
            </a:r>
            <a:r>
              <a:rPr lang="cs-CZ" sz="3200" dirty="0"/>
              <a:t>dřevný líh</a:t>
            </a:r>
            <a:endParaRPr lang="cs-CZ" sz="31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4421138"/>
            <a:ext cx="3017648" cy="243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ttp://www.komenskeho66.cz/materialy/chemie/WEB-CHEMIE9/9obrazky/methanol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759470"/>
            <a:ext cx="1800200" cy="1760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700" dirty="0" smtClean="0"/>
              <a:t>Nejznámější ze skupiny alkoholů je ethanol.</a:t>
            </a:r>
          </a:p>
          <a:p>
            <a:r>
              <a:rPr lang="cs-CZ" sz="2700" dirty="0" smtClean="0"/>
              <a:t>Ten pro své hojné využití v </a:t>
            </a:r>
            <a:r>
              <a:rPr lang="cs-CZ" sz="2700" b="1" dirty="0" smtClean="0"/>
              <a:t>průmyslu paliv </a:t>
            </a:r>
            <a:r>
              <a:rPr lang="cs-CZ" sz="2700" dirty="0" smtClean="0"/>
              <a:t>(</a:t>
            </a:r>
            <a:r>
              <a:rPr lang="cs-CZ" sz="2700" dirty="0" err="1" smtClean="0"/>
              <a:t>biopaliva</a:t>
            </a:r>
            <a:r>
              <a:rPr lang="cs-CZ" sz="2700" dirty="0" smtClean="0"/>
              <a:t>), </a:t>
            </a:r>
            <a:r>
              <a:rPr lang="cs-CZ" sz="2700" b="1" dirty="0" smtClean="0"/>
              <a:t>potravinářství</a:t>
            </a:r>
            <a:r>
              <a:rPr lang="cs-CZ" sz="2700" dirty="0" smtClean="0"/>
              <a:t> (alkoholické nápoje), </a:t>
            </a:r>
            <a:r>
              <a:rPr lang="cs-CZ" sz="2700" b="1" dirty="0" smtClean="0"/>
              <a:t>kosmetic</a:t>
            </a:r>
            <a:r>
              <a:rPr lang="cs-CZ" sz="2700" dirty="0" smtClean="0"/>
              <a:t>e a především v mnoha reakcích v </a:t>
            </a:r>
            <a:r>
              <a:rPr lang="cs-CZ" sz="2700" b="1" dirty="0" smtClean="0"/>
              <a:t>organické syntéze</a:t>
            </a:r>
            <a:r>
              <a:rPr lang="cs-CZ" sz="2700" dirty="0" smtClean="0"/>
              <a:t>.</a:t>
            </a:r>
            <a:endParaRPr lang="cs-CZ" sz="27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dirty="0" smtClean="0"/>
              <a:t>Ethanol      C</a:t>
            </a:r>
            <a:r>
              <a:rPr lang="cs-CZ" baseline="-25000" dirty="0" smtClean="0"/>
              <a:t>2</a:t>
            </a:r>
            <a:r>
              <a:rPr lang="cs-CZ" dirty="0" smtClean="0"/>
              <a:t>H</a:t>
            </a:r>
            <a:r>
              <a:rPr lang="cs-CZ" baseline="-25000" dirty="0" smtClean="0"/>
              <a:t>5</a:t>
            </a:r>
            <a:r>
              <a:rPr lang="cs-CZ" dirty="0" smtClean="0"/>
              <a:t>OH    líh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861048"/>
            <a:ext cx="3240360" cy="1856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3789040"/>
            <a:ext cx="2760433" cy="220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vlastnosti: bezbarvá, hořlavá kapalina s charakteristickou vůní </a:t>
            </a:r>
          </a:p>
          <a:p>
            <a:r>
              <a:rPr lang="cs-CZ" dirty="0"/>
              <a:t>páry se vzduchem tvoří výbušnou </a:t>
            </a:r>
            <a:r>
              <a:rPr lang="cs-CZ" dirty="0" smtClean="0"/>
              <a:t>směs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vzniká </a:t>
            </a:r>
            <a:r>
              <a:rPr lang="cs-CZ" dirty="0"/>
              <a:t>ethanolovým kvašením cukrů, při získávání alkoholických nápojů ze zkvašené směsi se může oddělit destilací</a:t>
            </a:r>
            <a:br>
              <a:rPr lang="cs-CZ" dirty="0"/>
            </a:br>
            <a:r>
              <a:rPr lang="cs-CZ" dirty="0" smtClean="0"/>
              <a:t>       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C</a:t>
            </a:r>
            <a:r>
              <a:rPr lang="cs-CZ" baseline="-25000" dirty="0" smtClean="0"/>
              <a:t>6</a:t>
            </a:r>
            <a:r>
              <a:rPr lang="cs-CZ" dirty="0" smtClean="0"/>
              <a:t>H</a:t>
            </a:r>
            <a:r>
              <a:rPr lang="cs-CZ" baseline="-25000" dirty="0" smtClean="0"/>
              <a:t>12</a:t>
            </a:r>
            <a:r>
              <a:rPr lang="cs-CZ" dirty="0" smtClean="0"/>
              <a:t>O</a:t>
            </a:r>
            <a:r>
              <a:rPr lang="cs-CZ" baseline="-25000" dirty="0" smtClean="0"/>
              <a:t>6</a:t>
            </a:r>
            <a:r>
              <a:rPr lang="cs-CZ" dirty="0" smtClean="0"/>
              <a:t> </a:t>
            </a:r>
            <a:r>
              <a:rPr lang="cs-CZ" dirty="0"/>
              <a:t>---&gt; 2 C</a:t>
            </a:r>
            <a:r>
              <a:rPr lang="cs-CZ" baseline="-25000" dirty="0"/>
              <a:t>2</a:t>
            </a:r>
            <a:r>
              <a:rPr lang="cs-CZ" dirty="0"/>
              <a:t>H</a:t>
            </a:r>
            <a:r>
              <a:rPr lang="cs-CZ" baseline="-25000" dirty="0"/>
              <a:t>5</a:t>
            </a:r>
            <a:r>
              <a:rPr lang="cs-CZ" dirty="0"/>
              <a:t>OH + CO</a:t>
            </a:r>
            <a:r>
              <a:rPr lang="cs-CZ" baseline="-25000" dirty="0"/>
              <a:t>2</a:t>
            </a:r>
            <a:r>
              <a:rPr lang="cs-CZ" dirty="0"/>
              <a:t>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Ethanol </a:t>
            </a:r>
            <a:r>
              <a:rPr lang="cs-CZ" dirty="0" smtClean="0"/>
              <a:t>     C</a:t>
            </a:r>
            <a:r>
              <a:rPr lang="cs-CZ" baseline="-25000" dirty="0" smtClean="0"/>
              <a:t>2</a:t>
            </a:r>
            <a:r>
              <a:rPr lang="cs-CZ" dirty="0" smtClean="0"/>
              <a:t>H</a:t>
            </a:r>
            <a:r>
              <a:rPr lang="cs-CZ" baseline="-25000" dirty="0" smtClean="0"/>
              <a:t>5</a:t>
            </a:r>
            <a:r>
              <a:rPr lang="cs-CZ" dirty="0" smtClean="0"/>
              <a:t>OH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6208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výroba ethanolovým kvašením cukerných odpadů po zpracování cukrové řepy nebo brambor </a:t>
            </a:r>
          </a:p>
          <a:p>
            <a:r>
              <a:rPr lang="cs-CZ" dirty="0"/>
              <a:t>synteticky se vyrábí z </a:t>
            </a:r>
            <a:r>
              <a:rPr lang="cs-CZ" dirty="0" err="1"/>
              <a:t>ethenu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            C</a:t>
            </a:r>
            <a:r>
              <a:rPr lang="cs-CZ" baseline="-25000" dirty="0" smtClean="0"/>
              <a:t>2</a:t>
            </a:r>
            <a:r>
              <a:rPr lang="cs-CZ" dirty="0" smtClean="0"/>
              <a:t>H</a:t>
            </a:r>
            <a:r>
              <a:rPr lang="cs-CZ" baseline="-25000" dirty="0" smtClean="0"/>
              <a:t>4</a:t>
            </a:r>
            <a:r>
              <a:rPr lang="cs-CZ" dirty="0" smtClean="0"/>
              <a:t> </a:t>
            </a:r>
            <a:r>
              <a:rPr lang="cs-CZ" dirty="0"/>
              <a:t>+ H</a:t>
            </a:r>
            <a:r>
              <a:rPr lang="cs-CZ" baseline="-25000" dirty="0"/>
              <a:t>2</a:t>
            </a:r>
            <a:r>
              <a:rPr lang="cs-CZ" dirty="0"/>
              <a:t>O ---&gt; </a:t>
            </a:r>
            <a:r>
              <a:rPr lang="cs-CZ" dirty="0" smtClean="0"/>
              <a:t>C</a:t>
            </a:r>
            <a:r>
              <a:rPr lang="cs-CZ" baseline="-25000" dirty="0" smtClean="0"/>
              <a:t>2</a:t>
            </a:r>
            <a:r>
              <a:rPr lang="cs-CZ" dirty="0" smtClean="0"/>
              <a:t>H</a:t>
            </a:r>
            <a:r>
              <a:rPr lang="cs-CZ" baseline="-25000" dirty="0" smtClean="0"/>
              <a:t>5</a:t>
            </a:r>
            <a:r>
              <a:rPr lang="cs-CZ" dirty="0" smtClean="0"/>
              <a:t>OH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Použití</a:t>
            </a:r>
          </a:p>
          <a:p>
            <a:r>
              <a:rPr lang="cs-CZ" dirty="0" smtClean="0"/>
              <a:t>pro </a:t>
            </a:r>
            <a:r>
              <a:rPr lang="cs-CZ" dirty="0"/>
              <a:t>výrobu chemikálií </a:t>
            </a:r>
          </a:p>
          <a:p>
            <a:r>
              <a:rPr lang="cs-CZ" dirty="0" smtClean="0"/>
              <a:t>rozpouštědlo </a:t>
            </a:r>
            <a:r>
              <a:rPr lang="cs-CZ" dirty="0"/>
              <a:t>(laboratoře, průmysl) </a:t>
            </a:r>
          </a:p>
          <a:p>
            <a:r>
              <a:rPr lang="cs-CZ" dirty="0"/>
              <a:t>palivo (líh na pálení) </a:t>
            </a:r>
          </a:p>
          <a:p>
            <a:r>
              <a:rPr lang="cs-CZ" dirty="0"/>
              <a:t>dezinfekční prostředek v lékařství </a:t>
            </a:r>
          </a:p>
          <a:p>
            <a:r>
              <a:rPr lang="cs-CZ" dirty="0"/>
              <a:t>výroba alkoholických nápojů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Výroba a použití ethanolu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9834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12568"/>
          </a:xfrm>
        </p:spPr>
        <p:txBody>
          <a:bodyPr>
            <a:noAutofit/>
          </a:bodyPr>
          <a:lstStyle/>
          <a:p>
            <a:r>
              <a:rPr lang="cs-CZ" sz="3200" dirty="0"/>
              <a:t>Ethanol patří mezi </a:t>
            </a:r>
            <a:r>
              <a:rPr lang="cs-CZ" sz="3200" dirty="0" smtClean="0"/>
              <a:t>drogy</a:t>
            </a:r>
            <a:br>
              <a:rPr lang="cs-CZ" sz="3200" dirty="0" smtClean="0"/>
            </a:br>
            <a:endParaRPr lang="cs-CZ" sz="3200" dirty="0" smtClean="0"/>
          </a:p>
          <a:p>
            <a:r>
              <a:rPr lang="cs-CZ" sz="3200" dirty="0" smtClean="0"/>
              <a:t>Při častém požívání se postupně vytváří závislost, později návyk</a:t>
            </a:r>
            <a:br>
              <a:rPr lang="cs-CZ" sz="3200" dirty="0" smtClean="0"/>
            </a:br>
            <a:endParaRPr lang="cs-CZ" sz="3200" dirty="0"/>
          </a:p>
          <a:p>
            <a:r>
              <a:rPr lang="cs-CZ" sz="3200" dirty="0" smtClean="0"/>
              <a:t>Malé množství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ethanolu</a:t>
            </a:r>
            <a:r>
              <a:rPr lang="cs-CZ" sz="3200" dirty="0" smtClean="0"/>
              <a:t> snižuje celkovou vnímavost a zpomaluje pohybové reakce protože p</a:t>
            </a:r>
            <a:r>
              <a:rPr lang="pt-BR" sz="3200" dirty="0" smtClean="0"/>
              <a:t>řechází </a:t>
            </a:r>
            <a:r>
              <a:rPr lang="pt-BR" sz="3200" dirty="0"/>
              <a:t>rychle do krve a působí na nervovou soustavu </a:t>
            </a:r>
          </a:p>
          <a:p>
            <a:endParaRPr lang="cs-CZ" sz="32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143000"/>
          </a:xfrm>
        </p:spPr>
        <p:txBody>
          <a:bodyPr>
            <a:noAutofit/>
          </a:bodyPr>
          <a:lstStyle/>
          <a:p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Účinky ethanolu na lidský organis</a:t>
            </a:r>
            <a:r>
              <a:rPr lang="cs-CZ" sz="3600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  <a:t>mus</a:t>
            </a:r>
            <a:endParaRPr lang="cs-CZ" sz="3600" dirty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868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305328"/>
            <a:ext cx="8229600" cy="4036859"/>
          </a:xfrm>
        </p:spPr>
        <p:txBody>
          <a:bodyPr>
            <a:normAutofit/>
          </a:bodyPr>
          <a:lstStyle/>
          <a:p>
            <a:endParaRPr lang="cs-CZ" sz="3200" b="1" dirty="0" smtClean="0"/>
          </a:p>
          <a:p>
            <a:r>
              <a:rPr lang="cs-CZ" sz="3200" b="1" dirty="0" smtClean="0"/>
              <a:t>alkoholy (jednosytné) </a:t>
            </a:r>
            <a:r>
              <a:rPr lang="cs-CZ" sz="3200" dirty="0" smtClean="0"/>
              <a:t>- obsahují jednu hydroxylovou skupinu</a:t>
            </a:r>
          </a:p>
          <a:p>
            <a:r>
              <a:rPr lang="cs-CZ" sz="3200" b="1" dirty="0" smtClean="0"/>
              <a:t>dioly (dvojsytné alkoholy) </a:t>
            </a:r>
            <a:r>
              <a:rPr lang="cs-CZ" sz="3200" dirty="0" smtClean="0"/>
              <a:t>- obsahují dvě vázané -OH skupiny</a:t>
            </a:r>
          </a:p>
          <a:p>
            <a:r>
              <a:rPr lang="cs-CZ" sz="3200" b="1" dirty="0" smtClean="0"/>
              <a:t>trioly (trojsytné alkoholy) </a:t>
            </a:r>
            <a:r>
              <a:rPr lang="cs-CZ" sz="3200" dirty="0" smtClean="0"/>
              <a:t>- obsahují tří vázané -OH skupiny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Dělení alkoholů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412776"/>
            <a:ext cx="777686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Podle </a:t>
            </a:r>
            <a:r>
              <a:rPr lang="cs-CZ" sz="2600" b="1" dirty="0" smtClean="0"/>
              <a:t>počtu</a:t>
            </a:r>
            <a:r>
              <a:rPr lang="cs-CZ" sz="2600" dirty="0" smtClean="0"/>
              <a:t> </a:t>
            </a:r>
            <a:r>
              <a:rPr lang="cs-CZ" sz="2600" b="1" dirty="0" smtClean="0"/>
              <a:t>hydroxylových skupin vázaných k uhlovodíkovému zbytku</a:t>
            </a:r>
            <a:r>
              <a:rPr lang="cs-CZ" sz="2600" dirty="0" smtClean="0"/>
              <a:t>: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velmi jedovatá, bezbarvá, olejovitá kapalina neomezeně mísitelná s </a:t>
            </a:r>
            <a:r>
              <a:rPr lang="cs-CZ" dirty="0" smtClean="0"/>
              <a:t>vodou</a:t>
            </a:r>
          </a:p>
          <a:p>
            <a:endParaRPr lang="cs-CZ" dirty="0"/>
          </a:p>
          <a:p>
            <a:r>
              <a:rPr lang="cs-CZ" dirty="0" smtClean="0"/>
              <a:t>Použití -jako </a:t>
            </a:r>
            <a:r>
              <a:rPr lang="cs-CZ" dirty="0"/>
              <a:t>složka do nemrznoucích chladicích přístrojů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 </a:t>
            </a:r>
            <a:r>
              <a:rPr lang="cs-CZ" dirty="0"/>
              <a:t>jako surovina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pro </a:t>
            </a:r>
            <a:r>
              <a:rPr lang="cs-CZ" dirty="0"/>
              <a:t>výrobu plastů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Ethylenglykol</a:t>
            </a:r>
            <a:r>
              <a:rPr lang="cs-CZ" dirty="0"/>
              <a:t> </a:t>
            </a:r>
            <a:r>
              <a:rPr lang="cs-CZ" dirty="0" smtClean="0"/>
              <a:t>(</a:t>
            </a:r>
            <a:r>
              <a:rPr lang="cs-CZ" sz="3600" dirty="0" smtClean="0"/>
              <a:t>glykol; </a:t>
            </a:r>
            <a:r>
              <a:rPr lang="cs-CZ" sz="3600" i="1" dirty="0"/>
              <a:t>1,2-ethandiol</a:t>
            </a:r>
            <a:r>
              <a:rPr lang="cs-CZ" sz="3600" dirty="0"/>
              <a:t>) )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284984"/>
            <a:ext cx="27432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39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Glycerol, neboli glycerín, systematickým názvem </a:t>
            </a:r>
            <a:r>
              <a:rPr lang="cs-CZ" sz="3200" b="1" dirty="0" smtClean="0"/>
              <a:t>propan-1,2,3-triol</a:t>
            </a:r>
            <a:r>
              <a:rPr lang="cs-CZ" sz="3200" dirty="0" smtClean="0"/>
              <a:t>.</a:t>
            </a:r>
          </a:p>
          <a:p>
            <a:r>
              <a:rPr lang="cs-CZ" sz="3200" dirty="0"/>
              <a:t>J</a:t>
            </a:r>
            <a:r>
              <a:rPr lang="cs-CZ" sz="3200" dirty="0" smtClean="0"/>
              <a:t>e hygroskopická bezbarvá olejovitá kapalina </a:t>
            </a:r>
            <a:r>
              <a:rPr lang="cs-CZ" sz="3200" b="1" dirty="0" smtClean="0"/>
              <a:t>bez zápachu</a:t>
            </a:r>
            <a:r>
              <a:rPr lang="cs-CZ" sz="3200" dirty="0" smtClean="0"/>
              <a:t>, sladké chuti.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2405" y="404664"/>
            <a:ext cx="8229600" cy="1143000"/>
          </a:xfrm>
        </p:spPr>
        <p:txBody>
          <a:bodyPr/>
          <a:lstStyle/>
          <a:p>
            <a:pPr algn="l"/>
            <a:r>
              <a:rPr lang="cs-CZ" dirty="0" smtClean="0"/>
              <a:t>Glycerol (C</a:t>
            </a:r>
            <a:r>
              <a:rPr lang="cs-CZ" baseline="-25000" dirty="0" smtClean="0"/>
              <a:t>3</a:t>
            </a:r>
            <a:r>
              <a:rPr lang="cs-CZ" dirty="0" smtClean="0"/>
              <a:t>H</a:t>
            </a:r>
            <a:r>
              <a:rPr lang="cs-CZ" baseline="-25000" dirty="0" smtClean="0"/>
              <a:t>8</a:t>
            </a:r>
            <a:r>
              <a:rPr lang="cs-CZ" dirty="0" smtClean="0"/>
              <a:t>OH</a:t>
            </a:r>
            <a:r>
              <a:rPr lang="cs-CZ" baseline="-25000" dirty="0" smtClean="0"/>
              <a:t>3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4725144"/>
            <a:ext cx="2667837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544616"/>
          </a:xfrm>
        </p:spPr>
        <p:txBody>
          <a:bodyPr/>
          <a:lstStyle/>
          <a:p>
            <a:pPr marL="109728" indent="0">
              <a:buNone/>
            </a:pPr>
            <a:r>
              <a:rPr lang="cs-CZ" dirty="0" smtClean="0"/>
              <a:t>Používá </a:t>
            </a:r>
            <a:r>
              <a:rPr lang="cs-CZ" dirty="0"/>
              <a:t>se </a:t>
            </a:r>
            <a:endParaRPr lang="cs-CZ" dirty="0" smtClean="0"/>
          </a:p>
          <a:p>
            <a:r>
              <a:rPr lang="cs-CZ" dirty="0" smtClean="0"/>
              <a:t>v </a:t>
            </a:r>
            <a:r>
              <a:rPr lang="cs-CZ" dirty="0"/>
              <a:t>kosmetice (má schopnost zadržovat </a:t>
            </a:r>
            <a:r>
              <a:rPr lang="cs-CZ" dirty="0" smtClean="0"/>
              <a:t>vlhkost v </a:t>
            </a:r>
            <a:r>
              <a:rPr lang="cs-CZ" dirty="0"/>
              <a:t>mastech a krémech</a:t>
            </a:r>
            <a:r>
              <a:rPr lang="cs-CZ" dirty="0" smtClean="0"/>
              <a:t>)</a:t>
            </a:r>
          </a:p>
          <a:p>
            <a:r>
              <a:rPr lang="cs-CZ" dirty="0" smtClean="0"/>
              <a:t>v potravinářství </a:t>
            </a:r>
          </a:p>
          <a:p>
            <a:r>
              <a:rPr lang="cs-CZ" dirty="0" smtClean="0"/>
              <a:t>ve </a:t>
            </a:r>
            <a:r>
              <a:rPr lang="cs-CZ" dirty="0"/>
              <a:t>farmacii </a:t>
            </a:r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 </a:t>
            </a:r>
            <a:r>
              <a:rPr lang="it-IT" dirty="0" smtClean="0"/>
              <a:t>Slouží </a:t>
            </a:r>
            <a:r>
              <a:rPr lang="it-IT" dirty="0"/>
              <a:t>jako surovina pro výrobu dynamitu </a:t>
            </a:r>
          </a:p>
          <a:p>
            <a:r>
              <a:rPr lang="cs-CZ" dirty="0"/>
              <a:t>A. Nobel - vynálezce </a:t>
            </a:r>
            <a:r>
              <a:rPr lang="cs-CZ" dirty="0" smtClean="0"/>
              <a:t>dynamitu v </a:t>
            </a:r>
            <a:r>
              <a:rPr lang="cs-CZ" dirty="0" err="1" smtClean="0"/>
              <a:t>rocev</a:t>
            </a:r>
            <a:r>
              <a:rPr lang="cs-CZ" dirty="0" smtClean="0"/>
              <a:t> 1867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/>
              <a:t>Glycerol (C</a:t>
            </a:r>
            <a:r>
              <a:rPr lang="cs-CZ" baseline="-25000" dirty="0"/>
              <a:t>3</a:t>
            </a:r>
            <a:r>
              <a:rPr lang="cs-CZ" dirty="0"/>
              <a:t>H</a:t>
            </a:r>
            <a:r>
              <a:rPr lang="cs-CZ" baseline="-25000" dirty="0"/>
              <a:t>8</a:t>
            </a:r>
            <a:r>
              <a:rPr lang="cs-CZ" dirty="0"/>
              <a:t>OH</a:t>
            </a:r>
            <a:r>
              <a:rPr lang="cs-CZ" baseline="-25000" dirty="0"/>
              <a:t>3</a:t>
            </a:r>
            <a:r>
              <a:rPr lang="cs-CZ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7833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12568"/>
          </a:xfrm>
        </p:spPr>
        <p:txBody>
          <a:bodyPr/>
          <a:lstStyle/>
          <a:p>
            <a:r>
              <a:rPr lang="cs-CZ" dirty="0" smtClean="0"/>
              <a:t>Fenol -  sloučenina, </a:t>
            </a:r>
            <a:r>
              <a:rPr lang="cs-CZ" dirty="0"/>
              <a:t>ve </a:t>
            </a:r>
            <a:r>
              <a:rPr lang="cs-CZ" dirty="0" smtClean="0"/>
              <a:t>které </a:t>
            </a:r>
            <a:r>
              <a:rPr lang="cs-CZ" dirty="0"/>
              <a:t>je hydroxylová skupina vázána na uhlovodíkový zbytek </a:t>
            </a:r>
            <a:r>
              <a:rPr lang="cs-CZ" dirty="0" err="1" smtClean="0"/>
              <a:t>arenů</a:t>
            </a:r>
            <a:r>
              <a:rPr lang="cs-CZ" dirty="0" smtClean="0"/>
              <a:t> –benzenové jádro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r>
              <a:rPr lang="cs-CZ" dirty="0"/>
              <a:t> Nahradíme-li jeden atom vodíku v molekule benzenu skupinou –OH, získáme látku zvanou fenol. 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FENOL   C</a:t>
            </a:r>
            <a:r>
              <a:rPr lang="cs-CZ" baseline="-25000" dirty="0" smtClean="0"/>
              <a:t>6</a:t>
            </a:r>
            <a:r>
              <a:rPr lang="cs-CZ" dirty="0" smtClean="0"/>
              <a:t>H</a:t>
            </a:r>
            <a:r>
              <a:rPr lang="cs-CZ" baseline="-25000" dirty="0" smtClean="0"/>
              <a:t>5</a:t>
            </a:r>
            <a:r>
              <a:rPr lang="cs-CZ" dirty="0" smtClean="0"/>
              <a:t>-OH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005064"/>
            <a:ext cx="3030572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0638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/>
          <a:lstStyle/>
          <a:p>
            <a:pPr marL="109728" indent="0">
              <a:buNone/>
            </a:pPr>
            <a:r>
              <a:rPr lang="cs-CZ" b="1" u="sng" dirty="0" smtClean="0"/>
              <a:t>Vlastnosti</a:t>
            </a:r>
            <a:r>
              <a:rPr lang="cs-CZ" dirty="0"/>
              <a:t>: jedovatá, bezbarvá, krystalická látka </a:t>
            </a:r>
          </a:p>
          <a:p>
            <a:r>
              <a:rPr lang="cs-CZ" dirty="0"/>
              <a:t>leptá pokožku </a:t>
            </a:r>
          </a:p>
          <a:p>
            <a:pPr marL="109728" indent="0">
              <a:buNone/>
            </a:pPr>
            <a:r>
              <a:rPr lang="cs-CZ" b="1" u="sng" dirty="0" smtClean="0"/>
              <a:t>Použit</a:t>
            </a:r>
            <a:r>
              <a:rPr lang="cs-CZ" u="sng" dirty="0" smtClean="0"/>
              <a:t>í</a:t>
            </a:r>
            <a:r>
              <a:rPr lang="cs-CZ" dirty="0"/>
              <a:t>: výroba barviv, plastů, léčiv, a prostředků k </a:t>
            </a:r>
            <a:r>
              <a:rPr lang="cs-CZ" dirty="0" smtClean="0"/>
              <a:t>hubení </a:t>
            </a:r>
            <a:r>
              <a:rPr lang="cs-CZ" dirty="0"/>
              <a:t>škůdců </a:t>
            </a:r>
          </a:p>
          <a:p>
            <a:r>
              <a:rPr lang="cs-CZ" dirty="0"/>
              <a:t>jako složka do nemrznoucích chladicích přístrojů a jako surovina pro výrobu plastů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FENOL   </a:t>
            </a:r>
            <a:r>
              <a:rPr lang="cs-CZ" dirty="0"/>
              <a:t>C</a:t>
            </a:r>
            <a:r>
              <a:rPr lang="cs-CZ" baseline="-25000" dirty="0"/>
              <a:t>6</a:t>
            </a:r>
            <a:r>
              <a:rPr lang="cs-CZ" dirty="0"/>
              <a:t>H</a:t>
            </a:r>
            <a:r>
              <a:rPr lang="cs-CZ" baseline="-25000" dirty="0"/>
              <a:t>5</a:t>
            </a:r>
            <a:r>
              <a:rPr lang="cs-CZ" dirty="0"/>
              <a:t>-OH</a:t>
            </a:r>
            <a:br>
              <a:rPr lang="cs-CZ" dirty="0"/>
            </a:br>
            <a:endParaRPr lang="cs-CZ" dirty="0"/>
          </a:p>
        </p:txBody>
      </p:sp>
      <p:pic>
        <p:nvPicPr>
          <p:cNvPr id="4098" name="Picture 2" descr="fen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173871"/>
            <a:ext cx="2232248" cy="2314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feno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651139"/>
            <a:ext cx="1642225" cy="1298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794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700" dirty="0" smtClean="0"/>
              <a:t>Alkoholy jsou hojně rozšířeny v přírodě, zejména ve formě </a:t>
            </a:r>
            <a:r>
              <a:rPr lang="cs-CZ" sz="2700" b="1" i="1" dirty="0" smtClean="0"/>
              <a:t>esterů</a:t>
            </a:r>
            <a:r>
              <a:rPr lang="cs-CZ" sz="2700" dirty="0" smtClean="0"/>
              <a:t> (</a:t>
            </a:r>
            <a:r>
              <a:rPr lang="cs-CZ" sz="2700" b="1" dirty="0" smtClean="0"/>
              <a:t>tuky, vosky, pryskyřice, steroidy, sacharidy atd</a:t>
            </a:r>
            <a:r>
              <a:rPr lang="cs-CZ" sz="2700" dirty="0" smtClean="0"/>
              <a:t>.).</a:t>
            </a:r>
          </a:p>
          <a:p>
            <a:r>
              <a:rPr lang="cs-CZ" sz="2700" b="1" dirty="0" smtClean="0"/>
              <a:t>Estery</a:t>
            </a:r>
            <a:r>
              <a:rPr lang="cs-CZ" sz="2700" dirty="0" smtClean="0"/>
              <a:t> - jsou organické sloučeniny, ve kterých je -OH skupina karboxylové kyseliny nahrazena organickým zbytkem vzniklým z alkoholu po odštěpení vodíku.</a:t>
            </a:r>
            <a:endParaRPr lang="cs-CZ" sz="27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Použití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4581128"/>
            <a:ext cx="2095500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3491880" y="6165304"/>
            <a:ext cx="1876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Struktura Esteru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07293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cs-CZ" sz="2700" dirty="0" smtClean="0"/>
              <a:t>Spousta alkoholů patří mezi </a:t>
            </a:r>
            <a:r>
              <a:rPr lang="cs-CZ" sz="2700" b="1" dirty="0" smtClean="0"/>
              <a:t>jedovaté</a:t>
            </a:r>
            <a:r>
              <a:rPr lang="cs-CZ" sz="2700" dirty="0" smtClean="0"/>
              <a:t> </a:t>
            </a:r>
            <a:r>
              <a:rPr lang="cs-CZ" sz="2700" b="1" dirty="0" smtClean="0"/>
              <a:t>látky</a:t>
            </a:r>
            <a:r>
              <a:rPr lang="cs-CZ" sz="2700" dirty="0" smtClean="0"/>
              <a:t>.</a:t>
            </a:r>
          </a:p>
          <a:p>
            <a:r>
              <a:rPr lang="cs-CZ" sz="2700" dirty="0" smtClean="0"/>
              <a:t>Příkladem může posloužit </a:t>
            </a:r>
            <a:r>
              <a:rPr lang="cs-CZ" sz="2700" b="1" dirty="0" smtClean="0"/>
              <a:t>ethanol</a:t>
            </a:r>
            <a:r>
              <a:rPr lang="cs-CZ" sz="2700" dirty="0" smtClean="0"/>
              <a:t>: pokud se dostane do těla, otupuje smysly a vnímání okolí.</a:t>
            </a:r>
          </a:p>
          <a:p>
            <a:r>
              <a:rPr lang="cs-CZ" sz="2700" b="1" dirty="0" smtClean="0"/>
              <a:t>Glycerol</a:t>
            </a:r>
            <a:r>
              <a:rPr lang="cs-CZ" sz="2700" dirty="0" smtClean="0"/>
              <a:t>, se používá k vylepšování vlastností likérů pro jeho nasládlou chuť. </a:t>
            </a:r>
            <a:r>
              <a:rPr lang="cs-CZ" sz="2200" dirty="0" smtClean="0"/>
              <a:t>(Použití je ve vyspělých zemích stejně jako v České republice zakázáno, neboť jeho naprostá zdravotní nezávadnost není potvrzena).</a:t>
            </a:r>
          </a:p>
          <a:p>
            <a:r>
              <a:rPr lang="cs-CZ" sz="2700" b="1" dirty="0" smtClean="0"/>
              <a:t>Smrtelná dávka </a:t>
            </a:r>
            <a:r>
              <a:rPr lang="cs-CZ" sz="2700" b="1" dirty="0" err="1" smtClean="0"/>
              <a:t>methanolu</a:t>
            </a:r>
            <a:r>
              <a:rPr lang="cs-CZ" sz="2700" dirty="0" smtClean="0"/>
              <a:t> je někdy již </a:t>
            </a:r>
            <a:r>
              <a:rPr lang="cs-CZ" sz="2700" b="1" i="1" dirty="0" smtClean="0"/>
              <a:t>pouhých 10 cm</a:t>
            </a:r>
            <a:r>
              <a:rPr lang="cs-CZ" sz="2700" b="1" i="1" baseline="30000" dirty="0" smtClean="0"/>
              <a:t>3</a:t>
            </a:r>
            <a:r>
              <a:rPr lang="cs-CZ" sz="2700" b="1" i="1" dirty="0" smtClean="0"/>
              <a:t>.</a:t>
            </a:r>
            <a:endParaRPr lang="cs-CZ" sz="2700" b="1" i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Nebezpečí</a:t>
            </a:r>
            <a:endParaRPr lang="cs-C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48500" y="4848225"/>
            <a:ext cx="209550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896544"/>
          </a:xfrm>
        </p:spPr>
        <p:txBody>
          <a:bodyPr>
            <a:normAutofit fontScale="77500" lnSpcReduction="20000"/>
          </a:bodyPr>
          <a:lstStyle/>
          <a:p>
            <a:r>
              <a:rPr lang="cs-CZ" sz="1800" dirty="0" err="1" smtClean="0"/>
              <a:t>Primarní</a:t>
            </a:r>
            <a:r>
              <a:rPr lang="cs-CZ" sz="1800" dirty="0" smtClean="0"/>
              <a:t> alkohol: obrázek. In: </a:t>
            </a:r>
            <a:r>
              <a:rPr lang="cs-CZ" sz="1800" dirty="0" err="1" smtClean="0"/>
              <a:t>Wikipedia</a:t>
            </a:r>
            <a:r>
              <a:rPr lang="cs-CZ" sz="1800" dirty="0" smtClean="0"/>
              <a:t>: </a:t>
            </a:r>
            <a:r>
              <a:rPr lang="cs-CZ" sz="1800" dirty="0" err="1" smtClean="0"/>
              <a:t>the</a:t>
            </a:r>
            <a:r>
              <a:rPr lang="cs-CZ" sz="1800" dirty="0" smtClean="0"/>
              <a:t> free </a:t>
            </a:r>
            <a:r>
              <a:rPr lang="cs-CZ" sz="1800" dirty="0" err="1" smtClean="0"/>
              <a:t>encyclopedia</a:t>
            </a:r>
            <a:r>
              <a:rPr lang="cs-CZ" sz="1800" dirty="0" smtClean="0"/>
              <a:t> [online]. San </a:t>
            </a:r>
            <a:r>
              <a:rPr lang="cs-CZ" sz="1800" dirty="0" err="1" smtClean="0"/>
              <a:t>Francisco</a:t>
            </a:r>
            <a:r>
              <a:rPr lang="cs-CZ" sz="1800" dirty="0" smtClean="0"/>
              <a:t> (CA): </a:t>
            </a:r>
            <a:r>
              <a:rPr lang="cs-CZ" sz="1800" dirty="0" err="1" smtClean="0"/>
              <a:t>Wikimedia</a:t>
            </a:r>
            <a:r>
              <a:rPr lang="cs-CZ" sz="1800" dirty="0" smtClean="0"/>
              <a:t> </a:t>
            </a:r>
            <a:r>
              <a:rPr lang="cs-CZ" sz="1800" dirty="0" err="1" smtClean="0"/>
              <a:t>Foundation</a:t>
            </a:r>
            <a:r>
              <a:rPr lang="cs-CZ" sz="1800" dirty="0" smtClean="0"/>
              <a:t>, 2001- [cit. 2011-10-07]. Dostupné z: </a:t>
            </a:r>
            <a:r>
              <a:rPr lang="cs-CZ" sz="1800" dirty="0" smtClean="0">
                <a:hlinkClick r:id="rId2"/>
              </a:rPr>
              <a:t>http://upload.wikimedia.org/wikipedia/commons/d/dd/Alcool_primaire.gif</a:t>
            </a:r>
            <a:endParaRPr lang="cs-CZ" sz="1800" dirty="0" smtClean="0"/>
          </a:p>
          <a:p>
            <a:r>
              <a:rPr lang="cs-CZ" sz="1800" dirty="0" smtClean="0"/>
              <a:t>Sekundární alkohol: obrázek. In: </a:t>
            </a:r>
            <a:r>
              <a:rPr lang="cs-CZ" sz="1800" dirty="0" err="1" smtClean="0"/>
              <a:t>Wikipedia</a:t>
            </a:r>
            <a:r>
              <a:rPr lang="cs-CZ" sz="1800" dirty="0" smtClean="0"/>
              <a:t>: </a:t>
            </a:r>
            <a:r>
              <a:rPr lang="cs-CZ" sz="1800" dirty="0" err="1" smtClean="0"/>
              <a:t>the</a:t>
            </a:r>
            <a:r>
              <a:rPr lang="cs-CZ" sz="1800" dirty="0" smtClean="0"/>
              <a:t> free </a:t>
            </a:r>
            <a:r>
              <a:rPr lang="cs-CZ" sz="1800" dirty="0" err="1" smtClean="0"/>
              <a:t>encyclopedia</a:t>
            </a:r>
            <a:r>
              <a:rPr lang="cs-CZ" sz="1800" dirty="0" smtClean="0"/>
              <a:t> [online]. San </a:t>
            </a:r>
            <a:r>
              <a:rPr lang="cs-CZ" sz="1800" dirty="0" err="1" smtClean="0"/>
              <a:t>Francisco</a:t>
            </a:r>
            <a:r>
              <a:rPr lang="cs-CZ" sz="1800" dirty="0" smtClean="0"/>
              <a:t> (CA): </a:t>
            </a:r>
            <a:r>
              <a:rPr lang="cs-CZ" sz="1800" dirty="0" err="1" smtClean="0"/>
              <a:t>Wikimedia</a:t>
            </a:r>
            <a:r>
              <a:rPr lang="cs-CZ" sz="1800" dirty="0" smtClean="0"/>
              <a:t> </a:t>
            </a:r>
            <a:r>
              <a:rPr lang="cs-CZ" sz="1800" dirty="0" err="1" smtClean="0"/>
              <a:t>Foundation</a:t>
            </a:r>
            <a:r>
              <a:rPr lang="cs-CZ" sz="1800" dirty="0" smtClean="0"/>
              <a:t>, 2001- [cit. 2011-10-07]. Dostupné z: </a:t>
            </a:r>
            <a:r>
              <a:rPr lang="cs-CZ" sz="1800" dirty="0" smtClean="0">
                <a:hlinkClick r:id="rId3"/>
              </a:rPr>
              <a:t>http://upload.wikimedia.org/wikipedia/commons/e/ed/Alcool-secondaire.gif</a:t>
            </a:r>
            <a:endParaRPr lang="cs-CZ" sz="1800" dirty="0" smtClean="0"/>
          </a:p>
          <a:p>
            <a:r>
              <a:rPr lang="cs-CZ" sz="1800" dirty="0" err="1" smtClean="0"/>
              <a:t>Tercianí</a:t>
            </a:r>
            <a:r>
              <a:rPr lang="cs-CZ" sz="1800" dirty="0" smtClean="0"/>
              <a:t> alkohol: obrázek. In: </a:t>
            </a:r>
            <a:r>
              <a:rPr lang="cs-CZ" sz="1800" dirty="0" err="1" smtClean="0"/>
              <a:t>Wikipedia</a:t>
            </a:r>
            <a:r>
              <a:rPr lang="cs-CZ" sz="1800" dirty="0" smtClean="0"/>
              <a:t>: </a:t>
            </a:r>
            <a:r>
              <a:rPr lang="cs-CZ" sz="1800" dirty="0" err="1" smtClean="0"/>
              <a:t>the</a:t>
            </a:r>
            <a:r>
              <a:rPr lang="cs-CZ" sz="1800" dirty="0" smtClean="0"/>
              <a:t> free </a:t>
            </a:r>
            <a:r>
              <a:rPr lang="cs-CZ" sz="1800" dirty="0" err="1" smtClean="0"/>
              <a:t>encyclopedia</a:t>
            </a:r>
            <a:r>
              <a:rPr lang="cs-CZ" sz="1800" dirty="0" smtClean="0"/>
              <a:t> [online]. San </a:t>
            </a:r>
            <a:r>
              <a:rPr lang="cs-CZ" sz="1800" dirty="0" err="1" smtClean="0"/>
              <a:t>Francisco</a:t>
            </a:r>
            <a:r>
              <a:rPr lang="cs-CZ" sz="1800" dirty="0" smtClean="0"/>
              <a:t> (CA): </a:t>
            </a:r>
            <a:r>
              <a:rPr lang="cs-CZ" sz="1800" dirty="0" err="1" smtClean="0"/>
              <a:t>Wikimedia</a:t>
            </a:r>
            <a:r>
              <a:rPr lang="cs-CZ" sz="1800" dirty="0" smtClean="0"/>
              <a:t> </a:t>
            </a:r>
            <a:r>
              <a:rPr lang="cs-CZ" sz="1800" dirty="0" err="1" smtClean="0"/>
              <a:t>Foundation</a:t>
            </a:r>
            <a:r>
              <a:rPr lang="cs-CZ" sz="1800" dirty="0" smtClean="0"/>
              <a:t>, 2001- [cit. 2011-10-07]. Dostupné z: </a:t>
            </a:r>
            <a:r>
              <a:rPr lang="cs-CZ" sz="1800" dirty="0" smtClean="0">
                <a:hlinkClick r:id="rId4"/>
              </a:rPr>
              <a:t>http://upload.wikimedia.org/wikipedia/commons/9/90/Alcool_tertiaire.gif</a:t>
            </a:r>
            <a:r>
              <a:rPr lang="cs-CZ" sz="1800" dirty="0" smtClean="0"/>
              <a:t> </a:t>
            </a:r>
          </a:p>
          <a:p>
            <a:r>
              <a:rPr lang="cs-CZ" sz="1800" dirty="0" err="1" smtClean="0"/>
              <a:t>Strukrura</a:t>
            </a:r>
            <a:r>
              <a:rPr lang="cs-CZ" sz="1800" dirty="0" smtClean="0"/>
              <a:t> Ethanolu: obrázek. In: </a:t>
            </a:r>
            <a:r>
              <a:rPr lang="cs-CZ" sz="1800" dirty="0" err="1" smtClean="0"/>
              <a:t>Wikipedia</a:t>
            </a:r>
            <a:r>
              <a:rPr lang="cs-CZ" sz="1800" dirty="0" smtClean="0"/>
              <a:t>: </a:t>
            </a:r>
            <a:r>
              <a:rPr lang="cs-CZ" sz="1800" dirty="0" err="1" smtClean="0"/>
              <a:t>the</a:t>
            </a:r>
            <a:r>
              <a:rPr lang="cs-CZ" sz="1800" dirty="0" smtClean="0"/>
              <a:t> free </a:t>
            </a:r>
            <a:r>
              <a:rPr lang="cs-CZ" sz="1800" dirty="0" err="1" smtClean="0"/>
              <a:t>encyclopedia</a:t>
            </a:r>
            <a:r>
              <a:rPr lang="cs-CZ" sz="1800" dirty="0" smtClean="0"/>
              <a:t> [online]. San </a:t>
            </a:r>
            <a:r>
              <a:rPr lang="cs-CZ" sz="1800" dirty="0" err="1" smtClean="0"/>
              <a:t>Francisco</a:t>
            </a:r>
            <a:r>
              <a:rPr lang="cs-CZ" sz="1800" dirty="0" smtClean="0"/>
              <a:t> (CA): </a:t>
            </a:r>
            <a:r>
              <a:rPr lang="cs-CZ" sz="1800" dirty="0" err="1" smtClean="0"/>
              <a:t>Wikimedia</a:t>
            </a:r>
            <a:r>
              <a:rPr lang="cs-CZ" sz="1800" dirty="0" smtClean="0"/>
              <a:t> </a:t>
            </a:r>
            <a:r>
              <a:rPr lang="cs-CZ" sz="1800" dirty="0" err="1" smtClean="0"/>
              <a:t>Foundation</a:t>
            </a:r>
            <a:r>
              <a:rPr lang="cs-CZ" sz="1800" dirty="0" smtClean="0"/>
              <a:t>, 2001- [cit. 2011-10-07]. Dostupné z: </a:t>
            </a:r>
            <a:r>
              <a:rPr lang="cs-CZ" sz="1800" dirty="0" smtClean="0">
                <a:hlinkClick r:id="rId5"/>
              </a:rPr>
              <a:t>http://upload.wikimedia.org/wikipedia/commons/thumb/e/e8/Ethanol-structure.svg/529px-Ethanol-structure.svg.png</a:t>
            </a:r>
            <a:endParaRPr lang="cs-CZ" sz="1800" dirty="0" smtClean="0"/>
          </a:p>
          <a:p>
            <a:r>
              <a:rPr lang="cs-CZ" sz="1800" dirty="0" smtClean="0"/>
              <a:t>Prostorový model Ethanolu: obrázek. In: </a:t>
            </a:r>
            <a:r>
              <a:rPr lang="cs-CZ" sz="1800" dirty="0" err="1" smtClean="0"/>
              <a:t>Wikipedia</a:t>
            </a:r>
            <a:r>
              <a:rPr lang="cs-CZ" sz="1800" dirty="0" smtClean="0"/>
              <a:t>: </a:t>
            </a:r>
            <a:r>
              <a:rPr lang="cs-CZ" sz="1800" dirty="0" err="1" smtClean="0"/>
              <a:t>the</a:t>
            </a:r>
            <a:r>
              <a:rPr lang="cs-CZ" sz="1800" dirty="0" smtClean="0"/>
              <a:t> free </a:t>
            </a:r>
            <a:r>
              <a:rPr lang="cs-CZ" sz="1800" dirty="0" err="1" smtClean="0"/>
              <a:t>encyclopedia</a:t>
            </a:r>
            <a:r>
              <a:rPr lang="cs-CZ" sz="1800" dirty="0" smtClean="0"/>
              <a:t> [online]. San </a:t>
            </a:r>
            <a:r>
              <a:rPr lang="cs-CZ" sz="1800" dirty="0" err="1" smtClean="0"/>
              <a:t>Francisco</a:t>
            </a:r>
            <a:r>
              <a:rPr lang="cs-CZ" sz="1800" dirty="0" smtClean="0"/>
              <a:t> (CA): </a:t>
            </a:r>
            <a:r>
              <a:rPr lang="cs-CZ" sz="1800" dirty="0" err="1" smtClean="0"/>
              <a:t>Wikimedia</a:t>
            </a:r>
            <a:r>
              <a:rPr lang="cs-CZ" sz="1800" dirty="0" smtClean="0"/>
              <a:t> </a:t>
            </a:r>
            <a:r>
              <a:rPr lang="cs-CZ" sz="1800" dirty="0" err="1" smtClean="0"/>
              <a:t>Foundation</a:t>
            </a:r>
            <a:r>
              <a:rPr lang="cs-CZ" sz="1800" dirty="0" smtClean="0"/>
              <a:t>, 2001- [cit. 2011-10-07]. Dostupné z: </a:t>
            </a:r>
            <a:r>
              <a:rPr lang="cs-CZ" sz="1800" dirty="0" smtClean="0">
                <a:hlinkClick r:id="rId6"/>
              </a:rPr>
              <a:t>http://upload.wikimedia.org/wikipedia/commons/thumb/0/00/Ethanol-3D-vdW.png/750px-Ethanol-3D-vdW.png</a:t>
            </a:r>
            <a:r>
              <a:rPr lang="cs-CZ" sz="1800" dirty="0" smtClean="0"/>
              <a:t> </a:t>
            </a:r>
          </a:p>
          <a:p>
            <a:r>
              <a:rPr lang="cs-CZ" sz="1800" dirty="0" smtClean="0"/>
              <a:t>Struktura </a:t>
            </a:r>
            <a:r>
              <a:rPr lang="cs-CZ" sz="1800" dirty="0" err="1" smtClean="0"/>
              <a:t>Methanu</a:t>
            </a:r>
            <a:r>
              <a:rPr lang="cs-CZ" sz="1800" dirty="0" smtClean="0"/>
              <a:t>: obrázek. In: </a:t>
            </a:r>
            <a:r>
              <a:rPr lang="cs-CZ" sz="1800" dirty="0" err="1" smtClean="0"/>
              <a:t>Wikipedia</a:t>
            </a:r>
            <a:r>
              <a:rPr lang="cs-CZ" sz="1800" dirty="0" smtClean="0"/>
              <a:t>: </a:t>
            </a:r>
            <a:r>
              <a:rPr lang="cs-CZ" sz="1800" dirty="0" err="1" smtClean="0"/>
              <a:t>the</a:t>
            </a:r>
            <a:r>
              <a:rPr lang="cs-CZ" sz="1800" dirty="0" smtClean="0"/>
              <a:t> free </a:t>
            </a:r>
            <a:r>
              <a:rPr lang="cs-CZ" sz="1800" dirty="0" err="1" smtClean="0"/>
              <a:t>encyclopedia</a:t>
            </a:r>
            <a:r>
              <a:rPr lang="cs-CZ" sz="1800" dirty="0" smtClean="0"/>
              <a:t> [online]. San </a:t>
            </a:r>
            <a:r>
              <a:rPr lang="cs-CZ" sz="1800" dirty="0" err="1" smtClean="0"/>
              <a:t>Francisco</a:t>
            </a:r>
            <a:r>
              <a:rPr lang="cs-CZ" sz="1800" dirty="0" smtClean="0"/>
              <a:t> (CA): </a:t>
            </a:r>
            <a:r>
              <a:rPr lang="cs-CZ" sz="1800" dirty="0" err="1" smtClean="0"/>
              <a:t>Wikimedia</a:t>
            </a:r>
            <a:r>
              <a:rPr lang="cs-CZ" sz="1800" dirty="0" smtClean="0"/>
              <a:t> </a:t>
            </a:r>
            <a:r>
              <a:rPr lang="cs-CZ" sz="1800" dirty="0" err="1" smtClean="0"/>
              <a:t>Foundation</a:t>
            </a:r>
            <a:r>
              <a:rPr lang="cs-CZ" sz="1800" dirty="0" smtClean="0"/>
              <a:t>, 2001- [cit. 2011-10-07]. Dostupné z: </a:t>
            </a:r>
            <a:r>
              <a:rPr lang="cs-CZ" sz="1800" dirty="0" smtClean="0">
                <a:hlinkClick r:id="rId7"/>
              </a:rPr>
              <a:t>http://upload.wikimedia.org/wikipedia/commons/thumb/a/a2/Methanol-2D.png/703px-Methanol-2D.png</a:t>
            </a:r>
            <a:r>
              <a:rPr lang="cs-CZ" sz="1800" dirty="0" smtClean="0"/>
              <a:t> </a:t>
            </a:r>
          </a:p>
          <a:p>
            <a:r>
              <a:rPr lang="cs-CZ" sz="1800" dirty="0" smtClean="0"/>
              <a:t>3D model </a:t>
            </a:r>
            <a:r>
              <a:rPr lang="cs-CZ" sz="1800" dirty="0" err="1" smtClean="0"/>
              <a:t>Methanu</a:t>
            </a:r>
            <a:r>
              <a:rPr lang="cs-CZ" sz="1800" dirty="0" smtClean="0"/>
              <a:t>: obrázek. In: </a:t>
            </a:r>
            <a:r>
              <a:rPr lang="cs-CZ" sz="1800" dirty="0" err="1" smtClean="0"/>
              <a:t>Wikipedia</a:t>
            </a:r>
            <a:r>
              <a:rPr lang="cs-CZ" sz="1800" dirty="0" smtClean="0"/>
              <a:t>: </a:t>
            </a:r>
            <a:r>
              <a:rPr lang="cs-CZ" sz="1800" dirty="0" err="1" smtClean="0"/>
              <a:t>the</a:t>
            </a:r>
            <a:r>
              <a:rPr lang="cs-CZ" sz="1800" dirty="0" smtClean="0"/>
              <a:t> free </a:t>
            </a:r>
            <a:r>
              <a:rPr lang="cs-CZ" sz="1800" dirty="0" err="1" smtClean="0"/>
              <a:t>encyclopedia</a:t>
            </a:r>
            <a:r>
              <a:rPr lang="cs-CZ" sz="1800" dirty="0" smtClean="0"/>
              <a:t> [online]. San </a:t>
            </a:r>
            <a:r>
              <a:rPr lang="cs-CZ" sz="1800" dirty="0" err="1" smtClean="0"/>
              <a:t>Francisco</a:t>
            </a:r>
            <a:r>
              <a:rPr lang="cs-CZ" sz="1800" dirty="0" smtClean="0"/>
              <a:t> (CA): </a:t>
            </a:r>
            <a:r>
              <a:rPr lang="cs-CZ" sz="1800" dirty="0" err="1" smtClean="0"/>
              <a:t>Wikimedia</a:t>
            </a:r>
            <a:r>
              <a:rPr lang="cs-CZ" sz="1800" dirty="0" smtClean="0"/>
              <a:t> </a:t>
            </a:r>
            <a:r>
              <a:rPr lang="cs-CZ" sz="1800" dirty="0" err="1" smtClean="0"/>
              <a:t>Foundation</a:t>
            </a:r>
            <a:r>
              <a:rPr lang="cs-CZ" sz="1800" dirty="0" smtClean="0"/>
              <a:t>, 2001- [cit. 2011-10-07]. Dostupné z: </a:t>
            </a:r>
            <a:r>
              <a:rPr lang="cs-CZ" sz="1800" dirty="0" smtClean="0">
                <a:hlinkClick r:id="rId8"/>
              </a:rPr>
              <a:t>http://upload.wikimedia.org/wikipedia/commons/thumb/8/86/Methanol-3D-vdW.png/743px-Methanol-3D-vdW.png</a:t>
            </a:r>
            <a:r>
              <a:rPr lang="cs-CZ" sz="1800" dirty="0" smtClean="0"/>
              <a:t> </a:t>
            </a:r>
          </a:p>
          <a:p>
            <a:endParaRPr lang="cs-CZ" sz="1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Zdroje a citace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1800" dirty="0"/>
              <a:t>Struktura Glycerolu: obrázek. In: </a:t>
            </a:r>
            <a:r>
              <a:rPr lang="cs-CZ" sz="1800" dirty="0" err="1"/>
              <a:t>Wikipedia</a:t>
            </a:r>
            <a:r>
              <a:rPr lang="cs-CZ" sz="1800" dirty="0"/>
              <a:t>: </a:t>
            </a:r>
            <a:r>
              <a:rPr lang="cs-CZ" sz="1800" dirty="0" err="1"/>
              <a:t>the</a:t>
            </a:r>
            <a:r>
              <a:rPr lang="cs-CZ" sz="1800" dirty="0"/>
              <a:t> free </a:t>
            </a:r>
            <a:r>
              <a:rPr lang="cs-CZ" sz="1800" dirty="0" err="1"/>
              <a:t>encyclopedia</a:t>
            </a:r>
            <a:r>
              <a:rPr lang="cs-CZ" sz="1800" dirty="0"/>
              <a:t> [online]. San Francisco (CA): </a:t>
            </a:r>
            <a:r>
              <a:rPr lang="cs-CZ" sz="1800" dirty="0" err="1"/>
              <a:t>Wikimedia</a:t>
            </a:r>
            <a:r>
              <a:rPr lang="cs-CZ" sz="1800" dirty="0"/>
              <a:t> </a:t>
            </a:r>
            <a:r>
              <a:rPr lang="cs-CZ" sz="1800" dirty="0" err="1"/>
              <a:t>Foundation</a:t>
            </a:r>
            <a:r>
              <a:rPr lang="cs-CZ" sz="1800" dirty="0"/>
              <a:t>, 2001- [cit. 2011-10-07]. Dostupné z: </a:t>
            </a:r>
            <a:r>
              <a:rPr lang="cs-CZ" sz="1800" dirty="0">
                <a:hlinkClick r:id="rId2"/>
              </a:rPr>
              <a:t>http://upload.wikimedia.org/wikipedia/commons/3/33/1%2C2%2C3_Propantriol.png</a:t>
            </a:r>
            <a:r>
              <a:rPr lang="cs-CZ" sz="1800" dirty="0"/>
              <a:t> </a:t>
            </a:r>
          </a:p>
          <a:p>
            <a:r>
              <a:rPr lang="cs-CZ" sz="1800" dirty="0"/>
              <a:t>Znak jedu: obrázek. In: </a:t>
            </a:r>
            <a:r>
              <a:rPr lang="cs-CZ" sz="1800" dirty="0" err="1"/>
              <a:t>Wikipedia</a:t>
            </a:r>
            <a:r>
              <a:rPr lang="cs-CZ" sz="1800" dirty="0"/>
              <a:t>: </a:t>
            </a:r>
            <a:r>
              <a:rPr lang="cs-CZ" sz="1800" dirty="0" err="1"/>
              <a:t>the</a:t>
            </a:r>
            <a:r>
              <a:rPr lang="cs-CZ" sz="1800" dirty="0"/>
              <a:t> free </a:t>
            </a:r>
            <a:r>
              <a:rPr lang="cs-CZ" sz="1800" dirty="0" err="1"/>
              <a:t>encyclopedia</a:t>
            </a:r>
            <a:r>
              <a:rPr lang="cs-CZ" sz="1800" dirty="0"/>
              <a:t> [online]. San Francisco (CA): </a:t>
            </a:r>
            <a:r>
              <a:rPr lang="cs-CZ" sz="1800" dirty="0" err="1"/>
              <a:t>Wikimedia</a:t>
            </a:r>
            <a:r>
              <a:rPr lang="cs-CZ" sz="1800" dirty="0"/>
              <a:t> </a:t>
            </a:r>
            <a:r>
              <a:rPr lang="cs-CZ" sz="1800" dirty="0" err="1"/>
              <a:t>Foundation</a:t>
            </a:r>
            <a:r>
              <a:rPr lang="cs-CZ" sz="1800" dirty="0"/>
              <a:t>, 2001- [cit. 2011-10-07]. Dostupné z: </a:t>
            </a:r>
            <a:r>
              <a:rPr lang="cs-CZ" sz="1800" dirty="0">
                <a:hlinkClick r:id="rId3"/>
              </a:rPr>
              <a:t>http://upload.wikimedia.org/wikipedia/commons/thumb/5/53/Skull_and_crossbones.svg/220px-Skull_and_crossbones.svg.png</a:t>
            </a:r>
            <a:r>
              <a:rPr lang="cs-CZ" sz="1800" dirty="0"/>
              <a:t> </a:t>
            </a:r>
          </a:p>
          <a:p>
            <a:r>
              <a:rPr lang="cs-CZ" sz="1800" dirty="0"/>
              <a:t>Zdroj Wikipedia.org</a:t>
            </a:r>
          </a:p>
          <a:p>
            <a:endParaRPr lang="cs-CZ" sz="1800" dirty="0" smtClean="0"/>
          </a:p>
          <a:p>
            <a:r>
              <a:rPr lang="cs-CZ" sz="1800" dirty="0" smtClean="0"/>
              <a:t>Nemrznoucí </a:t>
            </a:r>
            <a:r>
              <a:rPr lang="cs-CZ" sz="1800" dirty="0"/>
              <a:t>chladicí kapalina na bázi </a:t>
            </a:r>
            <a:r>
              <a:rPr lang="cs-CZ" sz="1800" dirty="0" err="1"/>
              <a:t>ethylenglykolu</a:t>
            </a:r>
            <a:r>
              <a:rPr lang="cs-CZ" sz="1800" dirty="0"/>
              <a:t>: foto. In: </a:t>
            </a:r>
            <a:r>
              <a:rPr lang="cs-CZ" sz="1800" i="1" dirty="0" err="1"/>
              <a:t>Wikipedia</a:t>
            </a:r>
            <a:r>
              <a:rPr lang="cs-CZ" sz="1800" dirty="0"/>
              <a:t>: </a:t>
            </a:r>
            <a:r>
              <a:rPr lang="cs-CZ" sz="1800" i="1" dirty="0" err="1"/>
              <a:t>the</a:t>
            </a:r>
            <a:r>
              <a:rPr lang="cs-CZ" sz="1800" i="1" dirty="0"/>
              <a:t> free </a:t>
            </a:r>
            <a:r>
              <a:rPr lang="cs-CZ" sz="1800" i="1" dirty="0" err="1"/>
              <a:t>encyclopedia</a:t>
            </a:r>
            <a:r>
              <a:rPr lang="cs-CZ" sz="1800" dirty="0"/>
              <a:t> [online]. San Francisco (CA): </a:t>
            </a:r>
            <a:r>
              <a:rPr lang="cs-CZ" sz="1800" dirty="0" err="1"/>
              <a:t>Wikimedia</a:t>
            </a:r>
            <a:r>
              <a:rPr lang="cs-CZ" sz="1800" dirty="0"/>
              <a:t> </a:t>
            </a:r>
            <a:r>
              <a:rPr lang="cs-CZ" sz="1800" dirty="0" err="1"/>
              <a:t>Foundation</a:t>
            </a:r>
            <a:r>
              <a:rPr lang="cs-CZ" sz="1800" dirty="0"/>
              <a:t>, 2001- [cit. 2012-09-02]. Dostupné z: </a:t>
            </a: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cs.wikipedia.org/wiki/Soubor:Antifreeze.jpg</a:t>
            </a:r>
            <a:endParaRPr lang="cs-CZ" sz="1800" dirty="0" smtClean="0"/>
          </a:p>
          <a:p>
            <a:r>
              <a:rPr lang="cs-CZ" sz="1800" dirty="0"/>
              <a:t>ČTRNÁCTOVÁ,CSC., Doc. </a:t>
            </a:r>
            <a:r>
              <a:rPr lang="cs-CZ" sz="1800" dirty="0" err="1"/>
              <a:t>RNDr.Hana</a:t>
            </a:r>
            <a:r>
              <a:rPr lang="cs-CZ" sz="1800" dirty="0"/>
              <a:t>, Prof. </a:t>
            </a:r>
            <a:r>
              <a:rPr lang="cs-CZ" sz="1800" dirty="0" err="1"/>
              <a:t>Ing.Karel</a:t>
            </a:r>
            <a:r>
              <a:rPr lang="cs-CZ" sz="1800" dirty="0"/>
              <a:t> KOLÁŘ,CSC., PaedDr. Miloslava SVOBODOVÁ a </a:t>
            </a:r>
            <a:r>
              <a:rPr lang="cs-CZ" sz="1800" dirty="0" err="1"/>
              <a:t>RNDr.František</a:t>
            </a:r>
            <a:r>
              <a:rPr lang="cs-CZ" sz="1800" dirty="0"/>
              <a:t> ZEMÁNEK. </a:t>
            </a:r>
            <a:r>
              <a:rPr lang="cs-CZ" sz="1800" i="1" dirty="0"/>
              <a:t>Přehled chemie pro základní školy</a:t>
            </a:r>
            <a:r>
              <a:rPr lang="cs-CZ" sz="1800" dirty="0"/>
              <a:t>. 1. vydání. Praha: SPN-pedagogické nakladatelství, a.s., 2006. ISBN 80-7235-260-1. 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dirty="0"/>
              <a:t>Zdroje a </a:t>
            </a:r>
            <a:r>
              <a:rPr lang="cs-CZ" sz="4400" dirty="0" smtClean="0"/>
              <a:t>citace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8986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</TotalTime>
  <Words>1173</Words>
  <Application>Microsoft Office PowerPoint</Application>
  <PresentationFormat>Předvádění na obrazovce (4:3)</PresentationFormat>
  <Paragraphs>108</Paragraphs>
  <Slides>19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Shluk</vt:lpstr>
      <vt:lpstr>Prezentace aplikace PowerPoint</vt:lpstr>
      <vt:lpstr>Anotace</vt:lpstr>
      <vt:lpstr>Alkoholy</vt:lpstr>
      <vt:lpstr>Alkoholy</vt:lpstr>
      <vt:lpstr>Methanol CH3OH (methylalkohol, karbinol, dřevný líh</vt:lpstr>
      <vt:lpstr>Ethanol      C2H5OH    líh</vt:lpstr>
      <vt:lpstr>Ethanol      C2H5OH</vt:lpstr>
      <vt:lpstr>Výroba a použití ethanolu</vt:lpstr>
      <vt:lpstr>Účinky ethanolu na lidský organismus</vt:lpstr>
      <vt:lpstr>Dělení alkoholů</vt:lpstr>
      <vt:lpstr>Ethylenglykol (glykol; 1,2-ethandiol) )</vt:lpstr>
      <vt:lpstr>Glycerol (C3H8OH3)</vt:lpstr>
      <vt:lpstr>Glycerol (C3H8OH3)</vt:lpstr>
      <vt:lpstr> FENOL   C6H5-OH </vt:lpstr>
      <vt:lpstr> FENOL   C6H5-OH </vt:lpstr>
      <vt:lpstr>Použití</vt:lpstr>
      <vt:lpstr>Nebezpečí</vt:lpstr>
      <vt:lpstr>Zdroje a citace</vt:lpstr>
      <vt:lpstr>Zdroje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Alkoholy</dc:title>
  <dc:creator>Kuba</dc:creator>
  <cp:lastModifiedBy>Fiedlerová Ivana</cp:lastModifiedBy>
  <cp:revision>23</cp:revision>
  <dcterms:created xsi:type="dcterms:W3CDTF">2012-03-07T06:28:39Z</dcterms:created>
  <dcterms:modified xsi:type="dcterms:W3CDTF">2012-03-11T10:19:24Z</dcterms:modified>
</cp:coreProperties>
</file>