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68" r:id="rId3"/>
    <p:sldId id="269" r:id="rId4"/>
    <p:sldId id="256" r:id="rId5"/>
    <p:sldId id="257" r:id="rId6"/>
    <p:sldId id="258" r:id="rId7"/>
    <p:sldId id="259" r:id="rId8"/>
    <p:sldId id="260" r:id="rId9"/>
    <p:sldId id="265" r:id="rId10"/>
    <p:sldId id="266" r:id="rId11"/>
    <p:sldId id="267" r:id="rId12"/>
    <p:sldId id="264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VY_32_INOVACE_3. 2. 4. 3.  F 17 </a:t>
          </a:r>
          <a:r>
            <a:rPr lang="cs-CZ" sz="2000" dirty="0" smtClean="0"/>
            <a:t>Aldehydy a ketony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Praha-východ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Ivana Fiedlerová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Chemie Aldehydy a ketony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0AAB1F7B-4825-4B41-8B45-3CE4C7ADD028}">
      <dgm:prSet custT="1"/>
      <dgm:spPr/>
      <dgm:t>
        <a:bodyPr/>
        <a:lstStyle/>
        <a:p>
          <a:pPr algn="l" rtl="0"/>
          <a:r>
            <a:rPr lang="cs-CZ" sz="2000" smtClean="0"/>
            <a:t>ČÍSLO PROJEKTU: </a:t>
          </a:r>
          <a:r>
            <a:rPr lang="cs-CZ" sz="200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D8762C70-59AC-4D53-BF5E-6CB74B184D8B}" type="parTrans" cxnId="{8BCD1DA6-F362-4DFB-A8AE-565F0B5167AE}">
      <dgm:prSet/>
      <dgm:spPr/>
      <dgm:t>
        <a:bodyPr/>
        <a:lstStyle/>
        <a:p>
          <a:endParaRPr lang="cs-CZ"/>
        </a:p>
      </dgm:t>
    </dgm:pt>
    <dgm:pt modelId="{510602F4-B92B-478A-8945-3ADFAFB929B3}" type="sibTrans" cxnId="{8BCD1DA6-F362-4DFB-A8AE-565F0B5167A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2778" custLinFactNeighborY="-1569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00C717B0-68EB-44BA-93D7-26EFE788AC8D}" type="pres">
      <dgm:prSet presAssocID="{0AAB1F7B-4825-4B41-8B45-3CE4C7ADD028}" presName="vertSpace5" presStyleLbl="node1" presStyleIdx="3" presStyleCnt="5"/>
      <dgm:spPr/>
    </dgm:pt>
    <dgm:pt modelId="{0AEFEAAE-4B9D-44C9-B448-C44B4ADAD7F0}" type="pres">
      <dgm:prSet presAssocID="{0AAB1F7B-4825-4B41-8B45-3CE4C7ADD028}" presName="circle5" presStyleLbl="node1" presStyleIdx="4" presStyleCnt="5"/>
      <dgm:spPr/>
    </dgm:pt>
    <dgm:pt modelId="{59F034D9-BFC2-4F73-BBA6-EC6ED57A218D}" type="pres">
      <dgm:prSet presAssocID="{0AAB1F7B-4825-4B41-8B45-3CE4C7ADD028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30A88C-8B62-4979-B120-E743D8B92577}" type="pres">
      <dgm:prSet presAssocID="{0AAB1F7B-4825-4B41-8B45-3CE4C7ADD02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98BC285-9975-4DD0-A559-BD634571BE5F}" type="presOf" srcId="{B651F6E3-6281-48DB-9319-2AEAFDAE7572}" destId="{6BB5E863-4638-4E1D-BFDE-399D028AC4ED}" srcOrd="1" destOrd="0" presId="urn:microsoft.com/office/officeart/2005/8/layout/target3"/>
    <dgm:cxn modelId="{89FB56E0-ACAE-4F84-8D03-685CF6A16B81}" type="presOf" srcId="{757F3AB3-0718-4624-B441-E567A8F0AB56}" destId="{333A1088-737F-45CB-B68E-254E46348037}" srcOrd="0" destOrd="0" presId="urn:microsoft.com/office/officeart/2005/8/layout/target3"/>
    <dgm:cxn modelId="{2D387A0C-426E-4EEA-A780-7BB5C1BBF2F7}" type="presOf" srcId="{D8197B8C-B260-4A16-BDF4-0947B075E274}" destId="{25B08C86-7E15-44DC-BE7F-FFB55DD49D12}" srcOrd="0" destOrd="0" presId="urn:microsoft.com/office/officeart/2005/8/layout/target3"/>
    <dgm:cxn modelId="{677BD9D3-E14B-4577-806A-1D657A48CA0D}" type="presOf" srcId="{D1B46980-6531-4606-95E6-44980827E919}" destId="{2BE915AB-18AA-4053-B92C-3BFC9ED204BB}" srcOrd="1" destOrd="0" presId="urn:microsoft.com/office/officeart/2005/8/layout/target3"/>
    <dgm:cxn modelId="{028F736F-770E-4C76-8762-498A99B1562C}" type="presOf" srcId="{B651F6E3-6281-48DB-9319-2AEAFDAE7572}" destId="{619D679B-A015-4ECF-8348-D1034C574F40}" srcOrd="0" destOrd="0" presId="urn:microsoft.com/office/officeart/2005/8/layout/target3"/>
    <dgm:cxn modelId="{5FC93EF1-B4B6-4B07-A616-C95CDC47CE89}" type="presOf" srcId="{0AAB1F7B-4825-4B41-8B45-3CE4C7ADD028}" destId="{4D30A88C-8B62-4979-B120-E743D8B92577}" srcOrd="1" destOrd="0" presId="urn:microsoft.com/office/officeart/2005/8/layout/target3"/>
    <dgm:cxn modelId="{8BCD1DA6-F362-4DFB-A8AE-565F0B5167AE}" srcId="{757F3AB3-0718-4624-B441-E567A8F0AB56}" destId="{0AAB1F7B-4825-4B41-8B45-3CE4C7ADD028}" srcOrd="4" destOrd="0" parTransId="{D8762C70-59AC-4D53-BF5E-6CB74B184D8B}" sibTransId="{510602F4-B92B-478A-8945-3ADFAFB929B3}"/>
    <dgm:cxn modelId="{BE5774C4-C409-4E9E-875D-B83AC21C125E}" type="presOf" srcId="{0AAB1F7B-4825-4B41-8B45-3CE4C7ADD028}" destId="{59F034D9-BFC2-4F73-BBA6-EC6ED57A218D}" srcOrd="0" destOrd="0" presId="urn:microsoft.com/office/officeart/2005/8/layout/target3"/>
    <dgm:cxn modelId="{7FC81A99-6A1B-45DE-B103-17F010AE1B6A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520A3E2-02D2-4F1B-AD88-B15B4F4DFC67}" type="presOf" srcId="{D1D4F407-5343-4D3F-B5B9-D407B03CAEB4}" destId="{D005CE8C-CC26-4C3E-AC11-E15060ECD759}" srcOrd="0" destOrd="0" presId="urn:microsoft.com/office/officeart/2005/8/layout/target3"/>
    <dgm:cxn modelId="{3EB400BE-BF6E-4A10-89D8-66EB9049527C}" type="presOf" srcId="{D1D4F407-5343-4D3F-B5B9-D407B03CAEB4}" destId="{AED2198E-93D5-4001-81B4-73124B309672}" srcOrd="1" destOrd="0" presId="urn:microsoft.com/office/officeart/2005/8/layout/target3"/>
    <dgm:cxn modelId="{0E3C9FB3-835E-44B0-95E7-985969B318D6}" type="presOf" srcId="{D8197B8C-B260-4A16-BDF4-0947B075E274}" destId="{5A5FFA88-C948-4069-8E93-59FA12366E83}" srcOrd="1" destOrd="0" presId="urn:microsoft.com/office/officeart/2005/8/layout/target3"/>
    <dgm:cxn modelId="{9EB1CB46-27F0-4764-8833-33A4B16FDAD7}" type="presParOf" srcId="{333A1088-737F-45CB-B68E-254E46348037}" destId="{F5ABB229-8D3B-4694-996A-96F23CF14429}" srcOrd="0" destOrd="0" presId="urn:microsoft.com/office/officeart/2005/8/layout/target3"/>
    <dgm:cxn modelId="{9D1B8E1D-8786-4B4E-BCEE-4B9158EED45B}" type="presParOf" srcId="{333A1088-737F-45CB-B68E-254E46348037}" destId="{F41139FD-01EE-4571-8B17-4FB00FC51163}" srcOrd="1" destOrd="0" presId="urn:microsoft.com/office/officeart/2005/8/layout/target3"/>
    <dgm:cxn modelId="{85BC1CD7-7D0C-4011-8B15-E54E3B8FACC6}" type="presParOf" srcId="{333A1088-737F-45CB-B68E-254E46348037}" destId="{D005CE8C-CC26-4C3E-AC11-E15060ECD759}" srcOrd="2" destOrd="0" presId="urn:microsoft.com/office/officeart/2005/8/layout/target3"/>
    <dgm:cxn modelId="{6BF88138-0C3B-4AC1-A3C4-5A28CDEC8627}" type="presParOf" srcId="{333A1088-737F-45CB-B68E-254E46348037}" destId="{2C702D82-9B77-49B7-9568-BB8EB47C3372}" srcOrd="3" destOrd="0" presId="urn:microsoft.com/office/officeart/2005/8/layout/target3"/>
    <dgm:cxn modelId="{F7E1B5A1-38E9-4237-883D-ADA4FFD49EE1}" type="presParOf" srcId="{333A1088-737F-45CB-B68E-254E46348037}" destId="{A52A0455-90FF-4808-ABD0-F02540D31D5A}" srcOrd="4" destOrd="0" presId="urn:microsoft.com/office/officeart/2005/8/layout/target3"/>
    <dgm:cxn modelId="{8AF34246-A786-4C4C-B5BE-D4C1C6598755}" type="presParOf" srcId="{333A1088-737F-45CB-B68E-254E46348037}" destId="{6140AFEC-043D-4C43-A2F9-D0F5331DF3A3}" srcOrd="5" destOrd="0" presId="urn:microsoft.com/office/officeart/2005/8/layout/target3"/>
    <dgm:cxn modelId="{ED59A5C0-DB01-4B01-A2A5-C405D8BBD884}" type="presParOf" srcId="{333A1088-737F-45CB-B68E-254E46348037}" destId="{9358AC05-5D7D-4327-9F80-1AD486AEA664}" srcOrd="6" destOrd="0" presId="urn:microsoft.com/office/officeart/2005/8/layout/target3"/>
    <dgm:cxn modelId="{0E710F4E-8B99-40CB-B0D7-F210E55FEDAE}" type="presParOf" srcId="{333A1088-737F-45CB-B68E-254E46348037}" destId="{313FC574-E1CD-4FB4-B054-0B805CE0447D}" srcOrd="7" destOrd="0" presId="urn:microsoft.com/office/officeart/2005/8/layout/target3"/>
    <dgm:cxn modelId="{16A25519-D6AC-421E-908A-1C7282B3B286}" type="presParOf" srcId="{333A1088-737F-45CB-B68E-254E46348037}" destId="{619D679B-A015-4ECF-8348-D1034C574F40}" srcOrd="8" destOrd="0" presId="urn:microsoft.com/office/officeart/2005/8/layout/target3"/>
    <dgm:cxn modelId="{62819272-8130-4BA3-9942-62D2F8935C33}" type="presParOf" srcId="{333A1088-737F-45CB-B68E-254E46348037}" destId="{322283A8-4A27-4CDA-BAE3-F381106A9174}" srcOrd="9" destOrd="0" presId="urn:microsoft.com/office/officeart/2005/8/layout/target3"/>
    <dgm:cxn modelId="{763E378C-0506-4830-A8D3-AD3A28B03C88}" type="presParOf" srcId="{333A1088-737F-45CB-B68E-254E46348037}" destId="{FFC9F71D-1B4F-4AD9-A4A6-86ADEFC8AF5C}" srcOrd="10" destOrd="0" presId="urn:microsoft.com/office/officeart/2005/8/layout/target3"/>
    <dgm:cxn modelId="{DE80FAC5-8E9B-4118-ABD2-35116AF57333}" type="presParOf" srcId="{333A1088-737F-45CB-B68E-254E46348037}" destId="{25B08C86-7E15-44DC-BE7F-FFB55DD49D12}" srcOrd="11" destOrd="0" presId="urn:microsoft.com/office/officeart/2005/8/layout/target3"/>
    <dgm:cxn modelId="{8BFAA039-A0E6-4640-A588-B86A8A373F06}" type="presParOf" srcId="{333A1088-737F-45CB-B68E-254E46348037}" destId="{00C717B0-68EB-44BA-93D7-26EFE788AC8D}" srcOrd="12" destOrd="0" presId="urn:microsoft.com/office/officeart/2005/8/layout/target3"/>
    <dgm:cxn modelId="{79144632-253F-4235-A289-F15E455C21C8}" type="presParOf" srcId="{333A1088-737F-45CB-B68E-254E46348037}" destId="{0AEFEAAE-4B9D-44C9-B448-C44B4ADAD7F0}" srcOrd="13" destOrd="0" presId="urn:microsoft.com/office/officeart/2005/8/layout/target3"/>
    <dgm:cxn modelId="{B2B30891-BDB0-4F45-B86B-E4B9F9FE00D2}" type="presParOf" srcId="{333A1088-737F-45CB-B68E-254E46348037}" destId="{59F034D9-BFC2-4F73-BBA6-EC6ED57A218D}" srcOrd="14" destOrd="0" presId="urn:microsoft.com/office/officeart/2005/8/layout/target3"/>
    <dgm:cxn modelId="{7F995768-2E17-4966-888D-D90BF2E3EB4F}" type="presParOf" srcId="{333A1088-737F-45CB-B68E-254E46348037}" destId="{AED2198E-93D5-4001-81B4-73124B309672}" srcOrd="15" destOrd="0" presId="urn:microsoft.com/office/officeart/2005/8/layout/target3"/>
    <dgm:cxn modelId="{84C118BC-9C0D-4543-BEC9-2226C47CA589}" type="presParOf" srcId="{333A1088-737F-45CB-B68E-254E46348037}" destId="{2BE915AB-18AA-4053-B92C-3BFC9ED204BB}" srcOrd="16" destOrd="0" presId="urn:microsoft.com/office/officeart/2005/8/layout/target3"/>
    <dgm:cxn modelId="{ED67678F-1748-45FA-9F71-BAA88CC3D1B5}" type="presParOf" srcId="{333A1088-737F-45CB-B68E-254E46348037}" destId="{6BB5E863-4638-4E1D-BFDE-399D028AC4ED}" srcOrd="17" destOrd="0" presId="urn:microsoft.com/office/officeart/2005/8/layout/target3"/>
    <dgm:cxn modelId="{1E8B5DE2-7799-44CD-AB78-45EF831FE4C3}" type="presParOf" srcId="{333A1088-737F-45CB-B68E-254E46348037}" destId="{5A5FFA88-C948-4069-8E93-59FA12366E83}" srcOrd="18" destOrd="0" presId="urn:microsoft.com/office/officeart/2005/8/layout/target3"/>
    <dgm:cxn modelId="{E692648D-166B-4A10-800D-EB26E03F1D79}" type="presParOf" srcId="{333A1088-737F-45CB-B68E-254E46348037}" destId="{4D30A88C-8B62-4979-B120-E743D8B9257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Praha-východ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Ivana Fiedlerová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76069" y="792083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VY_32_INOVACE_3. 2. 4. 3.  F 17 </a:t>
          </a:r>
          <a:r>
            <a:rPr lang="cs-CZ" sz="2000" kern="1200" dirty="0" smtClean="0"/>
            <a:t>Aldehydy a ketony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Chemie Aldehydy a ketony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0AEFEAAE-4B9D-44C9-B448-C44B4ADAD7F0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9F034D9-BFC2-4F73-BBA6-EC6ED57A218D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 </a:t>
          </a:r>
          <a:r>
            <a:rPr lang="cs-CZ" sz="2000" kern="1200" smtClean="0">
              <a:solidFill>
                <a:prstClr val="black"/>
              </a:solidFill>
            </a:rPr>
            <a:t>CZ.1.07/1.4.00/21.2976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977B5D-FB57-4AF7-AA77-69DB597479CC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A0919B-FD42-41F7-9A2A-45213217C45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253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674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6778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850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7132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1627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1776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3427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7261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1740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3841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7264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76752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94036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01920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27045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72842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94585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29116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71701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75126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63234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833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/>
            </a:gs>
            <a:gs pos="16000">
              <a:schemeClr val="accent1">
                <a:tint val="44500"/>
                <a:satMod val="160000"/>
                <a:alpha val="15000"/>
              </a:schemeClr>
            </a:gs>
            <a:gs pos="83000">
              <a:schemeClr val="accent1">
                <a:tint val="23500"/>
                <a:satMod val="160000"/>
                <a:alpha val="24000"/>
              </a:schemeClr>
            </a:gs>
            <a:gs pos="33000">
              <a:schemeClr val="accent1">
                <a:tint val="23500"/>
                <a:satMod val="160000"/>
                <a:alpha val="1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A5E7B-7A5D-4DFB-A5DB-8DEF2DFEE037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BBE89-5B1A-4E2B-B68F-E508A8E6E0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6418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8356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cetona.jpg?uselang=cs" TargetMode="External"/><Relationship Id="rId2" Type="http://schemas.openxmlformats.org/officeDocument/2006/relationships/hyperlink" Target="http://commons.wikimedia.org/wiki/File:Acetone-2D-flat.png?uselang=c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38325138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602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/>
          <a:lstStyle/>
          <a:p>
            <a:r>
              <a:rPr lang="cs-CZ" dirty="0" smtClean="0"/>
              <a:t>Tento materiál je určen pro žáky 9. ročníku </a:t>
            </a:r>
            <a:r>
              <a:rPr lang="cs-CZ" dirty="0" smtClean="0"/>
              <a:t>ZŠ.</a:t>
            </a:r>
            <a:endParaRPr lang="cs-CZ" dirty="0" smtClean="0"/>
          </a:p>
          <a:p>
            <a:r>
              <a:rPr lang="cs-CZ" dirty="0" smtClean="0"/>
              <a:t>zpracovává téma kyslíkatých derivátů uhlovodíků – aldehydů a ketonů</a:t>
            </a:r>
          </a:p>
          <a:p>
            <a:r>
              <a:rPr lang="cs-CZ" dirty="0" smtClean="0"/>
              <a:t>uvádí jejich rozdělení, vlastnosti a použití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5478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ALDEHYDY A KETONY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501008"/>
            <a:ext cx="6400800" cy="1752600"/>
          </a:xfrm>
        </p:spPr>
        <p:txBody>
          <a:bodyPr>
            <a:normAutofit fontScale="70000" lnSpcReduction="20000"/>
          </a:bodyPr>
          <a:lstStyle/>
          <a:p>
            <a:r>
              <a:rPr lang="cs-CZ" sz="4600" b="1" u="sng" dirty="0">
                <a:solidFill>
                  <a:schemeClr val="tx1"/>
                </a:solidFill>
              </a:rPr>
              <a:t>Karbonylové sloučeniny</a:t>
            </a:r>
            <a:endParaRPr lang="cs-CZ" sz="4600" b="1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jsou kyslíkaté deriváty, které obsahují karbonylovou skupinu -CO-</a:t>
            </a:r>
            <a:br>
              <a:rPr lang="cs-CZ" dirty="0" smtClean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685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ALDEHYDY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– </a:t>
            </a:r>
            <a:r>
              <a:rPr lang="cs-CZ" dirty="0"/>
              <a:t>mají na uhlíkový atom karbonylové skupiny navázán </a:t>
            </a:r>
            <a:r>
              <a:rPr lang="cs-CZ" dirty="0" smtClean="0"/>
              <a:t>alespoň</a:t>
            </a:r>
            <a:r>
              <a:rPr lang="cs-CZ" dirty="0">
                <a:latin typeface="verdana"/>
              </a:rPr>
              <a:t> </a:t>
            </a:r>
            <a:r>
              <a:rPr lang="cs-CZ" dirty="0" smtClean="0"/>
              <a:t>jeden </a:t>
            </a:r>
            <a:r>
              <a:rPr lang="cs-CZ" dirty="0"/>
              <a:t>vodíkový atom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6189" y="3284984"/>
            <a:ext cx="1692293" cy="1178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3" y="3265718"/>
            <a:ext cx="1802531" cy="1216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http://home.tiscali.cz/chemie/aldehydy/aldehydy3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3330" y="3265718"/>
            <a:ext cx="1966596" cy="107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241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/>
              <a:t/>
            </a:r>
            <a:br>
              <a:rPr lang="cs-CZ" sz="5400" b="1" dirty="0" smtClean="0"/>
            </a:br>
            <a:r>
              <a:rPr lang="cs-CZ" sz="5400" b="1" dirty="0" smtClean="0"/>
              <a:t>Ketony</a:t>
            </a:r>
            <a:r>
              <a:rPr lang="cs-CZ" sz="5400" dirty="0"/>
              <a:t/>
            </a:r>
            <a:br>
              <a:rPr lang="cs-CZ" sz="5400" dirty="0"/>
            </a:b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– mají ke karbonylové skupině připojeny dva uhlovodíkové zbytky</a:t>
            </a:r>
            <a:br>
              <a:rPr lang="cs-CZ" dirty="0"/>
            </a:b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9270" y="3372875"/>
            <a:ext cx="1642610" cy="1164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://home.tiscali.cz/chemie/aldehydy/ketony2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3" y="3372875"/>
            <a:ext cx="1885187" cy="116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0644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NÁZVOSLOVÍ  Aldehydy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Názvy aldehydů se tvoří pomocí přípony </a:t>
            </a:r>
            <a:r>
              <a:rPr lang="cs-CZ" b="1" dirty="0" smtClean="0"/>
              <a:t>-al</a:t>
            </a:r>
            <a:r>
              <a:rPr lang="cs-CZ" dirty="0" smtClean="0"/>
              <a:t>, která se přidá k názvu základního uhlovodíku. Při určování počtu uhlíkových atomů je třeba počítat i uhlíkový atom aldehydové skupiny: 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 smtClean="0"/>
              <a:t>1.</a:t>
            </a:r>
            <a:r>
              <a:rPr lang="cs-CZ" dirty="0" smtClean="0"/>
              <a:t> Název základního uhlovodíku je methan.</a:t>
            </a:r>
            <a:br>
              <a:rPr lang="cs-CZ" dirty="0" smtClean="0"/>
            </a:br>
            <a:r>
              <a:rPr lang="cs-CZ" b="1" dirty="0" smtClean="0"/>
              <a:t>2. </a:t>
            </a:r>
            <a:r>
              <a:rPr lang="cs-CZ" dirty="0" smtClean="0"/>
              <a:t>Připojíme k názvu uhlovodíku příponu -al.</a:t>
            </a:r>
            <a:br>
              <a:rPr lang="cs-CZ" dirty="0" smtClean="0"/>
            </a:br>
            <a:r>
              <a:rPr lang="cs-CZ" b="1" dirty="0" smtClean="0"/>
              <a:t>3. </a:t>
            </a:r>
            <a:r>
              <a:rPr lang="cs-CZ" dirty="0" smtClean="0"/>
              <a:t>methan + -al = </a:t>
            </a:r>
            <a:r>
              <a:rPr lang="cs-CZ" b="1" dirty="0" err="1" smtClean="0"/>
              <a:t>methanal</a:t>
            </a:r>
            <a:r>
              <a:rPr lang="cs-CZ" dirty="0" smtClean="0"/>
              <a:t> (triviální název je </a:t>
            </a:r>
            <a:r>
              <a:rPr lang="cs-CZ" b="1" dirty="0" smtClean="0"/>
              <a:t>formaldehyd</a:t>
            </a:r>
            <a:r>
              <a:rPr lang="cs-CZ" dirty="0" smtClean="0"/>
              <a:t>)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929643"/>
            <a:ext cx="2232248" cy="1579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7589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NÁZVOSLOVÍ - Ketony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560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Triviální</a:t>
            </a:r>
          </a:p>
          <a:p>
            <a:r>
              <a:rPr lang="cs-CZ" dirty="0" smtClean="0"/>
              <a:t>systematické, které se tvoří </a:t>
            </a:r>
            <a:r>
              <a:rPr lang="cs-CZ" b="1" dirty="0" smtClean="0"/>
              <a:t>příponou -on. </a:t>
            </a:r>
            <a:r>
              <a:rPr lang="cs-CZ" dirty="0" smtClean="0"/>
              <a:t>Ta se přidává k názvu uhlovodíku</a:t>
            </a:r>
          </a:p>
          <a:p>
            <a:r>
              <a:rPr lang="cs-CZ" b="1" dirty="0" smtClean="0"/>
              <a:t>1.</a:t>
            </a:r>
            <a:r>
              <a:rPr lang="cs-CZ" dirty="0" smtClean="0"/>
              <a:t> Název základního uhlovodíku je propan.</a:t>
            </a:r>
            <a:br>
              <a:rPr lang="cs-CZ" dirty="0" smtClean="0"/>
            </a:br>
            <a:r>
              <a:rPr lang="cs-CZ" b="1" dirty="0" smtClean="0"/>
              <a:t>2. </a:t>
            </a:r>
            <a:r>
              <a:rPr lang="cs-CZ" dirty="0" smtClean="0"/>
              <a:t>Připojíme k názvu uhlovodíku příponu -on.</a:t>
            </a:r>
            <a:br>
              <a:rPr lang="cs-CZ" dirty="0" smtClean="0"/>
            </a:br>
            <a:r>
              <a:rPr lang="cs-CZ" b="1" dirty="0" smtClean="0"/>
              <a:t>3. </a:t>
            </a:r>
            <a:r>
              <a:rPr lang="cs-CZ" dirty="0" smtClean="0"/>
              <a:t>propan + -on = </a:t>
            </a:r>
            <a:r>
              <a:rPr lang="cs-CZ" b="1" dirty="0" err="1" smtClean="0"/>
              <a:t>propanon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nebo</a:t>
            </a:r>
            <a:endParaRPr lang="cs-CZ" dirty="0"/>
          </a:p>
          <a:p>
            <a:r>
              <a:rPr lang="cs-CZ" dirty="0" smtClean="0"/>
              <a:t>je uhlovodíkový zbytek </a:t>
            </a:r>
            <a:r>
              <a:rPr lang="cs-CZ" dirty="0" err="1" smtClean="0"/>
              <a:t>methanu</a:t>
            </a:r>
            <a:r>
              <a:rPr lang="cs-CZ" dirty="0" smtClean="0"/>
              <a:t>, který se nazývá </a:t>
            </a:r>
            <a:r>
              <a:rPr lang="cs-CZ" dirty="0" err="1" smtClean="0"/>
              <a:t>methyl</a:t>
            </a:r>
            <a:r>
              <a:rPr lang="cs-CZ" dirty="0" smtClean="0"/>
              <a:t>. </a:t>
            </a:r>
            <a:r>
              <a:rPr lang="cs-CZ" dirty="0" err="1" smtClean="0"/>
              <a:t>Methyly</a:t>
            </a:r>
            <a:r>
              <a:rPr lang="cs-CZ" dirty="0" smtClean="0"/>
              <a:t> jsou tam dva, takže je to </a:t>
            </a:r>
            <a:r>
              <a:rPr lang="cs-CZ" dirty="0" err="1" smtClean="0"/>
              <a:t>dimethyl</a:t>
            </a:r>
            <a:r>
              <a:rPr lang="cs-CZ" dirty="0" smtClean="0"/>
              <a:t> + keton = </a:t>
            </a:r>
            <a:r>
              <a:rPr lang="cs-CZ" b="1" dirty="0" err="1" smtClean="0"/>
              <a:t>dimethylketon</a:t>
            </a:r>
            <a:r>
              <a:rPr lang="cs-CZ" dirty="0" smtClean="0"/>
              <a:t> (triviální název - </a:t>
            </a:r>
            <a:r>
              <a:rPr lang="cs-CZ" b="1" dirty="0" smtClean="0"/>
              <a:t>aceton</a:t>
            </a:r>
            <a:r>
              <a:rPr lang="cs-CZ" dirty="0" smtClean="0"/>
              <a:t>) 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6271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Methanal</a:t>
            </a:r>
            <a:r>
              <a:rPr lang="cs-CZ" b="1" dirty="0" smtClean="0"/>
              <a:t> (formaldehyd) HCOH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44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/>
              <a:t>Vlastnosti: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– bezbarvý, štiplavý a jedovatý plyn, snadno rozpustný ve vodě</a:t>
            </a:r>
            <a:br>
              <a:rPr lang="cs-CZ" dirty="0"/>
            </a:br>
            <a:r>
              <a:rPr lang="cs-CZ" dirty="0"/>
              <a:t>– vyrábí se z metanolu</a:t>
            </a:r>
            <a:br>
              <a:rPr lang="cs-CZ" dirty="0"/>
            </a:br>
            <a:r>
              <a:rPr lang="cs-CZ" dirty="0"/>
              <a:t>– jeho 40% roztok se nazývá </a:t>
            </a:r>
            <a:r>
              <a:rPr lang="cs-CZ" b="1" dirty="0"/>
              <a:t>formalín</a:t>
            </a:r>
            <a:r>
              <a:rPr lang="cs-CZ" dirty="0"/>
              <a:t> a používá se ke konzervaci biologických preparátů a k </a:t>
            </a:r>
            <a:r>
              <a:rPr lang="cs-CZ" dirty="0" smtClean="0"/>
              <a:t>dezinfekci</a:t>
            </a:r>
          </a:p>
          <a:p>
            <a:r>
              <a:rPr lang="cs-CZ" b="1" dirty="0" smtClean="0"/>
              <a:t>Použití</a:t>
            </a:r>
            <a:r>
              <a:rPr lang="cs-CZ" b="1" dirty="0"/>
              <a:t>: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– k výrobě plastů (např. Bakelit), </a:t>
            </a:r>
            <a:r>
              <a:rPr lang="cs-CZ" dirty="0" smtClean="0"/>
              <a:t>barviv, pojiva přírodních materiálů (dřevotříska), tvrzení papíru (umakart), výroba nátěrových hmot </a:t>
            </a:r>
          </a:p>
        </p:txBody>
      </p:sp>
    </p:spTree>
    <p:extLst>
      <p:ext uri="{BB962C8B-B14F-4D97-AF65-F5344CB8AC3E}">
        <p14:creationId xmlns:p14="http://schemas.microsoft.com/office/powerpoint/2010/main" xmlns="" val="273672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err="1" smtClean="0"/>
              <a:t>Ethanal</a:t>
            </a:r>
            <a:r>
              <a:rPr lang="cs-CZ" b="1" dirty="0" smtClean="0"/>
              <a:t> (acetaldehyd) CH</a:t>
            </a:r>
            <a:r>
              <a:rPr lang="cs-CZ" b="1" baseline="-25000" dirty="0" smtClean="0"/>
              <a:t>3</a:t>
            </a:r>
            <a:r>
              <a:rPr lang="cs-CZ" b="1" dirty="0" smtClean="0"/>
              <a:t>CHO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/>
              <a:t>Vlastnosti:</a:t>
            </a:r>
            <a:endParaRPr lang="cs-CZ" sz="2800" dirty="0" smtClean="0"/>
          </a:p>
          <a:p>
            <a:r>
              <a:rPr lang="cs-CZ" sz="2800" dirty="0" smtClean="0"/>
              <a:t>pronikavě </a:t>
            </a:r>
            <a:r>
              <a:rPr lang="cs-CZ" sz="2800" dirty="0"/>
              <a:t>páchnoucí kapalina, dobře rozpustná ve </a:t>
            </a:r>
            <a:r>
              <a:rPr lang="cs-CZ" sz="2800" dirty="0" smtClean="0"/>
              <a:t>vodě, bezbarvá, snadno vroucí kapalina, hořlavá a jedovatá  </a:t>
            </a:r>
          </a:p>
          <a:p>
            <a:r>
              <a:rPr lang="cs-CZ" sz="2800" dirty="0" smtClean="0"/>
              <a:t>je meziproduktem při výrobě kyseliny octové, syntetického kaučuku, barviv a léčiv </a:t>
            </a:r>
          </a:p>
          <a:p>
            <a:pPr marL="0" indent="0">
              <a:buNone/>
            </a:pPr>
            <a:r>
              <a:rPr lang="cs-CZ" sz="2800" dirty="0" smtClean="0"/>
              <a:t>  P</a:t>
            </a:r>
            <a:r>
              <a:rPr lang="cs-CZ" sz="2800" b="1" dirty="0" smtClean="0"/>
              <a:t>oužití</a:t>
            </a:r>
            <a:r>
              <a:rPr lang="cs-CZ" sz="2800" b="1" dirty="0"/>
              <a:t>: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– k výrobě kyseliny octové, acetanhydridu, butanolu atd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r>
              <a:rPr lang="cs-CZ" sz="2800" dirty="0" smtClean="0"/>
              <a:t>-  vyrábí se z něj palivo do vařičů na turistiku - pevný líh </a:t>
            </a: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123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b="1" u="sng" dirty="0" smtClean="0"/>
              <a:t>Aceton </a:t>
            </a:r>
            <a:r>
              <a:rPr lang="cs-CZ" b="1" u="sng" dirty="0"/>
              <a:t>(</a:t>
            </a:r>
            <a:r>
              <a:rPr lang="cs-CZ" b="1" u="sng" dirty="0" err="1"/>
              <a:t>propanon</a:t>
            </a:r>
            <a:r>
              <a:rPr lang="cs-CZ" b="1" u="sng" dirty="0"/>
              <a:t>, </a:t>
            </a:r>
            <a:r>
              <a:rPr lang="cs-CZ" b="1" u="sng" dirty="0" err="1"/>
              <a:t>dimethylketon</a:t>
            </a:r>
            <a:r>
              <a:rPr lang="cs-CZ" b="1" u="sng" dirty="0"/>
              <a:t>)</a:t>
            </a:r>
            <a:r>
              <a:rPr lang="cs-CZ" b="1" dirty="0"/>
              <a:t> CH</a:t>
            </a:r>
            <a:r>
              <a:rPr lang="cs-CZ" b="1" baseline="-25000" dirty="0"/>
              <a:t>3</a:t>
            </a:r>
            <a:r>
              <a:rPr lang="cs-CZ" b="1" dirty="0"/>
              <a:t>COCH</a:t>
            </a:r>
            <a:r>
              <a:rPr lang="cs-CZ" b="1" baseline="-25000" dirty="0"/>
              <a:t>3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196752"/>
            <a:ext cx="3970784" cy="3457121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cs-CZ" sz="3200" b="1" dirty="0"/>
              <a:t>Vlastnosti:</a:t>
            </a: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/>
              <a:t>– bezbarvá, hořlavá a jedovatá kapalina charakteristického zápachu, neomezeně mísitelná s vodou</a:t>
            </a:r>
            <a:br>
              <a:rPr lang="cs-CZ" sz="3200" dirty="0"/>
            </a:br>
            <a:r>
              <a:rPr lang="cs-CZ" sz="3200" dirty="0"/>
              <a:t>– jeho páry tvoří se vzduchem výbušnou směs</a:t>
            </a:r>
            <a:br>
              <a:rPr lang="cs-CZ" sz="3200" dirty="0"/>
            </a:br>
            <a:endParaRPr lang="cs-CZ" sz="32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4941168"/>
            <a:ext cx="2162892" cy="1305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294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err="1" smtClean="0"/>
              <a:t>Propanon</a:t>
            </a:r>
            <a:r>
              <a:rPr lang="cs-CZ" b="1" dirty="0" smtClean="0"/>
              <a:t> (aceton) CH</a:t>
            </a:r>
            <a:r>
              <a:rPr lang="cs-CZ" b="1" baseline="-25000" dirty="0" smtClean="0"/>
              <a:t>3</a:t>
            </a:r>
            <a:r>
              <a:rPr lang="cs-CZ" b="1" dirty="0" smtClean="0"/>
              <a:t> - CO - CH</a:t>
            </a:r>
            <a:r>
              <a:rPr lang="cs-CZ" b="1" baseline="-25000" dirty="0" smtClean="0"/>
              <a:t>3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690864" cy="4601108"/>
          </a:xfrm>
        </p:spPr>
        <p:txBody>
          <a:bodyPr>
            <a:noAutofit/>
          </a:bodyPr>
          <a:lstStyle/>
          <a:p>
            <a:r>
              <a:rPr lang="cs-CZ" sz="3200" b="1" dirty="0"/>
              <a:t>Použití:</a:t>
            </a: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/>
              <a:t>– výborné rozpouštědlo nátěrových hmot a laků na nehty</a:t>
            </a:r>
            <a:br>
              <a:rPr lang="cs-CZ" sz="3200" dirty="0"/>
            </a:br>
            <a:r>
              <a:rPr lang="cs-CZ" sz="3200" dirty="0"/>
              <a:t>– k výrobě umělého hedvábí, plastů a barviv</a:t>
            </a:r>
            <a:br>
              <a:rPr lang="cs-CZ" sz="3200" dirty="0"/>
            </a:br>
            <a:r>
              <a:rPr lang="cs-CZ" sz="3200" dirty="0"/>
              <a:t>– jeho bromové a chlorové deriváty mají silné slzotvorné účinky</a:t>
            </a:r>
            <a:br>
              <a:rPr lang="cs-CZ" sz="3200" dirty="0"/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1268760"/>
            <a:ext cx="3288365" cy="493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310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/>
          </a:bodyPr>
          <a:lstStyle/>
          <a:p>
            <a:r>
              <a:rPr lang="cs-CZ" sz="1800" dirty="0" smtClean="0">
                <a:effectLst/>
              </a:rPr>
              <a:t>Aceton vzorec sloučeniny.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2012-09-02]. Dostupné z: </a:t>
            </a:r>
            <a:r>
              <a:rPr lang="cs-CZ" sz="1800" dirty="0" smtClean="0">
                <a:effectLst/>
                <a:hlinkClick r:id="rId2"/>
              </a:rPr>
              <a:t>http://commons.wikimedia.org/wiki/File:Acetone-2D-flat.png?uselang=cs</a:t>
            </a:r>
            <a:endParaRPr lang="cs-CZ" sz="1800" dirty="0" smtClean="0">
              <a:effectLst/>
            </a:endParaRPr>
          </a:p>
          <a:p>
            <a:r>
              <a:rPr lang="cs-CZ" sz="1800" dirty="0" smtClean="0">
                <a:effectLst/>
              </a:rPr>
              <a:t>Láhev acetonu: foto.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2012-09-02]. Dostupné z: </a:t>
            </a:r>
            <a:r>
              <a:rPr lang="cs-CZ" sz="1800" dirty="0" smtClean="0">
                <a:effectLst/>
                <a:hlinkClick r:id="rId3"/>
              </a:rPr>
              <a:t>http://commons.wikimedia.org/wiki/File:Acetona.jpg?uselang=cs</a:t>
            </a:r>
            <a:endParaRPr lang="cs-CZ" sz="1800" dirty="0" smtClean="0">
              <a:effectLst/>
            </a:endParaRPr>
          </a:p>
          <a:p>
            <a:r>
              <a:rPr lang="cs-CZ" sz="1800" dirty="0" smtClean="0">
                <a:effectLst/>
              </a:rPr>
              <a:t>Kalotový model molekuly acetonu.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2012-09-02]. Dostupné z: http://cs.wikipedia.org/wiki/Soubor:Acetone-3D-vdW.pn</a:t>
            </a:r>
          </a:p>
          <a:p>
            <a:r>
              <a:rPr lang="cs-CZ" sz="1800" dirty="0"/>
              <a:t>ČTRNÁCTOVÁ,CSC., Doc. </a:t>
            </a:r>
            <a:r>
              <a:rPr lang="cs-CZ" sz="1800" dirty="0" err="1"/>
              <a:t>RNDr.Hana</a:t>
            </a:r>
            <a:r>
              <a:rPr lang="cs-CZ" sz="1800" dirty="0"/>
              <a:t>, Prof. </a:t>
            </a:r>
            <a:r>
              <a:rPr lang="cs-CZ" sz="1800" dirty="0" err="1"/>
              <a:t>Ing.Karel</a:t>
            </a:r>
            <a:r>
              <a:rPr lang="cs-CZ" sz="1800" dirty="0"/>
              <a:t> KOLÁŘ,CSC., PaedDr. Miloslava SVOBODOVÁ a </a:t>
            </a:r>
            <a:r>
              <a:rPr lang="cs-CZ" sz="1800" dirty="0" err="1"/>
              <a:t>RNDr.František</a:t>
            </a:r>
            <a:r>
              <a:rPr lang="cs-CZ" sz="1800" dirty="0"/>
              <a:t> ZEMÁNEK. </a:t>
            </a:r>
            <a:r>
              <a:rPr lang="cs-CZ" sz="1800" i="1" dirty="0"/>
              <a:t>Přehled chemie pro základní školy</a:t>
            </a:r>
            <a:r>
              <a:rPr lang="cs-CZ" sz="1800" dirty="0"/>
              <a:t>. 1. vydání. Praha: SPN-pedagogické nakladatelství, a.s., 2006. </a:t>
            </a:r>
            <a:r>
              <a:rPr lang="cs-CZ" sz="1800"/>
              <a:t>ISBN 80-7235-260-1.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390976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358</Words>
  <Application>Microsoft Office PowerPoint</Application>
  <PresentationFormat>Předvádění na obrazovce (4:3)</PresentationFormat>
  <Paragraphs>45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1_Motiv systému Office</vt:lpstr>
      <vt:lpstr>Snímek 1</vt:lpstr>
      <vt:lpstr>Anotace</vt:lpstr>
      <vt:lpstr>ALDEHYDY A KETONY </vt:lpstr>
      <vt:lpstr> ALDEHYDY </vt:lpstr>
      <vt:lpstr> Ketony </vt:lpstr>
      <vt:lpstr> NÁZVOSLOVÍ  Aldehydy </vt:lpstr>
      <vt:lpstr>NÁZVOSLOVÍ - Ketony</vt:lpstr>
      <vt:lpstr>Methanal (formaldehyd) HCOH</vt:lpstr>
      <vt:lpstr> Ethanal (acetaldehyd) CH3CHO </vt:lpstr>
      <vt:lpstr> Aceton (propanon, dimethylketon) CH3COCH3 </vt:lpstr>
      <vt:lpstr> Propanon (aceton) CH3 - CO - CH3 </vt:lpstr>
      <vt:lpstr>Zdroje a 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ALDEHYDY A KETONY</dc:title>
  <dc:creator>Fiedlerová Ivana</dc:creator>
  <cp:lastModifiedBy>expert</cp:lastModifiedBy>
  <cp:revision>14</cp:revision>
  <dcterms:created xsi:type="dcterms:W3CDTF">2012-03-09T20:07:38Z</dcterms:created>
  <dcterms:modified xsi:type="dcterms:W3CDTF">2012-03-11T13:47:50Z</dcterms:modified>
</cp:coreProperties>
</file>