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69" r:id="rId5"/>
    <p:sldId id="274" r:id="rId6"/>
    <p:sldId id="275" r:id="rId7"/>
    <p:sldId id="276" r:id="rId8"/>
    <p:sldId id="277" r:id="rId9"/>
    <p:sldId id="278" r:id="rId10"/>
    <p:sldId id="273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53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oolrabi_(Brassica_oleracea_convar._acephala_alef._var._gongylodes).jpg" TargetMode="External"/><Relationship Id="rId13" Type="http://schemas.openxmlformats.org/officeDocument/2006/relationships/hyperlink" Target="http://cs.wikipedia.org/wiki/Soubor:Dille.jpg" TargetMode="External"/><Relationship Id="rId3" Type="http://schemas.openxmlformats.org/officeDocument/2006/relationships/hyperlink" Target="http://cs.wikipedia.org/wiki/Soubor:Spinacia_oleracea_Spinazie_bloeiend.jpg" TargetMode="External"/><Relationship Id="rId7" Type="http://schemas.openxmlformats.org/officeDocument/2006/relationships/hyperlink" Target="http://cs.wikipedia.org/wiki/Soubor:Garlic_Press_and_Garlic.jpg" TargetMode="External"/><Relationship Id="rId12" Type="http://schemas.openxmlformats.org/officeDocument/2006/relationships/hyperlink" Target="http://cs.wikipedia.org/wiki/Soubor:Origanum_majorana.jpg" TargetMode="External"/><Relationship Id="rId2" Type="http://schemas.openxmlformats.org/officeDocument/2006/relationships/hyperlink" Target="http://www.ceskestavby.cz/rostliny/salat_hlavkovy/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cs.wikipedia.org/wiki/Soubor:Onions.jpg" TargetMode="External"/><Relationship Id="rId11" Type="http://schemas.openxmlformats.org/officeDocument/2006/relationships/hyperlink" Target="http://cs.wikipedia.org/wiki/Soubor:Broccoli_bunches.jpg" TargetMode="External"/><Relationship Id="rId5" Type="http://schemas.openxmlformats.org/officeDocument/2006/relationships/hyperlink" Target="http://cs.wikipedia.org/wiki/Soubor:Cabbage.jpg" TargetMode="External"/><Relationship Id="rId10" Type="http://schemas.openxmlformats.org/officeDocument/2006/relationships/hyperlink" Target="http://cs.wikipedia.org/wiki/Soubor:Bloemkool.jpg" TargetMode="External"/><Relationship Id="rId4" Type="http://schemas.openxmlformats.org/officeDocument/2006/relationships/hyperlink" Target="http://cs.wikipedia.org/wiki/Soubor:Asperge_planten_Asparagus_officinalis.jpg" TargetMode="External"/><Relationship Id="rId9" Type="http://schemas.openxmlformats.org/officeDocument/2006/relationships/hyperlink" Target="http://cs.wikipedia.org/wiki/Soubor:Boerenkoo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VY_52_INOVACE_23</a:t>
            </a:r>
            <a:r>
              <a:rPr lang="cs-CZ" sz="1800" smtClean="0"/>
              <a:t>_ZELENINY2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ZELENINY2</a:t>
            </a:r>
            <a:endParaRPr lang="cs-CZ" sz="1800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ZELENINY2</a:t>
            </a:r>
            <a:endParaRPr lang="cs-CZ" sz="1800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23003"/>
            <a:ext cx="8208912" cy="1656184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ZELENINY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25.01.2013, 9.ročník, V/2/III, Člověk a příroda, Přírodopis, </a:t>
            </a:r>
            <a:r>
              <a:rPr lang="cs-CZ" dirty="0" smtClean="0"/>
              <a:t>ZELENINY2, </a:t>
            </a:r>
            <a:r>
              <a:rPr lang="cs-CZ" dirty="0" smtClean="0"/>
              <a:t>interaktivní práce žák - tabule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672912" y="2924944"/>
            <a:ext cx="7848872" cy="3933056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je </a:t>
            </a:r>
            <a:r>
              <a:rPr lang="cs-CZ" dirty="0" smtClean="0">
                <a:solidFill>
                  <a:schemeClr val="tx1"/>
                </a:solidFill>
              </a:rPr>
              <a:t>důležitá jako zdroj </a:t>
            </a:r>
            <a:r>
              <a:rPr lang="cs-CZ" dirty="0">
                <a:solidFill>
                  <a:schemeClr val="tx1"/>
                </a:solidFill>
              </a:rPr>
              <a:t>vitamínů, minerálů a vlákniny. 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Některé se </a:t>
            </a:r>
            <a:r>
              <a:rPr lang="cs-CZ" dirty="0">
                <a:solidFill>
                  <a:schemeClr val="tx1"/>
                </a:solidFill>
              </a:rPr>
              <a:t>využívají i jako koření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Pěstují se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Na polích, zahradách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 pařnících, ve sklenících</a:t>
            </a:r>
          </a:p>
        </p:txBody>
      </p:sp>
    </p:spTree>
    <p:extLst>
      <p:ext uri="{BB962C8B-B14F-4D97-AF65-F5344CB8AC3E}">
        <p14:creationId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Dělení  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700808"/>
            <a:ext cx="7848872" cy="4968552"/>
          </a:xfrm>
        </p:spPr>
        <p:txBody>
          <a:bodyPr>
            <a:normAutofit fontScale="92500" lnSpcReduction="20000"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Plodová </a:t>
            </a:r>
            <a:r>
              <a:rPr lang="cs-CZ" dirty="0">
                <a:solidFill>
                  <a:schemeClr val="tx1"/>
                </a:solidFill>
              </a:rPr>
              <a:t>zelenina - tykvovité druhy, jako okurky, melouny, rajčata, lilek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Kořenová </a:t>
            </a:r>
            <a:r>
              <a:rPr lang="cs-CZ" dirty="0">
                <a:solidFill>
                  <a:schemeClr val="tx1"/>
                </a:solidFill>
              </a:rPr>
              <a:t>zelenina - mrkev, řepa, celer, tuřín, ředkvička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Listová </a:t>
            </a:r>
            <a:r>
              <a:rPr lang="cs-CZ" dirty="0">
                <a:solidFill>
                  <a:schemeClr val="tx1"/>
                </a:solidFill>
              </a:rPr>
              <a:t>zelenina </a:t>
            </a:r>
            <a:r>
              <a:rPr lang="cs-CZ" dirty="0" smtClean="0">
                <a:solidFill>
                  <a:schemeClr val="tx1"/>
                </a:solidFill>
              </a:rPr>
              <a:t>- salát, chřest, zelí, špenát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Cibulová </a:t>
            </a:r>
            <a:r>
              <a:rPr lang="cs-CZ" dirty="0">
                <a:solidFill>
                  <a:schemeClr val="tx1"/>
                </a:solidFill>
              </a:rPr>
              <a:t>zelenina - čeleď liliovitých, cibule, česnek, pórek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Košťálová </a:t>
            </a:r>
            <a:r>
              <a:rPr lang="cs-CZ" dirty="0">
                <a:solidFill>
                  <a:schemeClr val="tx1"/>
                </a:solidFill>
              </a:rPr>
              <a:t>zelenina - brukvovité druhy, zelí, kapusta, květák, brokolice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Kořeninová </a:t>
            </a:r>
            <a:r>
              <a:rPr lang="cs-CZ" dirty="0">
                <a:solidFill>
                  <a:schemeClr val="tx1"/>
                </a:solidFill>
              </a:rPr>
              <a:t>zelenina - řazená i podle názvu mezi koření, patří sem majoránka, kmín, kopr, fenykl</a:t>
            </a:r>
          </a:p>
        </p:txBody>
      </p:sp>
    </p:spTree>
    <p:extLst>
      <p:ext uri="{BB962C8B-B14F-4D97-AF65-F5344CB8AC3E}">
        <p14:creationId xmlns:p14="http://schemas.microsoft.com/office/powerpoint/2010/main" val="169313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Listová </a:t>
            </a:r>
            <a:r>
              <a:rPr lang="cs-CZ" sz="6000" b="1" dirty="0" smtClean="0"/>
              <a:t>zelenina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Salát hlávkový – jako složka zeleninových salátů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Špenát  - vysoký obsah minerálních látek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132856"/>
            <a:ext cx="3048000" cy="2128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791682"/>
            <a:ext cx="2808312" cy="1877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Listová </a:t>
            </a:r>
            <a:r>
              <a:rPr lang="cs-CZ" sz="6000" b="1" dirty="0" smtClean="0"/>
              <a:t>zelenina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Chřest – obsahuje mnoho vitamínů a stopových prvků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Zelí – využití jako potrava i k léčebným účelům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395" y="1501944"/>
            <a:ext cx="1809378" cy="2412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437112"/>
            <a:ext cx="3048000" cy="217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2119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Cibulová </a:t>
            </a:r>
            <a:r>
              <a:rPr lang="cs-CZ" sz="6000" b="1" dirty="0" smtClean="0"/>
              <a:t>zelenina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Cibule kuchyňská– </a:t>
            </a:r>
            <a:r>
              <a:rPr lang="cs-CZ" dirty="0" smtClean="0">
                <a:solidFill>
                  <a:schemeClr val="tx1"/>
                </a:solidFill>
              </a:rPr>
              <a:t>konzumuje se </a:t>
            </a:r>
            <a:r>
              <a:rPr lang="cs-CZ" dirty="0" smtClean="0">
                <a:solidFill>
                  <a:schemeClr val="tx1"/>
                </a:solidFill>
              </a:rPr>
              <a:t>syrová i tepelně upravená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Česnek kuchyňský </a:t>
            </a:r>
            <a:r>
              <a:rPr lang="cs-CZ" dirty="0">
                <a:solidFill>
                  <a:schemeClr val="tx1"/>
                </a:solidFill>
              </a:rPr>
              <a:t>- </a:t>
            </a:r>
            <a:r>
              <a:rPr lang="cs-CZ" dirty="0" smtClean="0">
                <a:solidFill>
                  <a:schemeClr val="tx1"/>
                </a:solidFill>
              </a:rPr>
              <a:t> využití nejen </a:t>
            </a:r>
            <a:r>
              <a:rPr lang="cs-CZ" dirty="0">
                <a:solidFill>
                  <a:schemeClr val="tx1"/>
                </a:solidFill>
              </a:rPr>
              <a:t>jako koření, ale i v lidovém léčitelství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88840"/>
            <a:ext cx="3377952" cy="2254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681" y="4816016"/>
            <a:ext cx="2473903" cy="1982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4637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Košťálová </a:t>
            </a:r>
            <a:r>
              <a:rPr lang="cs-CZ" sz="6000" b="1" dirty="0" smtClean="0"/>
              <a:t>zelenina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Kedluben – konzumuje se syrová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Kapusta – používá se jako čerstvá nebo do polévek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4816" y="1410885"/>
            <a:ext cx="2075161" cy="2001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159" y="4252418"/>
            <a:ext cx="2702818" cy="2582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231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Košťálová </a:t>
            </a:r>
            <a:r>
              <a:rPr lang="cs-CZ" sz="6000" b="1" dirty="0" smtClean="0"/>
              <a:t>zelenina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Květák– používá se předvařená nebo vařená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Brokolice </a:t>
            </a:r>
            <a:r>
              <a:rPr lang="cs-CZ" dirty="0">
                <a:solidFill>
                  <a:schemeClr val="tx1"/>
                </a:solidFill>
              </a:rPr>
              <a:t>- </a:t>
            </a:r>
            <a:r>
              <a:rPr lang="cs-CZ" dirty="0" smtClean="0">
                <a:solidFill>
                  <a:schemeClr val="tx1"/>
                </a:solidFill>
              </a:rPr>
              <a:t>může </a:t>
            </a:r>
            <a:r>
              <a:rPr lang="cs-CZ" dirty="0">
                <a:solidFill>
                  <a:schemeClr val="tx1"/>
                </a:solidFill>
              </a:rPr>
              <a:t>se konzumovat syrová nebo dušená.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6824" y="2060848"/>
            <a:ext cx="2657872" cy="1993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6648" y="4809479"/>
            <a:ext cx="3024336" cy="2018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688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Kořeninová </a:t>
            </a:r>
            <a:r>
              <a:rPr lang="cs-CZ" sz="6000" b="1" dirty="0" smtClean="0"/>
              <a:t>zelenina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Majoránka - c</a:t>
            </a:r>
            <a:r>
              <a:rPr lang="cs-CZ" dirty="0" smtClean="0">
                <a:solidFill>
                  <a:schemeClr val="tx1"/>
                </a:solidFill>
              </a:rPr>
              <a:t>elá </a:t>
            </a:r>
            <a:r>
              <a:rPr lang="cs-CZ" dirty="0">
                <a:solidFill>
                  <a:schemeClr val="tx1"/>
                </a:solidFill>
              </a:rPr>
              <a:t>rostlina příjemně </a:t>
            </a:r>
            <a:r>
              <a:rPr lang="cs-CZ" dirty="0" smtClean="0">
                <a:solidFill>
                  <a:schemeClr val="tx1"/>
                </a:solidFill>
              </a:rPr>
              <a:t>voní, koření do polévek, bramboráků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Kopr  </a:t>
            </a:r>
            <a:r>
              <a:rPr lang="cs-CZ" dirty="0">
                <a:solidFill>
                  <a:schemeClr val="tx1"/>
                </a:solidFill>
              </a:rPr>
              <a:t>- </a:t>
            </a:r>
            <a:r>
              <a:rPr lang="cs-CZ" dirty="0" smtClean="0">
                <a:solidFill>
                  <a:schemeClr val="tx1"/>
                </a:solidFill>
              </a:rPr>
              <a:t>používá </a:t>
            </a:r>
            <a:r>
              <a:rPr lang="cs-CZ" dirty="0">
                <a:solidFill>
                  <a:schemeClr val="tx1"/>
                </a:solidFill>
              </a:rPr>
              <a:t>se </a:t>
            </a:r>
            <a:r>
              <a:rPr lang="cs-CZ" dirty="0" smtClean="0">
                <a:solidFill>
                  <a:schemeClr val="tx1"/>
                </a:solidFill>
              </a:rPr>
              <a:t>jako </a:t>
            </a:r>
            <a:r>
              <a:rPr lang="cs-CZ" dirty="0">
                <a:solidFill>
                  <a:schemeClr val="tx1"/>
                </a:solidFill>
              </a:rPr>
              <a:t>zelenina, koření a jako léčivka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136" y="2204864"/>
            <a:ext cx="2441848" cy="18313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963565"/>
            <a:ext cx="2847400" cy="1886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1543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Jakou znáš listovou zeleninu?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salát, chřest, zelí, </a:t>
            </a:r>
            <a:r>
              <a:rPr lang="cs-CZ" b="1" dirty="0" smtClean="0"/>
              <a:t>špenát</a:t>
            </a:r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dirty="0" smtClean="0"/>
              <a:t>. </a:t>
            </a:r>
            <a:r>
              <a:rPr lang="cs-CZ" dirty="0" smtClean="0"/>
              <a:t>Jakou znáš cibulovou zeleninu?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Cibule, česnek</a:t>
            </a:r>
          </a:p>
          <a:p>
            <a:pPr marL="0" indent="0">
              <a:buNone/>
            </a:pPr>
            <a:r>
              <a:rPr lang="cs-CZ" dirty="0" smtClean="0"/>
              <a:t>3</a:t>
            </a:r>
            <a:r>
              <a:rPr lang="cs-CZ" dirty="0" smtClean="0"/>
              <a:t>. Jakou znáš </a:t>
            </a:r>
            <a:r>
              <a:rPr lang="cs-CZ" dirty="0" smtClean="0"/>
              <a:t>košťálovou </a:t>
            </a:r>
            <a:r>
              <a:rPr lang="cs-CZ" dirty="0" smtClean="0"/>
              <a:t>zeleninu?</a:t>
            </a:r>
          </a:p>
          <a:p>
            <a:pPr marL="0" indent="0">
              <a:buNone/>
            </a:pPr>
            <a:r>
              <a:rPr lang="cs-CZ" b="1" dirty="0" smtClean="0"/>
              <a:t>Kedluben, kapusta, květák, brokolice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4. Jakou znáš </a:t>
            </a:r>
            <a:r>
              <a:rPr lang="cs-CZ" dirty="0" smtClean="0"/>
              <a:t>kořeninovou </a:t>
            </a:r>
            <a:r>
              <a:rPr lang="cs-CZ" dirty="0" smtClean="0"/>
              <a:t>zeleninu?</a:t>
            </a:r>
          </a:p>
          <a:p>
            <a:pPr marL="0" indent="0">
              <a:buNone/>
            </a:pPr>
            <a:r>
              <a:rPr lang="cs-CZ" b="1" dirty="0" smtClean="0"/>
              <a:t>Majoránka, kopr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329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611561" y="404664"/>
            <a:ext cx="8075240" cy="5721499"/>
          </a:xfrm>
        </p:spPr>
        <p:txBody>
          <a:bodyPr>
            <a:normAutofit fontScale="92500" lnSpcReduction="10000"/>
          </a:bodyPr>
          <a:lstStyle/>
          <a:p>
            <a:r>
              <a:rPr lang="cs-CZ" dirty="0">
                <a:hlinkClick r:id="rId2"/>
              </a:rPr>
              <a:t>http://www.ceskestavby.cz/rostliny/salat_hlavkovy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cs.wikipedia.org/wiki/Soubor:Spinacia_oleracea_Spinazie_bloeiend.jpg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cs.wikipedia.org/wiki/Soubor:Asperge_planten_Asparagus_officinalis.jpg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cs.wikipedia.org/wiki/Soubor:Cabbage.jpg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cs.wikipedia.org/wiki/Soubor:Onions.jpg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cs.wikipedia.org/wiki/Soubor:Garlic_Press_and_Garlic.jpg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http://cs.wikipedia.org/wiki/Soubor:Koolrabi_(Brassica_oleracea_convar._acephala_alef._var._gongylodes).</a:t>
            </a:r>
            <a:r>
              <a:rPr lang="cs-CZ" dirty="0" smtClean="0">
                <a:hlinkClick r:id="rId8"/>
              </a:rPr>
              <a:t>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cs.wikipedia.org/wiki/Soubor:Boerenkool.jpg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cs.wikipedia.org/wiki/Soubor:Bloemkool.jpg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cs.wikipedia.org/wiki/Soubor:Broccoli_bunches.jpg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cs.wikipedia.org/wiki/Soubor:Origanum_majorana.jpg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cs.wikipedia.org/wiki/Soubor:Dille.jpg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506</TotalTime>
  <Words>353</Words>
  <Application>Microsoft Office PowerPoint</Application>
  <PresentationFormat>Předvádění na obrazovce (4:3)</PresentationFormat>
  <Paragraphs>78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ZELENINY</vt:lpstr>
      <vt:lpstr>Dělení   </vt:lpstr>
      <vt:lpstr>Listová zelenina</vt:lpstr>
      <vt:lpstr>Listová zelenina</vt:lpstr>
      <vt:lpstr>Cibulová zelenina</vt:lpstr>
      <vt:lpstr>Košťálová zelenina</vt:lpstr>
      <vt:lpstr>Košťálová zelenina</vt:lpstr>
      <vt:lpstr>Kořeninová zelenina</vt:lpstr>
      <vt:lpstr>Test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0K2T</cp:lastModifiedBy>
  <cp:revision>60</cp:revision>
  <dcterms:created xsi:type="dcterms:W3CDTF">2012-09-06T12:47:41Z</dcterms:created>
  <dcterms:modified xsi:type="dcterms:W3CDTF">2013-01-17T17:57:40Z</dcterms:modified>
</cp:coreProperties>
</file>