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68" r:id="rId3"/>
    <p:sldId id="256" r:id="rId4"/>
    <p:sldId id="257" r:id="rId5"/>
    <p:sldId id="263" r:id="rId6"/>
    <p:sldId id="259" r:id="rId7"/>
    <p:sldId id="261" r:id="rId8"/>
    <p:sldId id="262" r:id="rId9"/>
    <p:sldId id="264" r:id="rId10"/>
    <p:sldId id="265" r:id="rId11"/>
    <p:sldId id="26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4. 3.  </a:t>
          </a:r>
          <a:r>
            <a:rPr lang="cs-CZ" sz="2000" baseline="0" dirty="0" smtClean="0"/>
            <a:t>F 19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Chemie – Karboxylové kyseliny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0AAB1F7B-4825-4B41-8B45-3CE4C7ADD028}">
      <dgm:prSet custT="1"/>
      <dgm:spPr/>
      <dgm:t>
        <a:bodyPr/>
        <a:lstStyle/>
        <a:p>
          <a:pPr algn="l" rtl="0"/>
          <a:r>
            <a:rPr lang="cs-CZ" sz="2000" smtClean="0"/>
            <a:t>ČÍSLO PROJEKTU: </a:t>
          </a:r>
          <a:r>
            <a:rPr lang="cs-CZ" sz="200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D8762C70-59AC-4D53-BF5E-6CB74B184D8B}" type="parTrans" cxnId="{8BCD1DA6-F362-4DFB-A8AE-565F0B5167AE}">
      <dgm:prSet/>
      <dgm:spPr/>
      <dgm:t>
        <a:bodyPr/>
        <a:lstStyle/>
        <a:p>
          <a:endParaRPr lang="cs-CZ"/>
        </a:p>
      </dgm:t>
    </dgm:pt>
    <dgm:pt modelId="{510602F4-B92B-478A-8945-3ADFAFB929B3}" type="sibTrans" cxnId="{8BCD1DA6-F362-4DFB-A8AE-565F0B5167AE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2778" custLinFactNeighborY="-1569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00C717B0-68EB-44BA-93D7-26EFE788AC8D}" type="pres">
      <dgm:prSet presAssocID="{0AAB1F7B-4825-4B41-8B45-3CE4C7ADD028}" presName="vertSpace5" presStyleLbl="node1" presStyleIdx="3" presStyleCnt="5"/>
      <dgm:spPr/>
    </dgm:pt>
    <dgm:pt modelId="{0AEFEAAE-4B9D-44C9-B448-C44B4ADAD7F0}" type="pres">
      <dgm:prSet presAssocID="{0AAB1F7B-4825-4B41-8B45-3CE4C7ADD028}" presName="circle5" presStyleLbl="node1" presStyleIdx="4" presStyleCnt="5"/>
      <dgm:spPr/>
    </dgm:pt>
    <dgm:pt modelId="{59F034D9-BFC2-4F73-BBA6-EC6ED57A218D}" type="pres">
      <dgm:prSet presAssocID="{0AAB1F7B-4825-4B41-8B45-3CE4C7ADD028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30A88C-8B62-4979-B120-E743D8B92577}" type="pres">
      <dgm:prSet presAssocID="{0AAB1F7B-4825-4B41-8B45-3CE4C7ADD02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3B9B30-32C4-411C-8CBB-75A711C5025B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23EB5FD-CD29-4B01-BC25-7D70CF560BED}" type="presOf" srcId="{D8197B8C-B260-4A16-BDF4-0947B075E274}" destId="{5A5FFA88-C948-4069-8E93-59FA12366E83}" srcOrd="1" destOrd="0" presId="urn:microsoft.com/office/officeart/2005/8/layout/target3"/>
    <dgm:cxn modelId="{9804C57A-5FCD-43D0-A554-32F899548E2A}" type="presOf" srcId="{D1B46980-6531-4606-95E6-44980827E919}" destId="{2BE915AB-18AA-4053-B92C-3BFC9ED204BB}" srcOrd="1" destOrd="0" presId="urn:microsoft.com/office/officeart/2005/8/layout/target3"/>
    <dgm:cxn modelId="{B0658C87-2712-4CE2-9BAB-2C0A0BD73FF1}" type="presOf" srcId="{0AAB1F7B-4825-4B41-8B45-3CE4C7ADD028}" destId="{59F034D9-BFC2-4F73-BBA6-EC6ED57A218D}" srcOrd="0" destOrd="0" presId="urn:microsoft.com/office/officeart/2005/8/layout/target3"/>
    <dgm:cxn modelId="{ACB02CFF-57DC-479F-B74F-A11FBA18803C}" type="presOf" srcId="{D1B46980-6531-4606-95E6-44980827E919}" destId="{6140AFEC-043D-4C43-A2F9-D0F5331DF3A3}" srcOrd="0" destOrd="0" presId="urn:microsoft.com/office/officeart/2005/8/layout/target3"/>
    <dgm:cxn modelId="{C056BC32-9E38-4605-AE58-6AB4E2CE4A32}" type="presOf" srcId="{D1D4F407-5343-4D3F-B5B9-D407B03CAEB4}" destId="{AED2198E-93D5-4001-81B4-73124B309672}" srcOrd="1" destOrd="0" presId="urn:microsoft.com/office/officeart/2005/8/layout/target3"/>
    <dgm:cxn modelId="{8BCD1DA6-F362-4DFB-A8AE-565F0B5167AE}" srcId="{757F3AB3-0718-4624-B441-E567A8F0AB56}" destId="{0AAB1F7B-4825-4B41-8B45-3CE4C7ADD028}" srcOrd="4" destOrd="0" parTransId="{D8762C70-59AC-4D53-BF5E-6CB74B184D8B}" sibTransId="{510602F4-B92B-478A-8945-3ADFAFB929B3}"/>
    <dgm:cxn modelId="{D0936A9F-A76D-472D-9143-957267D8A2E4}" type="presOf" srcId="{757F3AB3-0718-4624-B441-E567A8F0AB56}" destId="{333A1088-737F-45CB-B68E-254E46348037}" srcOrd="0" destOrd="0" presId="urn:microsoft.com/office/officeart/2005/8/layout/target3"/>
    <dgm:cxn modelId="{0568F8F6-8A07-4CC4-A749-9D2BC4A812D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55BA78C-868C-448D-9F56-CF6FADE9DB6F}" type="presOf" srcId="{D8197B8C-B260-4A16-BDF4-0947B075E274}" destId="{25B08C86-7E15-44DC-BE7F-FFB55DD49D12}" srcOrd="0" destOrd="0" presId="urn:microsoft.com/office/officeart/2005/8/layout/target3"/>
    <dgm:cxn modelId="{63C94042-A618-4470-AAB2-73CC64310136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83B6417-811E-44B0-8D9B-4A2F06A5F916}" type="presOf" srcId="{0AAB1F7B-4825-4B41-8B45-3CE4C7ADD028}" destId="{4D30A88C-8B62-4979-B120-E743D8B92577}" srcOrd="1" destOrd="0" presId="urn:microsoft.com/office/officeart/2005/8/layout/target3"/>
    <dgm:cxn modelId="{6B9326B7-9834-46E0-AFA3-757E702D512D}" type="presParOf" srcId="{333A1088-737F-45CB-B68E-254E46348037}" destId="{F5ABB229-8D3B-4694-996A-96F23CF14429}" srcOrd="0" destOrd="0" presId="urn:microsoft.com/office/officeart/2005/8/layout/target3"/>
    <dgm:cxn modelId="{8F05753F-8F1B-4768-A713-D3BC2B0CF18D}" type="presParOf" srcId="{333A1088-737F-45CB-B68E-254E46348037}" destId="{F41139FD-01EE-4571-8B17-4FB00FC51163}" srcOrd="1" destOrd="0" presId="urn:microsoft.com/office/officeart/2005/8/layout/target3"/>
    <dgm:cxn modelId="{328FDDA5-5D7A-47C9-B206-FE9FE05CAD34}" type="presParOf" srcId="{333A1088-737F-45CB-B68E-254E46348037}" destId="{D005CE8C-CC26-4C3E-AC11-E15060ECD759}" srcOrd="2" destOrd="0" presId="urn:microsoft.com/office/officeart/2005/8/layout/target3"/>
    <dgm:cxn modelId="{DC8E6057-0A5D-4D38-AE2E-2E512A07D7C5}" type="presParOf" srcId="{333A1088-737F-45CB-B68E-254E46348037}" destId="{2C702D82-9B77-49B7-9568-BB8EB47C3372}" srcOrd="3" destOrd="0" presId="urn:microsoft.com/office/officeart/2005/8/layout/target3"/>
    <dgm:cxn modelId="{B02602B5-3394-489F-9770-777181232DEC}" type="presParOf" srcId="{333A1088-737F-45CB-B68E-254E46348037}" destId="{A52A0455-90FF-4808-ABD0-F02540D31D5A}" srcOrd="4" destOrd="0" presId="urn:microsoft.com/office/officeart/2005/8/layout/target3"/>
    <dgm:cxn modelId="{AF3E404E-6C2C-498B-AF38-CE5175D13D95}" type="presParOf" srcId="{333A1088-737F-45CB-B68E-254E46348037}" destId="{6140AFEC-043D-4C43-A2F9-D0F5331DF3A3}" srcOrd="5" destOrd="0" presId="urn:microsoft.com/office/officeart/2005/8/layout/target3"/>
    <dgm:cxn modelId="{5D260E55-3075-40EC-9DA5-EB8387B9E493}" type="presParOf" srcId="{333A1088-737F-45CB-B68E-254E46348037}" destId="{9358AC05-5D7D-4327-9F80-1AD486AEA664}" srcOrd="6" destOrd="0" presId="urn:microsoft.com/office/officeart/2005/8/layout/target3"/>
    <dgm:cxn modelId="{4D8C9869-02D4-45E6-92F5-F98607AB3E25}" type="presParOf" srcId="{333A1088-737F-45CB-B68E-254E46348037}" destId="{313FC574-E1CD-4FB4-B054-0B805CE0447D}" srcOrd="7" destOrd="0" presId="urn:microsoft.com/office/officeart/2005/8/layout/target3"/>
    <dgm:cxn modelId="{04000941-9C91-43C8-9111-D63B3E29BEDC}" type="presParOf" srcId="{333A1088-737F-45CB-B68E-254E46348037}" destId="{619D679B-A015-4ECF-8348-D1034C574F40}" srcOrd="8" destOrd="0" presId="urn:microsoft.com/office/officeart/2005/8/layout/target3"/>
    <dgm:cxn modelId="{DFCFB07D-BE6D-42AB-8863-9EBCF4806C7B}" type="presParOf" srcId="{333A1088-737F-45CB-B68E-254E46348037}" destId="{322283A8-4A27-4CDA-BAE3-F381106A9174}" srcOrd="9" destOrd="0" presId="urn:microsoft.com/office/officeart/2005/8/layout/target3"/>
    <dgm:cxn modelId="{39D3E61B-C47B-4633-B379-BECD6B83937D}" type="presParOf" srcId="{333A1088-737F-45CB-B68E-254E46348037}" destId="{FFC9F71D-1B4F-4AD9-A4A6-86ADEFC8AF5C}" srcOrd="10" destOrd="0" presId="urn:microsoft.com/office/officeart/2005/8/layout/target3"/>
    <dgm:cxn modelId="{954853EB-8A64-44E9-9CA5-80AF5B5AF6B7}" type="presParOf" srcId="{333A1088-737F-45CB-B68E-254E46348037}" destId="{25B08C86-7E15-44DC-BE7F-FFB55DD49D12}" srcOrd="11" destOrd="0" presId="urn:microsoft.com/office/officeart/2005/8/layout/target3"/>
    <dgm:cxn modelId="{0D03C99B-BC69-4D21-8F42-D2CC52703D26}" type="presParOf" srcId="{333A1088-737F-45CB-B68E-254E46348037}" destId="{00C717B0-68EB-44BA-93D7-26EFE788AC8D}" srcOrd="12" destOrd="0" presId="urn:microsoft.com/office/officeart/2005/8/layout/target3"/>
    <dgm:cxn modelId="{C6E8524F-E4B6-4908-9197-E9D83C84A6B2}" type="presParOf" srcId="{333A1088-737F-45CB-B68E-254E46348037}" destId="{0AEFEAAE-4B9D-44C9-B448-C44B4ADAD7F0}" srcOrd="13" destOrd="0" presId="urn:microsoft.com/office/officeart/2005/8/layout/target3"/>
    <dgm:cxn modelId="{7DDF859C-2FA8-405D-BF7E-DA47248FE8F8}" type="presParOf" srcId="{333A1088-737F-45CB-B68E-254E46348037}" destId="{59F034D9-BFC2-4F73-BBA6-EC6ED57A218D}" srcOrd="14" destOrd="0" presId="urn:microsoft.com/office/officeart/2005/8/layout/target3"/>
    <dgm:cxn modelId="{E09B2D2F-155A-4A8A-BD90-90AC8B4ACFBB}" type="presParOf" srcId="{333A1088-737F-45CB-B68E-254E46348037}" destId="{AED2198E-93D5-4001-81B4-73124B309672}" srcOrd="15" destOrd="0" presId="urn:microsoft.com/office/officeart/2005/8/layout/target3"/>
    <dgm:cxn modelId="{495863E9-0A64-4120-BB01-ACDB16239FCD}" type="presParOf" srcId="{333A1088-737F-45CB-B68E-254E46348037}" destId="{2BE915AB-18AA-4053-B92C-3BFC9ED204BB}" srcOrd="16" destOrd="0" presId="urn:microsoft.com/office/officeart/2005/8/layout/target3"/>
    <dgm:cxn modelId="{5A09E731-89F7-4D8F-A1BC-7CBCC68DF818}" type="presParOf" srcId="{333A1088-737F-45CB-B68E-254E46348037}" destId="{6BB5E863-4638-4E1D-BFDE-399D028AC4ED}" srcOrd="17" destOrd="0" presId="urn:microsoft.com/office/officeart/2005/8/layout/target3"/>
    <dgm:cxn modelId="{572D612B-71EA-4D09-B824-5C69C109AC52}" type="presParOf" srcId="{333A1088-737F-45CB-B68E-254E46348037}" destId="{5A5FFA88-C948-4069-8E93-59FA12366E83}" srcOrd="18" destOrd="0" presId="urn:microsoft.com/office/officeart/2005/8/layout/target3"/>
    <dgm:cxn modelId="{2EC2F55E-28FD-47AD-97FE-EDC127D19870}" type="presParOf" srcId="{333A1088-737F-45CB-B68E-254E46348037}" destId="{4D30A88C-8B62-4979-B120-E743D8B92577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76069" y="792083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4. 3.  </a:t>
          </a:r>
          <a:r>
            <a:rPr lang="cs-CZ" sz="2000" kern="1200" baseline="0" dirty="0" smtClean="0"/>
            <a:t>F 19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Chemie – Karboxylové kyseliny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0AEFEAAE-4B9D-44C9-B448-C44B4ADAD7F0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F034D9-BFC2-4F73-BBA6-EC6ED57A218D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ČÍSLO PROJEKTU: </a:t>
          </a:r>
          <a:r>
            <a:rPr lang="cs-CZ" sz="2000" kern="120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220CE-550F-4113-B1C6-8E2F1BC7823F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C622B-905F-4394-9765-13AE9B35F8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63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283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1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005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806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430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5284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242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64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2113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1477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5995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418">
              <a:srgbClr val="50BD90"/>
            </a:gs>
            <a:gs pos="7000">
              <a:srgbClr val="67C1A3"/>
            </a:gs>
            <a:gs pos="40000">
              <a:schemeClr val="accent1">
                <a:tint val="44500"/>
                <a:satMod val="160000"/>
                <a:alpha val="15000"/>
              </a:schemeClr>
            </a:gs>
            <a:gs pos="88000">
              <a:schemeClr val="accent1">
                <a:tint val="23500"/>
                <a:satMod val="160000"/>
                <a:alpha val="24000"/>
              </a:schemeClr>
            </a:gs>
            <a:gs pos="22000">
              <a:schemeClr val="accent1">
                <a:tint val="23500"/>
                <a:satMod val="160000"/>
                <a:alpha val="1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282CB-F79B-4E0E-A1ED-500C03D46735}" type="datetimeFigureOut">
              <a:rPr lang="cs-CZ" smtClean="0"/>
              <a:t>10.3.2012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ADB84-1F0B-4567-B764-7F0FD526E3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951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_Formica_rufa_sideview.jpg" TargetMode="External"/><Relationship Id="rId2" Type="http://schemas.openxmlformats.org/officeDocument/2006/relationships/hyperlink" Target="http://cs.wikipedia.org/wiki/Soubor:Carboxylic-acid.sv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Lamium_album_no_flowers.jpg?uselang=cs" TargetMode="External"/><Relationship Id="rId4" Type="http://schemas.openxmlformats.org/officeDocument/2006/relationships/hyperlink" Target="http://cs.wikipedia.org/wiki/Soubor:Lem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837969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6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29600" cy="4525963"/>
          </a:xfrm>
        </p:spPr>
        <p:txBody>
          <a:bodyPr/>
          <a:lstStyle/>
          <a:p>
            <a:r>
              <a:rPr lang="cs-CZ" dirty="0" smtClean="0"/>
              <a:t>Tento materiál je určen pro žáky 9. ročníku ZŠ,</a:t>
            </a:r>
          </a:p>
          <a:p>
            <a:r>
              <a:rPr lang="cs-CZ" dirty="0" smtClean="0"/>
              <a:t>zpracovává téma kyslíkatých derivátů uhlovodíků – </a:t>
            </a:r>
            <a:r>
              <a:rPr lang="cs-CZ" dirty="0" smtClean="0"/>
              <a:t>karboxylových kyselin</a:t>
            </a:r>
            <a:endParaRPr lang="cs-CZ" dirty="0" smtClean="0"/>
          </a:p>
          <a:p>
            <a:r>
              <a:rPr lang="cs-CZ" dirty="0" smtClean="0"/>
              <a:t>uvádí </a:t>
            </a:r>
            <a:r>
              <a:rPr lang="cs-CZ" dirty="0" smtClean="0"/>
              <a:t>kyselinu mravenčí a octovou, </a:t>
            </a:r>
            <a:r>
              <a:rPr lang="cs-CZ" dirty="0" smtClean="0"/>
              <a:t>vlastnosti a použití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31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Karboxylové kyseliny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4136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Karboxylové kyseliny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jsou kyslíkaté deriváty uhlovodíků, které obsahují karboxylovou skupinu -COOH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757104"/>
            <a:ext cx="4369320" cy="350480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67544" y="3212976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effectLst/>
                <a:latin typeface="Comic Sans MS" pitchFamily="66" charset="0"/>
              </a:rPr>
              <a:t>Obecný vzorec karboxylové kyseliny</a:t>
            </a:r>
            <a:endParaRPr lang="cs-CZ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21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>
                <a:latin typeface="Comic Sans MS" pitchFamily="66" charset="0"/>
              </a:rPr>
              <a:t>NÁZVOSLOVÍ: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Každá karboxylová kyselina má jednak </a:t>
            </a:r>
            <a:r>
              <a:rPr lang="cs-CZ" b="1" dirty="0" smtClean="0">
                <a:latin typeface="Comic Sans MS" pitchFamily="66" charset="0"/>
              </a:rPr>
              <a:t>název tvořený podle uhlovodíku</a:t>
            </a:r>
            <a:r>
              <a:rPr lang="cs-CZ" dirty="0" smtClean="0">
                <a:latin typeface="Comic Sans MS" pitchFamily="66" charset="0"/>
              </a:rPr>
              <a:t>, od kterého je odvozena, a jednak název </a:t>
            </a:r>
            <a:r>
              <a:rPr lang="cs-CZ" b="1" dirty="0" smtClean="0">
                <a:latin typeface="Comic Sans MS" pitchFamily="66" charset="0"/>
              </a:rPr>
              <a:t>triviální.</a:t>
            </a:r>
          </a:p>
          <a:p>
            <a:r>
              <a:rPr lang="cs-CZ" dirty="0" smtClean="0">
                <a:latin typeface="Comic Sans MS" pitchFamily="66" charset="0"/>
              </a:rPr>
              <a:t>Názvy tvoříme přidáním přípony – </a:t>
            </a:r>
            <a:r>
              <a:rPr lang="cs-CZ" dirty="0" err="1" smtClean="0">
                <a:latin typeface="Comic Sans MS" pitchFamily="66" charset="0"/>
              </a:rPr>
              <a:t>ová</a:t>
            </a:r>
            <a:r>
              <a:rPr lang="cs-CZ" dirty="0" smtClean="0">
                <a:latin typeface="Comic Sans MS" pitchFamily="66" charset="0"/>
              </a:rPr>
              <a:t> k názvu uhlovodíku.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Triviální názvy jsou uvedeny v závorce: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• Methan – kyselina </a:t>
            </a:r>
            <a:r>
              <a:rPr lang="cs-CZ" dirty="0" err="1" smtClean="0">
                <a:latin typeface="Comic Sans MS" pitchFamily="66" charset="0"/>
              </a:rPr>
              <a:t>methanová</a:t>
            </a:r>
            <a:r>
              <a:rPr lang="cs-CZ" dirty="0" smtClean="0">
                <a:latin typeface="Comic Sans MS" pitchFamily="66" charset="0"/>
              </a:rPr>
              <a:t> (kyselina mravenčí)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• Butan – kyselina butanová (kyselina máselná)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84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latin typeface="Comic Sans MS" pitchFamily="66" charset="0"/>
              </a:rPr>
              <a:t>Z domácnosti známe několik karboxylových kyselin:</a:t>
            </a:r>
            <a:br>
              <a:rPr lang="cs-CZ" dirty="0" smtClean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/>
          <a:lstStyle/>
          <a:p>
            <a:pPr marL="0" indent="0">
              <a:buNone/>
            </a:pP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 octová (ocet) </a:t>
            </a:r>
          </a:p>
          <a:p>
            <a:r>
              <a:rPr lang="cs-CZ" dirty="0" smtClean="0">
                <a:latin typeface="Comic Sans MS" pitchFamily="66" charset="0"/>
              </a:rPr>
              <a:t>citronová ( v citrusových plodech) </a:t>
            </a:r>
          </a:p>
          <a:p>
            <a:r>
              <a:rPr lang="cs-CZ" dirty="0" smtClean="0">
                <a:latin typeface="Comic Sans MS" pitchFamily="66" charset="0"/>
              </a:rPr>
              <a:t>vinná ( hroznové víno) </a:t>
            </a:r>
          </a:p>
          <a:p>
            <a:r>
              <a:rPr lang="cs-CZ" dirty="0" smtClean="0">
                <a:latin typeface="Comic Sans MS" pitchFamily="66" charset="0"/>
              </a:rPr>
              <a:t>mléčná (kyselé mléko a kyselé zelí) </a:t>
            </a:r>
          </a:p>
          <a:p>
            <a:r>
              <a:rPr lang="cs-CZ" dirty="0" smtClean="0">
                <a:latin typeface="Comic Sans MS" pitchFamily="66" charset="0"/>
              </a:rPr>
              <a:t>benzoová (konzervace hořčice)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56414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Výskyt karboxylových kyselin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184576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Comic Sans MS" pitchFamily="66" charset="0"/>
              </a:rPr>
              <a:t>Kyselina mravenčí </a:t>
            </a:r>
            <a:r>
              <a:rPr lang="cs-CZ" dirty="0" smtClean="0">
                <a:latin typeface="Comic Sans MS" pitchFamily="66" charset="0"/>
              </a:rPr>
              <a:t>je obsažena v kopřivách a jako svůj jed ji používají mravenci, včely a vosy. </a:t>
            </a:r>
          </a:p>
          <a:p>
            <a:r>
              <a:rPr lang="cs-CZ" b="1" dirty="0" smtClean="0">
                <a:latin typeface="Comic Sans MS" pitchFamily="66" charset="0"/>
              </a:rPr>
              <a:t>Kyselina octová </a:t>
            </a:r>
            <a:r>
              <a:rPr lang="cs-CZ" dirty="0" smtClean="0">
                <a:latin typeface="Comic Sans MS" pitchFamily="66" charset="0"/>
              </a:rPr>
              <a:t>vzniká při hnití rostlinných i živočišných produktů. Mnoho těchto kyselin je obsaženo také v ovoci a zelenině, např. kyselina šťavelová, jablečná nebo vinná.</a:t>
            </a:r>
          </a:p>
          <a:p>
            <a:endParaRPr lang="cs-CZ" dirty="0"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188640"/>
            <a:ext cx="2165987" cy="12995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156" y="4869160"/>
            <a:ext cx="2243081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633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Kyselina </a:t>
            </a:r>
            <a:r>
              <a:rPr lang="cs-CZ" dirty="0" err="1" smtClean="0"/>
              <a:t>methanová</a:t>
            </a:r>
            <a:r>
              <a:rPr lang="cs-CZ" dirty="0" smtClean="0"/>
              <a:t>  </a:t>
            </a:r>
            <a:r>
              <a:rPr lang="cs-CZ" b="1" dirty="0" smtClean="0"/>
              <a:t>HCOOH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KYSELINA </a:t>
            </a:r>
            <a:r>
              <a:rPr lang="cs-CZ" sz="2800" b="1" dirty="0"/>
              <a:t>MRAVENČÍ = KYSELINA </a:t>
            </a:r>
            <a:r>
              <a:rPr lang="cs-CZ" sz="2800" b="1" dirty="0" smtClean="0"/>
              <a:t>METHANOVÁ</a:t>
            </a:r>
          </a:p>
          <a:p>
            <a:endParaRPr lang="cs-CZ" sz="2800" b="1" dirty="0"/>
          </a:p>
          <a:p>
            <a:endParaRPr lang="cs-CZ" sz="2800" b="1" dirty="0" smtClean="0"/>
          </a:p>
          <a:p>
            <a:endParaRPr lang="cs-CZ" sz="2800" b="1" dirty="0"/>
          </a:p>
          <a:p>
            <a:endParaRPr lang="cs-CZ" sz="2800" b="1" dirty="0" smtClean="0"/>
          </a:p>
          <a:p>
            <a:pPr marL="0" indent="0">
              <a:buNone/>
            </a:pPr>
            <a:r>
              <a:rPr lang="cs-CZ" sz="2800" b="1" dirty="0" smtClean="0"/>
              <a:t>Vlastnosti:</a:t>
            </a:r>
            <a:endParaRPr lang="cs-CZ" sz="2800" b="1" dirty="0"/>
          </a:p>
          <a:p>
            <a:r>
              <a:rPr lang="cs-CZ" sz="2800" dirty="0" smtClean="0"/>
              <a:t>Bezbarvá kapalina s leptavými účinky </a:t>
            </a:r>
          </a:p>
          <a:p>
            <a:r>
              <a:rPr lang="cs-CZ" sz="2800" dirty="0" smtClean="0"/>
              <a:t>Silně čpí, ve vodě je rozpustná </a:t>
            </a:r>
          </a:p>
          <a:p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204864"/>
            <a:ext cx="2554809" cy="242545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420888"/>
            <a:ext cx="218328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753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Comic Sans MS" pitchFamily="66" charset="0"/>
              </a:rPr>
              <a:t/>
            </a:r>
            <a:br>
              <a:rPr lang="cs-CZ" b="1" dirty="0" smtClean="0">
                <a:latin typeface="Comic Sans MS" pitchFamily="66" charset="0"/>
              </a:rPr>
            </a:br>
            <a:r>
              <a:rPr lang="cs-CZ" b="1" dirty="0" smtClean="0">
                <a:latin typeface="Comic Sans MS" pitchFamily="66" charset="0"/>
              </a:rPr>
              <a:t>Kyselina </a:t>
            </a:r>
            <a:r>
              <a:rPr lang="cs-CZ" b="1" dirty="0" err="1" smtClean="0">
                <a:latin typeface="Comic Sans MS" pitchFamily="66" charset="0"/>
              </a:rPr>
              <a:t>methanová</a:t>
            </a:r>
            <a:r>
              <a:rPr lang="cs-CZ" b="1" dirty="0" smtClean="0">
                <a:latin typeface="Comic Sans MS" pitchFamily="66" charset="0"/>
              </a:rPr>
              <a:t>  HCOOH </a:t>
            </a:r>
            <a:br>
              <a:rPr lang="cs-CZ" b="1" dirty="0" smtClean="0">
                <a:latin typeface="Comic Sans MS" pitchFamily="66" charset="0"/>
              </a:rPr>
            </a:br>
            <a:endParaRPr lang="cs-CZ" b="1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 smtClean="0"/>
              <a:t> </a:t>
            </a:r>
            <a:r>
              <a:rPr lang="cs-CZ" dirty="0">
                <a:latin typeface="Comic Sans MS" pitchFamily="66" charset="0"/>
              </a:rPr>
              <a:t>Je obsažena v tělech </a:t>
            </a:r>
            <a:r>
              <a:rPr lang="cs-CZ" b="1" dirty="0">
                <a:latin typeface="Comic Sans MS" pitchFamily="66" charset="0"/>
              </a:rPr>
              <a:t>mravenců </a:t>
            </a:r>
            <a:r>
              <a:rPr lang="cs-CZ" dirty="0">
                <a:latin typeface="Comic Sans MS" pitchFamily="66" charset="0"/>
              </a:rPr>
              <a:t>(50%), v žihadlech vos i včel a v žahavých chlupech kopřivy </a:t>
            </a:r>
          </a:p>
          <a:p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Má </a:t>
            </a:r>
            <a:r>
              <a:rPr lang="cs-CZ" b="1" dirty="0">
                <a:latin typeface="Comic Sans MS" pitchFamily="66" charset="0"/>
              </a:rPr>
              <a:t>dezinfekční účinky </a:t>
            </a:r>
            <a:r>
              <a:rPr lang="cs-CZ" dirty="0">
                <a:latin typeface="Comic Sans MS" pitchFamily="66" charset="0"/>
              </a:rPr>
              <a:t>– ničí bakterie </a:t>
            </a:r>
          </a:p>
          <a:p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Používá se ke </a:t>
            </a:r>
            <a:r>
              <a:rPr lang="cs-CZ" b="1" dirty="0">
                <a:latin typeface="Comic Sans MS" pitchFamily="66" charset="0"/>
              </a:rPr>
              <a:t>konzervování potravin </a:t>
            </a:r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>
                <a:latin typeface="Comic Sans MS" pitchFamily="66" charset="0"/>
              </a:rPr>
              <a:t>v textilním průmyslu se používá k leptání vzorů na barevné plátno, v kožedělném průmyslu slouží k vydělávání kůží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5490222"/>
            <a:ext cx="1584176" cy="1188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5282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Comic Sans MS" pitchFamily="66" charset="0"/>
              </a:rPr>
              <a:t>KYSELINA ETHANOVÁ  </a:t>
            </a:r>
            <a:r>
              <a:rPr lang="cs-CZ" sz="3600" b="1" dirty="0">
                <a:latin typeface="Comic Sans MS" pitchFamily="66" charset="0"/>
              </a:rPr>
              <a:t>CH</a:t>
            </a:r>
            <a:r>
              <a:rPr lang="cs-CZ" sz="3600" b="1" baseline="-25000" dirty="0">
                <a:latin typeface="Comic Sans MS" pitchFamily="66" charset="0"/>
              </a:rPr>
              <a:t>3</a:t>
            </a:r>
            <a:r>
              <a:rPr lang="cs-CZ" sz="3600" b="1" dirty="0">
                <a:latin typeface="Comic Sans MS" pitchFamily="66" charset="0"/>
              </a:rPr>
              <a:t>COOH </a:t>
            </a:r>
            <a:endParaRPr lang="cs-CZ" sz="36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KYSELINA </a:t>
            </a:r>
            <a:r>
              <a:rPr lang="cs-CZ" b="1" dirty="0"/>
              <a:t>OCTOVÁ = KYSELINA </a:t>
            </a:r>
            <a:r>
              <a:rPr lang="cs-CZ" b="1" dirty="0" smtClean="0"/>
              <a:t>ETHANOVÁ</a:t>
            </a:r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b="1" dirty="0" smtClean="0"/>
          </a:p>
          <a:p>
            <a:endParaRPr lang="cs-CZ" b="1" dirty="0"/>
          </a:p>
          <a:p>
            <a:endParaRPr lang="cs-CZ" dirty="0"/>
          </a:p>
          <a:p>
            <a:r>
              <a:rPr lang="cs-CZ" dirty="0">
                <a:latin typeface="Comic Sans MS" pitchFamily="66" charset="0"/>
              </a:rPr>
              <a:t>Bezbarvá, štiplavě páchnoucí kapalina </a:t>
            </a:r>
          </a:p>
          <a:p>
            <a:r>
              <a:rPr lang="cs-CZ" dirty="0" smtClean="0">
                <a:latin typeface="Comic Sans MS" pitchFamily="66" charset="0"/>
              </a:rPr>
              <a:t>Leptavě </a:t>
            </a:r>
            <a:r>
              <a:rPr lang="cs-CZ" dirty="0">
                <a:latin typeface="Comic Sans MS" pitchFamily="66" charset="0"/>
              </a:rPr>
              <a:t>působí na pokožku 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26349"/>
            <a:ext cx="2899791" cy="247080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852937"/>
            <a:ext cx="2691888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29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latin typeface="Comic Sans MS" pitchFamily="66" charset="0"/>
              </a:rPr>
              <a:t>KYSELINA ETHANOVÁ  CH</a:t>
            </a:r>
            <a:r>
              <a:rPr lang="cs-CZ" sz="3600" b="1" baseline="-25000" dirty="0" smtClean="0">
                <a:latin typeface="Comic Sans MS" pitchFamily="66" charset="0"/>
              </a:rPr>
              <a:t>3</a:t>
            </a:r>
            <a:r>
              <a:rPr lang="cs-CZ" sz="3600" b="1" dirty="0" smtClean="0">
                <a:latin typeface="Comic Sans MS" pitchFamily="66" charset="0"/>
              </a:rPr>
              <a:t>COOH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Její 5 – 8% roztok se nazývá OCET</a:t>
            </a:r>
          </a:p>
          <a:p>
            <a:r>
              <a:rPr lang="cs-CZ" dirty="0" smtClean="0"/>
              <a:t>Potravinářský ocet se vyrábí kvašením etanolu pomocí bakterií octového kvašení, vzniklý ocet je bezbarvý, ale pro potravinářské účely se přibarvuje dohněda</a:t>
            </a:r>
          </a:p>
          <a:p>
            <a:r>
              <a:rPr lang="cs-CZ" dirty="0" smtClean="0"/>
              <a:t>Používá se ke konzervaci potravin a při výrobě plastů a barviv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95978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800" dirty="0" smtClean="0">
                <a:effectLst/>
              </a:rPr>
              <a:t>Karboxylové kyseliny.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2012-01-22]. Dostupné z: </a:t>
            </a:r>
            <a:r>
              <a:rPr lang="cs-CZ" sz="1800" dirty="0" smtClean="0">
                <a:effectLst/>
                <a:hlinkClick r:id="rId2"/>
              </a:rPr>
              <a:t>http://cs.wikipedia.org/wiki/Soubor:Carboxylic-acid.svg</a:t>
            </a:r>
            <a:endParaRPr lang="cs-CZ" sz="1800" dirty="0" smtClean="0">
              <a:effectLst/>
            </a:endParaRPr>
          </a:p>
          <a:p>
            <a:r>
              <a:rPr lang="en-US" sz="1800" dirty="0" err="1" smtClean="0">
                <a:effectLst/>
              </a:rPr>
              <a:t>Mravenec</a:t>
            </a:r>
            <a:r>
              <a:rPr lang="en-US" sz="1800" dirty="0" smtClean="0">
                <a:effectLst/>
              </a:rPr>
              <a:t>. In: </a:t>
            </a:r>
            <a:r>
              <a:rPr lang="en-US" sz="1800" i="1" dirty="0" smtClean="0">
                <a:effectLst/>
              </a:rPr>
              <a:t>Wikipedia</a:t>
            </a:r>
            <a:r>
              <a:rPr lang="en-US" sz="1800" dirty="0" smtClean="0">
                <a:effectLst/>
              </a:rPr>
              <a:t>: </a:t>
            </a:r>
            <a:r>
              <a:rPr lang="en-US" sz="1800" i="1" dirty="0" smtClean="0">
                <a:effectLst/>
              </a:rPr>
              <a:t>the free encyclopedia</a:t>
            </a:r>
            <a:r>
              <a:rPr lang="en-US" sz="1800" dirty="0" smtClean="0">
                <a:effectLst/>
              </a:rPr>
              <a:t> [online]. San Francisco (CA): Wikimedia Foundation, 2001- [cit. 2012-03-10]. </a:t>
            </a:r>
            <a:r>
              <a:rPr lang="en-US" sz="1800" dirty="0" err="1" smtClean="0">
                <a:effectLst/>
              </a:rPr>
              <a:t>Dostupné</a:t>
            </a:r>
            <a:r>
              <a:rPr lang="en-US" sz="1800" dirty="0" smtClean="0">
                <a:effectLst/>
              </a:rPr>
              <a:t> z: </a:t>
            </a:r>
            <a:r>
              <a:rPr lang="en-US" sz="1800" dirty="0" smtClean="0">
                <a:effectLst/>
                <a:hlinkClick r:id="rId3"/>
              </a:rPr>
              <a:t>http://cs.wikipedia.org/wiki/Soubor:A_Formica_rufa_sideview.jpg</a:t>
            </a:r>
            <a:endParaRPr lang="cs-CZ" sz="1800" dirty="0" smtClean="0">
              <a:effectLst/>
            </a:endParaRPr>
          </a:p>
          <a:p>
            <a:r>
              <a:rPr lang="en-US" sz="1800" dirty="0" err="1" smtClean="0">
                <a:effectLst/>
              </a:rPr>
              <a:t>Citrony</a:t>
            </a:r>
            <a:r>
              <a:rPr lang="en-US" sz="1800" dirty="0" smtClean="0">
                <a:effectLst/>
              </a:rPr>
              <a:t>. In: </a:t>
            </a:r>
            <a:r>
              <a:rPr lang="en-US" sz="1800" i="1" dirty="0" smtClean="0">
                <a:effectLst/>
              </a:rPr>
              <a:t>Wikipedia</a:t>
            </a:r>
            <a:r>
              <a:rPr lang="en-US" sz="1800" dirty="0" smtClean="0">
                <a:effectLst/>
              </a:rPr>
              <a:t>: </a:t>
            </a:r>
            <a:r>
              <a:rPr lang="en-US" sz="1800" i="1" dirty="0" smtClean="0">
                <a:effectLst/>
              </a:rPr>
              <a:t>the free encyclopedia</a:t>
            </a:r>
            <a:r>
              <a:rPr lang="en-US" sz="1800" dirty="0" smtClean="0">
                <a:effectLst/>
              </a:rPr>
              <a:t> [online]. San Francisco (CA): Wikimedia Foundation, 2001- [cit. 2012-03-10]. </a:t>
            </a:r>
            <a:r>
              <a:rPr lang="en-US" sz="1800" dirty="0" err="1" smtClean="0">
                <a:effectLst/>
              </a:rPr>
              <a:t>Dostupné</a:t>
            </a:r>
            <a:r>
              <a:rPr lang="en-US" sz="1800" dirty="0" smtClean="0">
                <a:effectLst/>
              </a:rPr>
              <a:t> z: </a:t>
            </a:r>
            <a:r>
              <a:rPr lang="en-US" sz="1800" dirty="0" smtClean="0">
                <a:effectLst/>
                <a:hlinkClick r:id="rId4"/>
              </a:rPr>
              <a:t>http://cs.wikipedia.org/wiki/Soubor:Lemon.jpg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Kopřiva.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2012-03-10]. Dostupné z: </a:t>
            </a:r>
            <a:r>
              <a:rPr lang="cs-CZ" sz="1800" dirty="0" smtClean="0">
                <a:effectLst/>
                <a:hlinkClick r:id="rId5"/>
              </a:rPr>
              <a:t>http://commons.wikimedia.org/wiki/File:Lamium_album_no_flowers.jpg?uselang=cs</a:t>
            </a:r>
            <a:endParaRPr lang="cs-CZ" sz="1800" dirty="0" smtClean="0">
              <a:effectLst/>
            </a:endParaRPr>
          </a:p>
          <a:p>
            <a:r>
              <a:rPr lang="cs-CZ" sz="1800" dirty="0" smtClean="0">
                <a:effectLst/>
              </a:rPr>
              <a:t>Kyselina mravenčí.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2012-03-10]. Dostupné z: http://cs.wikipedia.org/wiki/Kyselina_mraven%C4%8D%C3%AD</a:t>
            </a:r>
          </a:p>
          <a:p>
            <a:r>
              <a:rPr lang="cs-CZ" sz="1800" dirty="0" smtClean="0">
                <a:effectLst/>
              </a:rPr>
              <a:t>Kyselina octová. In: </a:t>
            </a:r>
            <a:r>
              <a:rPr lang="cs-CZ" sz="1800" i="1" dirty="0" err="1" smtClean="0">
                <a:effectLst/>
              </a:rPr>
              <a:t>Wikipedia</a:t>
            </a:r>
            <a:r>
              <a:rPr lang="cs-CZ" sz="1800" dirty="0" smtClean="0">
                <a:effectLst/>
              </a:rPr>
              <a:t>: </a:t>
            </a:r>
            <a:r>
              <a:rPr lang="cs-CZ" sz="1800" i="1" dirty="0" err="1" smtClean="0">
                <a:effectLst/>
              </a:rPr>
              <a:t>the</a:t>
            </a:r>
            <a:r>
              <a:rPr lang="cs-CZ" sz="1800" i="1" dirty="0" smtClean="0">
                <a:effectLst/>
              </a:rPr>
              <a:t> free </a:t>
            </a:r>
            <a:r>
              <a:rPr lang="cs-CZ" sz="1800" i="1" dirty="0" err="1" smtClean="0">
                <a:effectLst/>
              </a:rPr>
              <a:t>encyclopedia</a:t>
            </a:r>
            <a:r>
              <a:rPr lang="cs-CZ" sz="1800" dirty="0" smtClean="0">
                <a:effectLst/>
              </a:rPr>
              <a:t> [online]. San Francisco (CA): </a:t>
            </a:r>
            <a:r>
              <a:rPr lang="cs-CZ" sz="1800" dirty="0" err="1" smtClean="0">
                <a:effectLst/>
              </a:rPr>
              <a:t>Wikimedia</a:t>
            </a:r>
            <a:r>
              <a:rPr lang="cs-CZ" sz="1800" dirty="0" smtClean="0">
                <a:effectLst/>
              </a:rPr>
              <a:t> </a:t>
            </a:r>
            <a:r>
              <a:rPr lang="cs-CZ" sz="1800" dirty="0" err="1" smtClean="0">
                <a:effectLst/>
              </a:rPr>
              <a:t>Foundation</a:t>
            </a:r>
            <a:r>
              <a:rPr lang="cs-CZ" sz="1800" dirty="0" smtClean="0">
                <a:effectLst/>
              </a:rPr>
              <a:t>, 2001- [cit. 2012-03-10]. Dostupné z: http://cs.wikipedia.org/wiki/Kyselina_octov%C3%A1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1484100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556</Words>
  <Application>Microsoft Office PowerPoint</Application>
  <PresentationFormat>Předvádění na obrazovce (4:3)</PresentationFormat>
  <Paragraphs>65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Anotace</vt:lpstr>
      <vt:lpstr>Karboxylové kyseliny</vt:lpstr>
      <vt:lpstr>Karboxylové kyseliny</vt:lpstr>
      <vt:lpstr> NÁZVOSLOVÍ: </vt:lpstr>
      <vt:lpstr> Z domácnosti známe několik karboxylových kyselin: </vt:lpstr>
      <vt:lpstr>Výskyt karboxylových kyselin</vt:lpstr>
      <vt:lpstr> Kyselina methanová  HCOOH  </vt:lpstr>
      <vt:lpstr> Kyselina methanová  HCOOH  </vt:lpstr>
      <vt:lpstr>KYSELINA ETHANOVÁ  CH3COOH </vt:lpstr>
      <vt:lpstr>KYSELINA ETHANOVÁ  CH3COOH </vt:lpstr>
      <vt:lpstr>Zdroje a 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Karboxylové kyseliny</dc:title>
  <dc:creator>Fiedlerová Ivana</dc:creator>
  <cp:lastModifiedBy>Fiedlerová Ivana</cp:lastModifiedBy>
  <cp:revision>10</cp:revision>
  <dcterms:created xsi:type="dcterms:W3CDTF">2012-03-10T20:21:40Z</dcterms:created>
  <dcterms:modified xsi:type="dcterms:W3CDTF">2012-03-10T21:15:16Z</dcterms:modified>
</cp:coreProperties>
</file>