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68" r:id="rId4"/>
    <p:sldId id="269" r:id="rId5"/>
    <p:sldId id="270" r:id="rId6"/>
    <p:sldId id="271" r:id="rId7"/>
    <p:sldId id="274" r:id="rId8"/>
    <p:sldId id="276" r:id="rId9"/>
    <p:sldId id="267" r:id="rId10"/>
    <p:sldId id="273" r:id="rId11"/>
    <p:sldId id="272" r:id="rId12"/>
    <p:sldId id="27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45" autoAdjust="0"/>
    <p:restoredTop sz="94660"/>
  </p:normalViewPr>
  <p:slideViewPr>
    <p:cSldViewPr>
      <p:cViewPr>
        <p:scale>
          <a:sx n="100" d="100"/>
          <a:sy n="100" d="100"/>
        </p:scale>
        <p:origin x="-36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2171838" cy="9217183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8AE9CAF7-37F4-4406-9F0B-D3C4CC6B1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FEFDCC39-8F4F-4188-A044-EB555B59C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C0364D5-4D6D-4127-9963-4E54A3F41FA5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2257A97-4E32-4D2F-9745-8D2A523CD528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780921-8926-4DBD-9172-AE633EE00167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780921-8926-4DBD-9172-AE633EE00167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519D34-F9D0-4B75-A2AB-95933D0AB0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5944C-A52F-455E-9CA8-CDB90A7EC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BE5BE0-004A-423E-9576-1D84188164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86A3A2-7F64-46D9-B7CE-08379C87DA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B715E8-6678-4818-9F90-3D91DF51B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8E54F1-7E62-4240-913A-9B6DAEE5E3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182239-02FF-432C-879A-C8AFF44832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30B34A-3F3F-4716-9F2E-D916951D36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9283C2-C3E7-46AF-B2DC-6B0ED70B70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ABDDA6-3E5B-4AC5-8F81-CDBC139DD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5DD877-6B1D-4AE4-99AC-727CA6ED3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D1E25F-FDDC-412F-87A9-220AF0738D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23E165-8236-498A-9BBE-841D715CB2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E584F581-96AA-4F53-9414-64F6A1CCF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bcanskyzakonik.justice.cz/cz/vlastnictvi-a-dalsi-vecna-prava/obecne.html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Z&#225;stavn&#237;_pr&#225;vo" TargetMode="External"/><Relationship Id="rId3" Type="http://schemas.openxmlformats.org/officeDocument/2006/relationships/hyperlink" Target="http://cs.wikipedia.org/wiki/V&#283;cn&#225;_pr&#225;va" TargetMode="External"/><Relationship Id="rId7" Type="http://schemas.openxmlformats.org/officeDocument/2006/relationships/hyperlink" Target="http://cs.wikipedia.org/wiki/V&#283;cn&#233;_b&#345;emeno" TargetMode="External"/><Relationship Id="rId12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V&#283;cn&#225;_pr&#225;va_k_v&#283;ci_ciz&#237;" TargetMode="External"/><Relationship Id="rId11" Type="http://schemas.openxmlformats.org/officeDocument/2006/relationships/hyperlink" Target="http://obcanskyzakonik.justice.cz/cz/texty-zakonu-.html" TargetMode="External"/><Relationship Id="rId5" Type="http://schemas.openxmlformats.org/officeDocument/2006/relationships/hyperlink" Target="http://cs.wikipedia.org/wiki/Dr&#382;ba" TargetMode="External"/><Relationship Id="rId10" Type="http://schemas.openxmlformats.org/officeDocument/2006/relationships/hyperlink" Target="http://obcanskyzakonik.justice.cz/cz/vlastnictvi-a-dalsi-vecna-prava/obecne.html" TargetMode="External"/><Relationship Id="rId4" Type="http://schemas.openxmlformats.org/officeDocument/2006/relationships/hyperlink" Target="http://cs.wikipedia.org/wiki/Vlastnick&#233;_pr&#225;vo" TargetMode="External"/><Relationship Id="rId9" Type="http://schemas.openxmlformats.org/officeDocument/2006/relationships/hyperlink" Target="http://cs.wikipedia.org/wiki/P&#345;edkupn&#237;_pr&#225;vo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://www.chatar-chalupar.cz/vecne-bremeno-2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wor.cz/cz/menu/63/rady/odpovedi-pravnika/clanek-118-bremeno-prijezdu" TargetMode="External"/><Relationship Id="rId5" Type="http://schemas.openxmlformats.org/officeDocument/2006/relationships/hyperlink" Target="http://www.judrvylimcova.sk/img/1.gif" TargetMode="External"/><Relationship Id="rId4" Type="http://schemas.openxmlformats.org/officeDocument/2006/relationships/hyperlink" Target="http://www.vymahani-pohledavky.cz/exekuce-a-exekutori.4/zastavni-pravo-k-obchodnimu-podilu.33.html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2051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CF358D3-F3F5-43E5-9499-1938D157144C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05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2053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1" descr="logo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2058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DA6B0FC-8E86-44F3-A4BC-4A601571C0C2}" type="slidenum">
              <a:rPr lang="cs-CZ" smtClean="0"/>
              <a:pPr/>
              <a:t>2</a:t>
            </a:fld>
            <a:endParaRPr lang="cs-CZ" dirty="0" smtClean="0"/>
          </a:p>
        </p:txBody>
      </p:sp>
      <p:sp>
        <p:nvSpPr>
          <p:cNvPr id="307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</p:nvPr>
        </p:nvGraphicFramePr>
        <p:xfrm>
          <a:off x="1403350" y="1700213"/>
          <a:ext cx="6697663" cy="3908440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ICT-SZ1_18  Právo věcné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Milena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Luxíková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 právní  úpravy majetkoprávních vztahů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 - nástavbové studium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Leden 2013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výkladem, interaktivní odkazy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Učební materiál pro objasnění práva věcného + příklady z praxe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13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4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5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6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vymahani-pohledavky.cz/img/full/0/2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81628" y="98556"/>
            <a:ext cx="5640752" cy="423056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436" y="4419132"/>
            <a:ext cx="8229600" cy="1143000"/>
          </a:xfrm>
        </p:spPr>
        <p:txBody>
          <a:bodyPr/>
          <a:lstStyle/>
          <a:p>
            <a:r>
              <a:rPr lang="cs-CZ" sz="7200" b="1" dirty="0" smtClean="0">
                <a:solidFill>
                  <a:schemeClr val="tx1"/>
                </a:solidFill>
              </a:rPr>
              <a:t>Právo</a:t>
            </a:r>
            <a:endParaRPr lang="cs-CZ" sz="72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D1E25F-FDDC-412F-87A9-220AF0738D29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424" y="5499276"/>
            <a:ext cx="16385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4000" b="1" dirty="0"/>
              <a:t>v</a:t>
            </a:r>
            <a:r>
              <a:rPr lang="cs-CZ" sz="4000" b="1" dirty="0" smtClean="0"/>
              <a:t>ěcné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1780" y="5499276"/>
            <a:ext cx="27222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4000" b="1" dirty="0"/>
              <a:t>z</a:t>
            </a:r>
            <a:r>
              <a:rPr lang="cs-CZ" sz="4000" b="1" dirty="0" smtClean="0"/>
              <a:t>ávazkové</a:t>
            </a:r>
            <a:endParaRPr lang="cs-CZ" sz="4000" b="1" dirty="0"/>
          </a:p>
        </p:txBody>
      </p:sp>
      <p:sp>
        <p:nvSpPr>
          <p:cNvPr id="9" name="Obdélník 8"/>
          <p:cNvSpPr/>
          <p:nvPr/>
        </p:nvSpPr>
        <p:spPr>
          <a:xfrm>
            <a:off x="0" y="6642556"/>
            <a:ext cx="565214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800" dirty="0" smtClean="0"/>
              <a:t>http://www.</a:t>
            </a:r>
            <a:r>
              <a:rPr lang="cs-CZ" sz="800" dirty="0" err="1" smtClean="0"/>
              <a:t>vymahani</a:t>
            </a:r>
            <a:r>
              <a:rPr lang="cs-CZ" sz="800" dirty="0" smtClean="0"/>
              <a:t>-</a:t>
            </a:r>
            <a:r>
              <a:rPr lang="cs-CZ" sz="800" dirty="0" err="1" smtClean="0"/>
              <a:t>pohledavky.cz</a:t>
            </a:r>
            <a:r>
              <a:rPr lang="cs-CZ" sz="800" dirty="0" smtClean="0"/>
              <a:t>/exekuce-a-exekutori.4/</a:t>
            </a:r>
            <a:r>
              <a:rPr lang="cs-CZ" sz="800" dirty="0" err="1" smtClean="0"/>
              <a:t>zastavni</a:t>
            </a:r>
            <a:r>
              <a:rPr lang="cs-CZ" sz="800" dirty="0" smtClean="0"/>
              <a:t>-</a:t>
            </a:r>
            <a:r>
              <a:rPr lang="cs-CZ" sz="800" dirty="0" err="1" smtClean="0"/>
              <a:t>pravo</a:t>
            </a:r>
            <a:r>
              <a:rPr lang="cs-CZ" sz="800" dirty="0" smtClean="0"/>
              <a:t>-k-</a:t>
            </a:r>
            <a:r>
              <a:rPr lang="cs-CZ" sz="800" dirty="0" err="1" smtClean="0"/>
              <a:t>obchodnimu</a:t>
            </a:r>
            <a:r>
              <a:rPr lang="cs-CZ" sz="800" dirty="0" smtClean="0"/>
              <a:t>-podilu.33.html</a:t>
            </a:r>
            <a:endParaRPr lang="cs-CZ" sz="800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1"/>
      <p:bldP spid="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http://www.judrvylimcova.sk/img/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72175" y="0"/>
            <a:ext cx="3171825" cy="227647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448" y="0"/>
            <a:ext cx="4391976" cy="638628"/>
          </a:xfrm>
        </p:spPr>
        <p:txBody>
          <a:bodyPr/>
          <a:lstStyle/>
          <a:p>
            <a:r>
              <a:rPr lang="cs-CZ" b="1" dirty="0" smtClean="0"/>
              <a:t>Právo věcné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D1E25F-FDDC-412F-87A9-220AF0738D29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424" y="1358724"/>
            <a:ext cx="67794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 smtClean="0"/>
              <a:t>Věcná práva jsou charakterizována vztahem osoby k věci.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436" y="3609024"/>
            <a:ext cx="88025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dirty="0" smtClean="0"/>
              <a:t>Postavení oprávněné osoby vylučuje kohokoliv jiného z právního působení na věc jím ovládanou, v případě porušení tohoto práva má právní nárok na ochranu před takovým jednáním.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424" y="2438868"/>
            <a:ext cx="63033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pt-BR" sz="2000" dirty="0" smtClean="0"/>
              <a:t>Jedná se o přímé, nezprostředkované </a:t>
            </a:r>
            <a:r>
              <a:rPr lang="cs-CZ" sz="2000" dirty="0" smtClean="0"/>
              <a:t>právní </a:t>
            </a:r>
            <a:r>
              <a:rPr lang="pt-BR" sz="2000" dirty="0" smtClean="0"/>
              <a:t>panství 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412" y="5409264"/>
            <a:ext cx="8456161" cy="10649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u="sng" dirty="0" smtClean="0"/>
              <a:t>Příklad:</a:t>
            </a:r>
            <a:r>
              <a:rPr lang="cs-CZ" sz="2000" dirty="0" smtClean="0"/>
              <a:t>     </a:t>
            </a:r>
            <a:r>
              <a:rPr lang="cs-CZ" sz="1800" i="1" dirty="0" smtClean="0"/>
              <a:t>Kupující, který se stal vlastníkem domu, k němu nabyl věcné právo.</a:t>
            </a:r>
          </a:p>
          <a:p>
            <a:pPr>
              <a:buNone/>
            </a:pPr>
            <a:r>
              <a:rPr lang="cs-CZ" sz="1800" i="1" dirty="0" smtClean="0"/>
              <a:t>                   Všechny ostatní osoby (včetně prodávajícího) musí respektovat jeho </a:t>
            </a:r>
          </a:p>
          <a:p>
            <a:pPr>
              <a:buNone/>
            </a:pPr>
            <a:r>
              <a:rPr lang="cs-CZ" sz="1800" i="1" dirty="0" smtClean="0"/>
              <a:t>                   práva - nesmí mu věc např. poškodit, zničit či ukrást.</a:t>
            </a:r>
            <a:endParaRPr lang="cs-CZ" sz="1800" dirty="0"/>
          </a:p>
        </p:txBody>
      </p:sp>
      <p:sp>
        <p:nvSpPr>
          <p:cNvPr id="11" name="Obdélník 10"/>
          <p:cNvSpPr/>
          <p:nvPr/>
        </p:nvSpPr>
        <p:spPr>
          <a:xfrm>
            <a:off x="7218048" y="2078820"/>
            <a:ext cx="192595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800" dirty="0" smtClean="0"/>
              <a:t>http://www.</a:t>
            </a:r>
            <a:r>
              <a:rPr lang="cs-CZ" sz="800" dirty="0" err="1" smtClean="0"/>
              <a:t>judrvylimcova.sk</a:t>
            </a:r>
            <a:r>
              <a:rPr lang="cs-CZ" sz="800" dirty="0" smtClean="0"/>
              <a:t>/</a:t>
            </a:r>
            <a:r>
              <a:rPr lang="cs-CZ" sz="800" dirty="0" err="1" smtClean="0"/>
              <a:t>img</a:t>
            </a:r>
            <a:r>
              <a:rPr lang="cs-CZ" sz="800" dirty="0" smtClean="0"/>
              <a:t>/1.gif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D1E25F-FDDC-412F-87A9-220AF0738D29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sp>
        <p:nvSpPr>
          <p:cNvPr id="7" name="Obdélník 6"/>
          <p:cNvSpPr/>
          <p:nvPr/>
        </p:nvSpPr>
        <p:spPr bwMode="auto">
          <a:xfrm>
            <a:off x="1151544" y="0"/>
            <a:ext cx="2520336" cy="540072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dirty="0">
                <a:solidFill>
                  <a:schemeClr val="bg1"/>
                </a:solidFill>
              </a:rPr>
              <a:t>v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ěcná práva</a:t>
            </a:r>
          </a:p>
        </p:txBody>
      </p:sp>
      <p:sp>
        <p:nvSpPr>
          <p:cNvPr id="11" name="Obdélník 10"/>
          <p:cNvSpPr/>
          <p:nvPr/>
        </p:nvSpPr>
        <p:spPr bwMode="auto">
          <a:xfrm>
            <a:off x="521460" y="1178700"/>
            <a:ext cx="1260168" cy="720096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indent="-342900">
              <a:buNone/>
            </a:pPr>
            <a:r>
              <a:rPr lang="cs-CZ" sz="1800" dirty="0">
                <a:solidFill>
                  <a:schemeClr val="bg1"/>
                </a:solidFill>
              </a:rPr>
              <a:t>p</a:t>
            </a:r>
            <a:r>
              <a:rPr lang="cs-CZ" sz="1800" dirty="0" smtClean="0">
                <a:solidFill>
                  <a:schemeClr val="bg1"/>
                </a:solidFill>
              </a:rPr>
              <a:t>rávo</a:t>
            </a:r>
          </a:p>
          <a:p>
            <a:pPr marL="342900" indent="-34290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vlastnické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051664" y="1178700"/>
            <a:ext cx="810108" cy="720096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1800" dirty="0">
                <a:solidFill>
                  <a:schemeClr val="bg1"/>
                </a:solidFill>
              </a:rPr>
              <a:t>d</a:t>
            </a:r>
            <a:r>
              <a:rPr lang="cs-CZ" sz="1800" dirty="0" smtClean="0">
                <a:solidFill>
                  <a:schemeClr val="bg1"/>
                </a:solidFill>
              </a:rPr>
              <a:t>ržba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3131808" y="1178700"/>
            <a:ext cx="1710228" cy="720096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1800" dirty="0">
                <a:solidFill>
                  <a:schemeClr val="bg1"/>
                </a:solidFill>
              </a:rPr>
              <a:t>v</a:t>
            </a:r>
            <a:r>
              <a:rPr lang="cs-CZ" sz="1800" dirty="0" smtClean="0">
                <a:solidFill>
                  <a:schemeClr val="bg1"/>
                </a:solidFill>
              </a:rPr>
              <a:t>ěcná práva k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1800" dirty="0" smtClean="0">
                <a:solidFill>
                  <a:schemeClr val="bg1"/>
                </a:solidFill>
              </a:rPr>
              <a:t>cizí věci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4301964" y="2528880"/>
            <a:ext cx="1890252" cy="720096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1800" dirty="0">
                <a:solidFill>
                  <a:schemeClr val="bg1"/>
                </a:solidFill>
              </a:rPr>
              <a:t>p</a:t>
            </a:r>
            <a:r>
              <a:rPr lang="cs-CZ" sz="1800" dirty="0" smtClean="0">
                <a:solidFill>
                  <a:schemeClr val="bg1"/>
                </a:solidFill>
              </a:rPr>
              <a:t>ráva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1800" dirty="0" smtClean="0">
                <a:solidFill>
                  <a:schemeClr val="bg1"/>
                </a:solidFill>
              </a:rPr>
              <a:t>evidovaná v KN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5" name="Obdélník 14"/>
          <p:cNvSpPr/>
          <p:nvPr/>
        </p:nvSpPr>
        <p:spPr bwMode="auto">
          <a:xfrm>
            <a:off x="7092336" y="2528880"/>
            <a:ext cx="1260168" cy="720096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indent="-342900">
              <a:buNone/>
            </a:pPr>
            <a:r>
              <a:rPr lang="cs-CZ" sz="1800" dirty="0">
                <a:solidFill>
                  <a:schemeClr val="bg1"/>
                </a:solidFill>
              </a:rPr>
              <a:t>v</a:t>
            </a:r>
            <a:r>
              <a:rPr lang="cs-CZ" sz="1800" dirty="0" smtClean="0">
                <a:solidFill>
                  <a:schemeClr val="bg1"/>
                </a:solidFill>
              </a:rPr>
              <a:t>ěcné </a:t>
            </a:r>
          </a:p>
          <a:p>
            <a:pPr marL="342900" indent="-342900">
              <a:buNone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břemeno</a:t>
            </a:r>
          </a:p>
        </p:txBody>
      </p:sp>
      <p:sp>
        <p:nvSpPr>
          <p:cNvPr id="16" name="Obdélník 15"/>
          <p:cNvSpPr/>
          <p:nvPr/>
        </p:nvSpPr>
        <p:spPr bwMode="auto">
          <a:xfrm>
            <a:off x="7092336" y="3338988"/>
            <a:ext cx="1260168" cy="720096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indent="-342900">
              <a:buNone/>
            </a:pPr>
            <a:r>
              <a:rPr lang="cs-CZ" sz="1800" dirty="0">
                <a:solidFill>
                  <a:schemeClr val="bg1"/>
                </a:solidFill>
              </a:rPr>
              <a:t>z</a:t>
            </a:r>
            <a:r>
              <a:rPr lang="cs-CZ" sz="1800" dirty="0" smtClean="0">
                <a:solidFill>
                  <a:schemeClr val="bg1"/>
                </a:solidFill>
              </a:rPr>
              <a:t>ástavní</a:t>
            </a:r>
          </a:p>
          <a:p>
            <a:pPr marL="342900" indent="-34290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právo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7" name="Obdélník 16"/>
          <p:cNvSpPr/>
          <p:nvPr/>
        </p:nvSpPr>
        <p:spPr bwMode="auto">
          <a:xfrm>
            <a:off x="7092336" y="4149096"/>
            <a:ext cx="1260168" cy="720096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indent="-342900">
              <a:buNone/>
            </a:pPr>
            <a:r>
              <a:rPr lang="cs-CZ" sz="1800" dirty="0">
                <a:solidFill>
                  <a:schemeClr val="bg1"/>
                </a:solidFill>
              </a:rPr>
              <a:t>p</a:t>
            </a:r>
            <a:r>
              <a:rPr lang="cs-CZ" sz="1800" dirty="0" smtClean="0">
                <a:solidFill>
                  <a:schemeClr val="bg1"/>
                </a:solidFill>
              </a:rPr>
              <a:t>ředkupní </a:t>
            </a:r>
          </a:p>
          <a:p>
            <a:pPr marL="342900" indent="-342900">
              <a:buNone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právo</a:t>
            </a:r>
          </a:p>
        </p:txBody>
      </p:sp>
      <p:sp>
        <p:nvSpPr>
          <p:cNvPr id="18" name="Obdélník 17"/>
          <p:cNvSpPr/>
          <p:nvPr/>
        </p:nvSpPr>
        <p:spPr bwMode="auto">
          <a:xfrm>
            <a:off x="4391976" y="5229240"/>
            <a:ext cx="2070276" cy="720096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1800" dirty="0">
                <a:solidFill>
                  <a:schemeClr val="bg1"/>
                </a:solidFill>
              </a:rPr>
              <a:t>p</a:t>
            </a:r>
            <a:r>
              <a:rPr lang="cs-CZ" sz="1800" dirty="0" smtClean="0">
                <a:solidFill>
                  <a:schemeClr val="bg1"/>
                </a:solidFill>
              </a:rPr>
              <a:t>ráva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1800" dirty="0" smtClean="0">
                <a:solidFill>
                  <a:schemeClr val="bg1"/>
                </a:solidFill>
              </a:rPr>
              <a:t>neevidovaná v KN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7092336" y="5229240"/>
            <a:ext cx="1890252" cy="720096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indent="-342900">
              <a:buNone/>
            </a:pPr>
            <a:r>
              <a:rPr lang="cs-CZ" sz="1800" dirty="0">
                <a:solidFill>
                  <a:schemeClr val="bg1"/>
                </a:solidFill>
              </a:rPr>
              <a:t>o</a:t>
            </a:r>
            <a:r>
              <a:rPr lang="cs-CZ" sz="1800" dirty="0" smtClean="0">
                <a:solidFill>
                  <a:schemeClr val="bg1"/>
                </a:solidFill>
              </a:rPr>
              <a:t>statní </a:t>
            </a:r>
          </a:p>
          <a:p>
            <a:pPr marL="342900" indent="-342900">
              <a:buNone/>
            </a:pPr>
            <a:r>
              <a:rPr lang="cs-CZ" sz="1800" dirty="0">
                <a:solidFill>
                  <a:schemeClr val="bg1"/>
                </a:solidFill>
              </a:rPr>
              <a:t>p</a:t>
            </a:r>
            <a:r>
              <a:rPr lang="cs-CZ" sz="1800" dirty="0" smtClean="0">
                <a:solidFill>
                  <a:schemeClr val="bg1"/>
                </a:solidFill>
              </a:rPr>
              <a:t>ráva k cizí věci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cxnSp>
        <p:nvCxnSpPr>
          <p:cNvPr id="21" name="Přímá spojovací šipka 20"/>
          <p:cNvCxnSpPr/>
          <p:nvPr/>
        </p:nvCxnSpPr>
        <p:spPr bwMode="auto">
          <a:xfrm>
            <a:off x="6462252" y="1268712"/>
            <a:ext cx="914400" cy="914400"/>
          </a:xfrm>
          <a:prstGeom prst="straightConnector1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3" name="Přímá spojovací šipka 22"/>
          <p:cNvCxnSpPr>
            <a:stCxn id="7" idx="2"/>
          </p:cNvCxnSpPr>
          <p:nvPr/>
        </p:nvCxnSpPr>
        <p:spPr bwMode="auto">
          <a:xfrm>
            <a:off x="2411712" y="540072"/>
            <a:ext cx="0" cy="270036"/>
          </a:xfrm>
          <a:prstGeom prst="straightConnector1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6" name="Přímá spojovací šipka 25"/>
          <p:cNvCxnSpPr/>
          <p:nvPr/>
        </p:nvCxnSpPr>
        <p:spPr bwMode="auto">
          <a:xfrm>
            <a:off x="2411712" y="728640"/>
            <a:ext cx="0" cy="360048"/>
          </a:xfrm>
          <a:prstGeom prst="straightConnector1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30" name="Přímá spojovací šipka 29"/>
          <p:cNvCxnSpPr/>
          <p:nvPr/>
        </p:nvCxnSpPr>
        <p:spPr bwMode="auto">
          <a:xfrm>
            <a:off x="2321700" y="548616"/>
            <a:ext cx="0" cy="612000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32" name="Přímá spojovací čára 31"/>
          <p:cNvCxnSpPr/>
          <p:nvPr/>
        </p:nvCxnSpPr>
        <p:spPr bwMode="auto">
          <a:xfrm>
            <a:off x="1061532" y="818652"/>
            <a:ext cx="2880384" cy="0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5" name="Přímá spojovací šipka 34"/>
          <p:cNvCxnSpPr/>
          <p:nvPr/>
        </p:nvCxnSpPr>
        <p:spPr bwMode="auto">
          <a:xfrm>
            <a:off x="1061532" y="818652"/>
            <a:ext cx="0" cy="360000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37" name="Přímá spojovací šipka 36"/>
          <p:cNvCxnSpPr/>
          <p:nvPr/>
        </p:nvCxnSpPr>
        <p:spPr bwMode="auto">
          <a:xfrm>
            <a:off x="3941916" y="818652"/>
            <a:ext cx="0" cy="360000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39" name="Přímá spojovací čára 38"/>
          <p:cNvCxnSpPr/>
          <p:nvPr/>
        </p:nvCxnSpPr>
        <p:spPr bwMode="auto">
          <a:xfrm flipH="1">
            <a:off x="3935566" y="1898796"/>
            <a:ext cx="6350" cy="3696842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1" name="Přímá spojovací šipka 40"/>
          <p:cNvCxnSpPr/>
          <p:nvPr/>
        </p:nvCxnSpPr>
        <p:spPr bwMode="auto">
          <a:xfrm>
            <a:off x="3941916" y="2888928"/>
            <a:ext cx="360048" cy="0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43" name="Přímá spojovací šipka 42"/>
          <p:cNvCxnSpPr/>
          <p:nvPr/>
        </p:nvCxnSpPr>
        <p:spPr bwMode="auto">
          <a:xfrm>
            <a:off x="3941916" y="5589288"/>
            <a:ext cx="450060" cy="0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45" name="Přímá spojovací šipka 44"/>
          <p:cNvCxnSpPr>
            <a:stCxn id="14" idx="3"/>
            <a:endCxn id="15" idx="1"/>
          </p:cNvCxnSpPr>
          <p:nvPr/>
        </p:nvCxnSpPr>
        <p:spPr bwMode="auto">
          <a:xfrm>
            <a:off x="6192216" y="2888928"/>
            <a:ext cx="900120" cy="0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47" name="Přímá spojovací čára 46"/>
          <p:cNvCxnSpPr/>
          <p:nvPr/>
        </p:nvCxnSpPr>
        <p:spPr bwMode="auto">
          <a:xfrm>
            <a:off x="6552264" y="2888928"/>
            <a:ext cx="0" cy="1620216"/>
          </a:xfrm>
          <a:prstGeom prst="line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0" name="Přímá spojovací šipka 49"/>
          <p:cNvCxnSpPr>
            <a:endCxn id="16" idx="1"/>
          </p:cNvCxnSpPr>
          <p:nvPr/>
        </p:nvCxnSpPr>
        <p:spPr bwMode="auto">
          <a:xfrm>
            <a:off x="6552264" y="3699036"/>
            <a:ext cx="540072" cy="0"/>
          </a:xfrm>
          <a:prstGeom prst="straightConnector1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52" name="Přímá spojovací šipka 51"/>
          <p:cNvCxnSpPr>
            <a:endCxn id="16" idx="1"/>
          </p:cNvCxnSpPr>
          <p:nvPr/>
        </p:nvCxnSpPr>
        <p:spPr bwMode="auto">
          <a:xfrm>
            <a:off x="6552264" y="3699036"/>
            <a:ext cx="540072" cy="0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55" name="Přímá spojovací šipka 54"/>
          <p:cNvCxnSpPr>
            <a:endCxn id="17" idx="1"/>
          </p:cNvCxnSpPr>
          <p:nvPr/>
        </p:nvCxnSpPr>
        <p:spPr bwMode="auto">
          <a:xfrm>
            <a:off x="6552264" y="4509144"/>
            <a:ext cx="540072" cy="0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60" name="Přímá spojovací šipka 59"/>
          <p:cNvCxnSpPr>
            <a:stCxn id="18" idx="3"/>
            <a:endCxn id="19" idx="1"/>
          </p:cNvCxnSpPr>
          <p:nvPr/>
        </p:nvCxnSpPr>
        <p:spPr bwMode="auto">
          <a:xfrm>
            <a:off x="6462252" y="5589288"/>
            <a:ext cx="630084" cy="0"/>
          </a:xfrm>
          <a:prstGeom prst="straightConnector1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700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90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3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6000"/>
                            </p:stCondLst>
                            <p:childTnLst>
                              <p:par>
                                <p:cTn id="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7000"/>
                            </p:stCondLst>
                            <p:childTnLst>
                              <p:par>
                                <p:cTn id="6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8000"/>
                            </p:stCondLst>
                            <p:childTnLst>
                              <p:par>
                                <p:cTn id="6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9000"/>
                            </p:stCondLst>
                            <p:childTnLst>
                              <p:par>
                                <p:cTn id="6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0"/>
                            </p:stCondLst>
                            <p:childTnLst>
                              <p:par>
                                <p:cTn id="7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4000"/>
                            </p:stCondLst>
                            <p:childTnLst>
                              <p:par>
                                <p:cTn id="8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7000"/>
                            </p:stCondLst>
                            <p:childTnLst>
                              <p:par>
                                <p:cTn id="8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40000"/>
                            </p:stCondLst>
                            <p:childTnLst>
                              <p:par>
                                <p:cTn id="8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D1E25F-FDDC-412F-87A9-220AF0738D29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91496" y="638628"/>
            <a:ext cx="77925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dirty="0" smtClean="0"/>
              <a:t>Věcné právo vymezuje Občanský zákoník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81508" y="1268712"/>
            <a:ext cx="65566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1400" dirty="0" smtClean="0">
                <a:hlinkClick r:id="rId2"/>
              </a:rPr>
              <a:t>http://obcanskyzakonik.justice.cz/cz/vlastnictvi-a-dalsi-vecna-prava/obecne.html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1808784"/>
            <a:ext cx="788389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Vlastnické právo – </a:t>
            </a:r>
            <a:r>
              <a:rPr lang="cs-CZ" sz="2000" dirty="0" err="1" smtClean="0"/>
              <a:t>právo</a:t>
            </a:r>
            <a:r>
              <a:rPr lang="cs-CZ" sz="2000" dirty="0" smtClean="0"/>
              <a:t> věc užívat, s věcí disponovat a věc držet </a:t>
            </a:r>
          </a:p>
          <a:p>
            <a:pPr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            </a:t>
            </a:r>
            <a:r>
              <a:rPr lang="cs-CZ" sz="2000" i="1" dirty="0" smtClean="0"/>
              <a:t>(společné jmění manželů)</a:t>
            </a:r>
            <a:endParaRPr lang="cs-CZ" sz="20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2798916"/>
            <a:ext cx="8914620" cy="37240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Držba – </a:t>
            </a:r>
            <a:r>
              <a:rPr lang="cs-CZ" sz="2000" dirty="0" smtClean="0"/>
              <a:t>faktické ovládání určité věci, pokud s ní držitel nakládá jako s vlastní</a:t>
            </a:r>
          </a:p>
          <a:p>
            <a:pPr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</a:t>
            </a:r>
            <a:r>
              <a:rPr lang="cs-CZ" sz="2000" dirty="0" smtClean="0"/>
              <a:t>držitelem může být vlastník nebo jiná osoba, pokud se chová 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jako vlastník ( držet lze movité i nemovité věci, práva)</a:t>
            </a: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         oprávněná - </a:t>
            </a:r>
            <a:r>
              <a:rPr lang="cs-CZ" sz="2000" dirty="0" smtClean="0"/>
              <a:t>držitel věří, že mu věc opravdu patří. Musí věc vrátit 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vlastníkovi. Má nárok na plody a užitek. Má nárok na 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náhradu nákladů spojených s užíváním, údržbou apod.</a:t>
            </a:r>
            <a:r>
              <a:rPr lang="cs-CZ" sz="2000" b="1" dirty="0" smtClean="0"/>
              <a:t>    </a:t>
            </a:r>
          </a:p>
          <a:p>
            <a:pPr>
              <a:buNone/>
            </a:pPr>
            <a:r>
              <a:rPr lang="cs-CZ" sz="2000" b="1" dirty="0" smtClean="0"/>
              <a:t>         neoprávněná</a:t>
            </a:r>
            <a:r>
              <a:rPr lang="cs-CZ" sz="2000" dirty="0" smtClean="0"/>
              <a:t> </a:t>
            </a:r>
            <a:r>
              <a:rPr lang="cs-CZ" sz="2000" b="1" dirty="0" smtClean="0"/>
              <a:t>– </a:t>
            </a:r>
            <a:r>
              <a:rPr lang="cs-CZ" sz="2000" dirty="0" smtClean="0"/>
              <a:t>držitel ví, že věc není jeho (zloděj). Musí věc vrátit,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vlastníkovi. Nemá nárok na plody a užitek. Může   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požadovat náhradu nutných nákladů a zhodnocení. </a:t>
            </a:r>
          </a:p>
          <a:p>
            <a:pPr>
              <a:buNone/>
            </a:pPr>
            <a:r>
              <a:rPr lang="cs-CZ" sz="2000" dirty="0" smtClean="0"/>
              <a:t>                                    Musí uhradit vzniklou škodu.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182239-02FF-432C-879A-C8AFF448324F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-36718" y="0"/>
            <a:ext cx="9180718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Věcná práva k cizí věci - </a:t>
            </a:r>
            <a:r>
              <a:rPr lang="cs-CZ" sz="2000" dirty="0" smtClean="0"/>
              <a:t>jsou pouze určitá oprávnění, částečné právní panství</a:t>
            </a:r>
          </a:p>
          <a:p>
            <a:pPr>
              <a:buNone/>
            </a:pPr>
            <a:r>
              <a:rPr lang="cs-CZ" sz="2000" dirty="0" smtClean="0"/>
              <a:t>                                           nad věcí, která oprávněnému nepatří. 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Omezují vlastníka.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Často mívají zajišťovací charakter vůči pohledávce.</a:t>
            </a:r>
          </a:p>
        </p:txBody>
      </p:sp>
      <p:sp>
        <p:nvSpPr>
          <p:cNvPr id="8" name="Obdélník 7"/>
          <p:cNvSpPr/>
          <p:nvPr/>
        </p:nvSpPr>
        <p:spPr>
          <a:xfrm>
            <a:off x="0" y="1718772"/>
            <a:ext cx="9144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b="1" dirty="0" smtClean="0"/>
              <a:t>Dělení věcných břemen</a:t>
            </a:r>
          </a:p>
          <a:p>
            <a:pPr>
              <a:buNone/>
            </a:pPr>
            <a:r>
              <a:rPr lang="cs-CZ" sz="1600" dirty="0" smtClean="0"/>
              <a:t>Podle oprávnění </a:t>
            </a:r>
          </a:p>
          <a:p>
            <a:pPr lvl="1">
              <a:buNone/>
            </a:pPr>
            <a:r>
              <a:rPr lang="cs-CZ" sz="1600" dirty="0"/>
              <a:t>k</a:t>
            </a:r>
            <a:r>
              <a:rPr lang="cs-CZ" sz="1600" dirty="0" smtClean="0"/>
              <a:t> vlastnictví -  k určité nemovitosti, změna vlastníka nemá vliv na trvání věcného břemene</a:t>
            </a:r>
          </a:p>
          <a:p>
            <a:pPr lvl="1">
              <a:buNone/>
            </a:pPr>
            <a:r>
              <a:rPr lang="cs-CZ" sz="1600" dirty="0" smtClean="0"/>
              <a:t>k osobě - konkrétní osoba má právo k cizí věci, právo končí smrtí osoby</a:t>
            </a:r>
          </a:p>
          <a:p>
            <a:pPr>
              <a:buNone/>
            </a:pPr>
            <a:r>
              <a:rPr lang="cs-CZ" sz="1600" dirty="0"/>
              <a:t>P</a:t>
            </a:r>
            <a:r>
              <a:rPr lang="cs-CZ" sz="1600" dirty="0" smtClean="0"/>
              <a:t>odle druhu povinností</a:t>
            </a:r>
          </a:p>
          <a:p>
            <a:pPr lvl="1">
              <a:buNone/>
            </a:pPr>
            <a:r>
              <a:rPr lang="cs-CZ" sz="1600" dirty="0" smtClean="0"/>
              <a:t>něco strpět  – např. chůzi či jízdu po vlastním pozemku, strpět čerpání vody ze studny</a:t>
            </a:r>
          </a:p>
          <a:p>
            <a:pPr lvl="1">
              <a:buNone/>
            </a:pPr>
            <a:r>
              <a:rPr lang="cs-CZ" sz="1600" dirty="0" smtClean="0"/>
              <a:t>něco konat – např. poskytnout doživotní bydlení, dávat každoročně původnímu vlastníkovi    </a:t>
            </a:r>
            <a:br>
              <a:rPr lang="cs-CZ" sz="1600" dirty="0" smtClean="0"/>
            </a:br>
            <a:r>
              <a:rPr lang="cs-CZ" sz="1600" dirty="0" smtClean="0"/>
              <a:t>                     část úrody ze zahrady</a:t>
            </a:r>
          </a:p>
          <a:p>
            <a:pPr lvl="1">
              <a:buNone/>
            </a:pPr>
            <a:r>
              <a:rPr lang="cs-CZ" sz="1600" dirty="0" smtClean="0"/>
              <a:t>se něčeho zdržet – např. stavět plot jen do určité výše, nevysazovat stromy na části pozemku </a:t>
            </a:r>
          </a:p>
          <a:p>
            <a:pPr>
              <a:buNone/>
            </a:pPr>
            <a:r>
              <a:rPr lang="cs-CZ" sz="1600" dirty="0"/>
              <a:t>P</a:t>
            </a:r>
            <a:r>
              <a:rPr lang="cs-CZ" sz="1600" dirty="0" smtClean="0"/>
              <a:t>odle úplaty</a:t>
            </a:r>
          </a:p>
          <a:p>
            <a:pPr lvl="1">
              <a:buNone/>
            </a:pPr>
            <a:r>
              <a:rPr lang="cs-CZ" sz="1600" dirty="0" smtClean="0"/>
              <a:t>úplatná věcná břemena</a:t>
            </a:r>
          </a:p>
          <a:p>
            <a:pPr lvl="1">
              <a:buNone/>
            </a:pPr>
            <a:r>
              <a:rPr lang="cs-CZ" sz="1600" dirty="0" smtClean="0"/>
              <a:t>bezúplatná věcná břemena</a:t>
            </a:r>
            <a:endParaRPr lang="cs-CZ" sz="1600" dirty="0"/>
          </a:p>
        </p:txBody>
      </p:sp>
      <p:pic>
        <p:nvPicPr>
          <p:cNvPr id="9" name="Obrázek 8" descr="VTIP - BŘEMENO PŘÍJEZDU"/>
          <p:cNvPicPr/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 l="3434" t="5000" r="3846"/>
          <a:stretch>
            <a:fillRect/>
          </a:stretch>
        </p:blipFill>
        <p:spPr bwMode="auto">
          <a:xfrm>
            <a:off x="5202084" y="4959204"/>
            <a:ext cx="2430324" cy="180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251424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800" dirty="0" smtClean="0"/>
              <a:t>http://www.</a:t>
            </a:r>
            <a:r>
              <a:rPr lang="cs-CZ" sz="800" dirty="0" err="1" smtClean="0"/>
              <a:t>wor.cz</a:t>
            </a:r>
            <a:r>
              <a:rPr lang="cs-CZ" sz="800" dirty="0" smtClean="0"/>
              <a:t>/</a:t>
            </a:r>
            <a:r>
              <a:rPr lang="cs-CZ" sz="800" dirty="0" err="1" smtClean="0"/>
              <a:t>cz</a:t>
            </a:r>
            <a:r>
              <a:rPr lang="cs-CZ" sz="800" dirty="0" smtClean="0"/>
              <a:t>/menu/63/rady/</a:t>
            </a:r>
            <a:r>
              <a:rPr lang="cs-CZ" sz="800" dirty="0" err="1" smtClean="0"/>
              <a:t>odpovedi</a:t>
            </a:r>
            <a:r>
              <a:rPr lang="cs-CZ" sz="800" dirty="0" smtClean="0"/>
              <a:t>-</a:t>
            </a:r>
            <a:r>
              <a:rPr lang="cs-CZ" sz="800" dirty="0" err="1" smtClean="0"/>
              <a:t>pravnika</a:t>
            </a:r>
            <a:r>
              <a:rPr lang="cs-CZ" sz="800" dirty="0" smtClean="0"/>
              <a:t>/</a:t>
            </a:r>
            <a:r>
              <a:rPr lang="cs-CZ" sz="800" dirty="0" err="1" smtClean="0"/>
              <a:t>clanek</a:t>
            </a:r>
            <a:r>
              <a:rPr lang="cs-CZ" sz="800" dirty="0" smtClean="0"/>
              <a:t>-118-</a:t>
            </a:r>
            <a:r>
              <a:rPr lang="cs-CZ" sz="800" dirty="0" err="1" smtClean="0"/>
              <a:t>bremeno</a:t>
            </a:r>
            <a:r>
              <a:rPr lang="cs-CZ" sz="800" dirty="0" smtClean="0"/>
              <a:t>-</a:t>
            </a:r>
            <a:r>
              <a:rPr lang="cs-CZ" sz="800" dirty="0" err="1" smtClean="0"/>
              <a:t>prijezdu</a:t>
            </a:r>
            <a:r>
              <a:rPr lang="cs-CZ" sz="800" dirty="0" smtClean="0"/>
              <a:t>/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30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182239-02FF-432C-879A-C8AFF448324F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b="1" dirty="0" smtClean="0"/>
              <a:t>Zástavní právo </a:t>
            </a:r>
            <a:r>
              <a:rPr lang="cs-CZ" sz="2000" dirty="0" smtClean="0"/>
              <a:t>- slouží k zajištění pohledávky pro případ, že nebude</a:t>
            </a:r>
            <a:br>
              <a:rPr lang="cs-CZ" sz="2000" dirty="0" smtClean="0"/>
            </a:br>
            <a:r>
              <a:rPr lang="cs-CZ" sz="2000" dirty="0" smtClean="0"/>
              <a:t>                             dlužníkem včas a řádně splněna. </a:t>
            </a:r>
            <a:r>
              <a:rPr lang="cs-CZ" sz="2000" b="1" dirty="0"/>
              <a:t>Z</a:t>
            </a:r>
            <a:r>
              <a:rPr lang="cs-CZ" sz="2000" b="1" dirty="0" smtClean="0"/>
              <a:t>ástava</a:t>
            </a:r>
            <a:r>
              <a:rPr lang="cs-CZ" sz="2000" dirty="0" smtClean="0"/>
              <a:t>, může být jak </a:t>
            </a:r>
            <a:br>
              <a:rPr lang="cs-CZ" sz="2000" dirty="0" smtClean="0"/>
            </a:br>
            <a:r>
              <a:rPr lang="cs-CZ" sz="2000" dirty="0" smtClean="0"/>
              <a:t>                             věc movitá nebo nemovitá, tak i jiná pohledávka nebo 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právo apod.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0" y="1538748"/>
            <a:ext cx="9144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b="1" dirty="0" smtClean="0"/>
              <a:t>Předkupní právo</a:t>
            </a:r>
            <a:r>
              <a:rPr lang="cs-CZ" sz="2000" dirty="0" smtClean="0"/>
              <a:t> - je právo oprávněné osoby požadovat,aby při byla věc                    </a:t>
            </a:r>
            <a:br>
              <a:rPr lang="cs-CZ" sz="2000" dirty="0" smtClean="0"/>
            </a:br>
            <a:r>
              <a:rPr lang="cs-CZ" sz="2000" dirty="0" smtClean="0"/>
              <a:t>                                nejprve nabídnuta ke koupi této osobě.</a:t>
            </a:r>
            <a:endParaRPr lang="cs-CZ" sz="2000" dirty="0"/>
          </a:p>
        </p:txBody>
      </p:sp>
      <p:pic>
        <p:nvPicPr>
          <p:cNvPr id="46082" name="Picture 2" descr="http://www.chatar-chalupar.cz/wp-content/uploads/2012/01/pr%C3%A1vo-11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42156" y="2438868"/>
            <a:ext cx="2970396" cy="4246027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012192" y="6642556"/>
            <a:ext cx="243032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800" dirty="0" smtClean="0"/>
              <a:t>http://www.</a:t>
            </a:r>
            <a:r>
              <a:rPr lang="cs-CZ" sz="800" dirty="0" err="1" smtClean="0"/>
              <a:t>chatar</a:t>
            </a:r>
            <a:r>
              <a:rPr lang="cs-CZ" sz="800" dirty="0" smtClean="0"/>
              <a:t>-</a:t>
            </a:r>
            <a:r>
              <a:rPr lang="cs-CZ" sz="800" dirty="0" err="1" smtClean="0"/>
              <a:t>chalupar.cz</a:t>
            </a:r>
            <a:r>
              <a:rPr lang="cs-CZ" sz="800" dirty="0" smtClean="0"/>
              <a:t>/</a:t>
            </a:r>
            <a:r>
              <a:rPr lang="cs-CZ" sz="800" dirty="0" err="1" smtClean="0"/>
              <a:t>vecne</a:t>
            </a:r>
            <a:r>
              <a:rPr lang="cs-CZ" sz="800" dirty="0" smtClean="0"/>
              <a:t>-</a:t>
            </a:r>
            <a:r>
              <a:rPr lang="cs-CZ" sz="800" dirty="0" err="1" smtClean="0"/>
              <a:t>bremeno</a:t>
            </a:r>
            <a:r>
              <a:rPr lang="cs-CZ" sz="800" dirty="0" smtClean="0"/>
              <a:t>-2</a:t>
            </a:r>
            <a:endParaRPr lang="cs-CZ" sz="800" dirty="0"/>
          </a:p>
        </p:txBody>
      </p:sp>
      <p:sp>
        <p:nvSpPr>
          <p:cNvPr id="7" name="Obdélník 6"/>
          <p:cNvSpPr/>
          <p:nvPr/>
        </p:nvSpPr>
        <p:spPr>
          <a:xfrm>
            <a:off x="0" y="4239108"/>
            <a:ext cx="4752024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dirty="0" smtClean="0"/>
              <a:t>Pro věcná práva je typická jejich publicita, tedy </a:t>
            </a:r>
            <a:r>
              <a:rPr lang="cs-CZ" sz="2000" b="1" dirty="0" smtClean="0"/>
              <a:t>veřejnost</a:t>
            </a: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 smtClean="0"/>
              <a:t>(existenci těchto práv je možno ověřit ve veřejných seznamech - např. v katastru nemovitostí, rejstříku zástav atd.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E49EA27-D34B-4850-840C-B3E5819F2EBC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20" y="548616"/>
            <a:ext cx="6913563" cy="4410588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r>
              <a:rPr lang="cs-CZ" sz="1400" b="1" dirty="0" smtClean="0">
                <a:solidFill>
                  <a:srgbClr val="002060"/>
                </a:solidFill>
                <a:hlinkClick r:id="rId3"/>
              </a:rPr>
              <a:t>http://cs.wikipedia.org/wiki/Věcná_práva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1400" b="1" dirty="0" smtClean="0">
                <a:solidFill>
                  <a:srgbClr val="002060"/>
                </a:solidFill>
                <a:hlinkClick r:id="rId4"/>
              </a:rPr>
              <a:t>http://cs.wikipedia.org/wiki/Vlastnické_právo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1400" b="1" dirty="0" smtClean="0">
                <a:solidFill>
                  <a:srgbClr val="002060"/>
                </a:solidFill>
                <a:hlinkClick r:id="rId5"/>
              </a:rPr>
              <a:t>http://cs.wikipedia.org/wiki/Držba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1400" b="1" dirty="0" smtClean="0">
                <a:solidFill>
                  <a:srgbClr val="002060"/>
                </a:solidFill>
                <a:hlinkClick r:id="rId6"/>
              </a:rPr>
              <a:t>http://cs.wikipedia.org/wiki/Věcná_práva_k_věci_cizí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1400" b="1" dirty="0" smtClean="0">
                <a:solidFill>
                  <a:srgbClr val="002060"/>
                </a:solidFill>
                <a:hlinkClick r:id="rId7"/>
              </a:rPr>
              <a:t>http://cs.wikipedia.org/wiki/Věcné_břemeno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1400" b="1" dirty="0" smtClean="0">
                <a:solidFill>
                  <a:srgbClr val="002060"/>
                </a:solidFill>
                <a:hlinkClick r:id="rId8"/>
              </a:rPr>
              <a:t>http://cs.wikipedia.org/wiki/Zástavní_právo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1400" b="1" dirty="0" smtClean="0">
                <a:solidFill>
                  <a:srgbClr val="002060"/>
                </a:solidFill>
                <a:hlinkClick r:id="rId9"/>
              </a:rPr>
              <a:t>http://cs.wikipedia.org/wiki/Předkupní_právo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1400" b="1" dirty="0" smtClean="0">
                <a:solidFill>
                  <a:srgbClr val="002060"/>
                </a:solidFill>
                <a:hlinkClick r:id="rId10"/>
              </a:rPr>
              <a:t>http://obcanskyzakonik.justice.cz/cz/vlastnictvi-a-dalsi-vecna-prava/obecne.html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1400" b="1" dirty="0" smtClean="0">
                <a:solidFill>
                  <a:srgbClr val="002060"/>
                </a:solidFill>
                <a:hlinkClick r:id="rId11"/>
              </a:rPr>
              <a:t>http://obcanskyzakonik.justice.cz/cz/texty-zakonu-.html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14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0" y="6642556"/>
            <a:ext cx="565214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800" dirty="0" smtClean="0"/>
              <a:t>http://www.</a:t>
            </a:r>
            <a:r>
              <a:rPr lang="cs-CZ" sz="800" dirty="0" err="1" smtClean="0"/>
              <a:t>vymahani</a:t>
            </a:r>
            <a:r>
              <a:rPr lang="cs-CZ" sz="800" dirty="0" smtClean="0"/>
              <a:t>-</a:t>
            </a:r>
            <a:r>
              <a:rPr lang="cs-CZ" sz="800" dirty="0" err="1" smtClean="0"/>
              <a:t>pohledavky.cz</a:t>
            </a:r>
            <a:r>
              <a:rPr lang="cs-CZ" sz="800" dirty="0" smtClean="0"/>
              <a:t>/exekuce-a-exekutori.4/</a:t>
            </a:r>
            <a:r>
              <a:rPr lang="cs-CZ" sz="800" dirty="0" err="1" smtClean="0"/>
              <a:t>zastavni</a:t>
            </a:r>
            <a:r>
              <a:rPr lang="cs-CZ" sz="800" dirty="0" smtClean="0"/>
              <a:t>-</a:t>
            </a:r>
            <a:r>
              <a:rPr lang="cs-CZ" sz="800" dirty="0" err="1" smtClean="0"/>
              <a:t>pravo</a:t>
            </a:r>
            <a:r>
              <a:rPr lang="cs-CZ" sz="800" dirty="0" smtClean="0"/>
              <a:t>-k-</a:t>
            </a:r>
            <a:r>
              <a:rPr lang="cs-CZ" sz="800" dirty="0" err="1" smtClean="0"/>
              <a:t>obchodnimu</a:t>
            </a:r>
            <a:r>
              <a:rPr lang="cs-CZ" sz="800" dirty="0" smtClean="0"/>
              <a:t>-podilu.33.html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E49EA27-D34B-4850-840C-B3E5819F2EBC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251424" y="368592"/>
            <a:ext cx="8388065" cy="34840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endParaRPr lang="cs-CZ" sz="1400" dirty="0" smtClean="0">
              <a:hlinkClick r:id="rId4"/>
            </a:endParaRPr>
          </a:p>
          <a:p>
            <a:pPr>
              <a:buNone/>
            </a:pPr>
            <a:r>
              <a:rPr lang="cs-CZ" sz="1400" dirty="0" smtClean="0">
                <a:hlinkClick r:id="rId4"/>
              </a:rPr>
              <a:t>Použité obrázky</a:t>
            </a:r>
            <a:endParaRPr lang="cs-CZ" sz="1400" dirty="0">
              <a:hlinkClick r:id="rId4"/>
            </a:endParaRPr>
          </a:p>
          <a:p>
            <a:pPr>
              <a:buNone/>
            </a:pPr>
            <a:endParaRPr lang="cs-CZ" sz="1400" dirty="0" smtClean="0">
              <a:hlinkClick r:id="rId4"/>
            </a:endParaRPr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vymahani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pohledavky.cz</a:t>
            </a:r>
            <a:r>
              <a:rPr lang="cs-CZ" sz="1400" dirty="0" smtClean="0">
                <a:hlinkClick r:id="rId4"/>
              </a:rPr>
              <a:t>/exekuce-a-exekutori.4/</a:t>
            </a:r>
            <a:r>
              <a:rPr lang="cs-CZ" sz="1400" dirty="0" err="1" smtClean="0">
                <a:hlinkClick r:id="rId4"/>
              </a:rPr>
              <a:t>zastavni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pravo</a:t>
            </a:r>
            <a:r>
              <a:rPr lang="cs-CZ" sz="1400" dirty="0" smtClean="0">
                <a:hlinkClick r:id="rId4"/>
              </a:rPr>
              <a:t>-k-</a:t>
            </a:r>
            <a:r>
              <a:rPr lang="cs-CZ" sz="1400" dirty="0" err="1" smtClean="0">
                <a:hlinkClick r:id="rId4"/>
              </a:rPr>
              <a:t>obchodnimu</a:t>
            </a:r>
            <a:r>
              <a:rPr lang="cs-CZ" sz="1400" dirty="0" smtClean="0">
                <a:hlinkClick r:id="rId4"/>
              </a:rPr>
              <a:t>-podilu.33.html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judrvylimcova.sk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img</a:t>
            </a:r>
            <a:r>
              <a:rPr lang="cs-CZ" sz="1400" dirty="0" smtClean="0">
                <a:hlinkClick r:id="rId5"/>
              </a:rPr>
              <a:t>/1.gif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wor.cz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cz</a:t>
            </a:r>
            <a:r>
              <a:rPr lang="cs-CZ" sz="1400" dirty="0" smtClean="0">
                <a:hlinkClick r:id="rId6"/>
              </a:rPr>
              <a:t>/menu/63/rady/</a:t>
            </a:r>
            <a:r>
              <a:rPr lang="cs-CZ" sz="1400" dirty="0" err="1" smtClean="0">
                <a:hlinkClick r:id="rId6"/>
              </a:rPr>
              <a:t>odpovedi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pravnika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clanek</a:t>
            </a:r>
            <a:r>
              <a:rPr lang="cs-CZ" sz="1400" dirty="0" smtClean="0">
                <a:hlinkClick r:id="rId6"/>
              </a:rPr>
              <a:t>-118-</a:t>
            </a:r>
            <a:r>
              <a:rPr lang="cs-CZ" sz="1400" dirty="0" err="1" smtClean="0">
                <a:hlinkClick r:id="rId6"/>
              </a:rPr>
              <a:t>bremeno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prijezdu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chatar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chalupar.cz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vecne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bremeno</a:t>
            </a:r>
            <a:r>
              <a:rPr lang="cs-CZ" sz="1400" dirty="0" smtClean="0">
                <a:hlinkClick r:id="rId7"/>
              </a:rPr>
              <a:t>-2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86A3A2-7F64-46D9-B7CE-08379C87DA79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D1E25F-FDDC-412F-87A9-220AF0738D29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4149096"/>
            <a:ext cx="8622540" cy="24068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/>
              <a:t>Závazek označuje vztah mezi věřitelem a dlužníkem, jehož obsahem jsou práva a povinnosti těchto dvou (či více) osob pouze v rámci tohoto vztahu. Věřitel je tím, kdo má právo od dlužníka požadovat, aby pro něj (či pro jiného) např. něco vykonal nebo mu něco dal. Naopak dlužník je k tomuto povinen pouze vůči věřiteli - nikoli vůči jiným osobám. Závazky vznikají nejčastěji smlouvou. </a:t>
            </a:r>
          </a:p>
          <a:p>
            <a:pPr>
              <a:buNone/>
            </a:pPr>
            <a:endParaRPr lang="cs-CZ" sz="1600" u="sng" dirty="0" smtClean="0"/>
          </a:p>
          <a:p>
            <a:pPr>
              <a:buNone/>
            </a:pPr>
            <a:r>
              <a:rPr lang="cs-CZ" sz="1600" u="sng" dirty="0" smtClean="0"/>
              <a:t>Příklad:</a:t>
            </a:r>
            <a:r>
              <a:rPr lang="cs-CZ" sz="1600" dirty="0" smtClean="0"/>
              <a:t> </a:t>
            </a:r>
            <a:r>
              <a:rPr lang="cs-CZ" sz="1600" i="1" dirty="0" smtClean="0"/>
              <a:t>Prodávající (dlužník) se zavázal k tomu, že kupujícímu (věřiteli) prodá dům. Kupující se na oplátku zavázal k tomu, že prodávajícímu zaplatí sjednanou kupní cenu (v tomto vztahu má naopak postavení dlužníka on) Věřitel může plnění vymáhat pouze po dlužníkovi.</a:t>
            </a: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1276</TotalTime>
  <Words>746</Words>
  <Application>Microsoft Office PowerPoint</Application>
  <PresentationFormat>Předvádění na obrazovce (4:3)</PresentationFormat>
  <Paragraphs>142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Využití ICT pro rozvoj klíčových kompetencí  CZ.1.07/1.5.00/34.0448</vt:lpstr>
      <vt:lpstr>Snímek 2</vt:lpstr>
      <vt:lpstr>Právo</vt:lpstr>
      <vt:lpstr>Právo věcné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SOŠE Hluboká nad Vltavou</dc:creator>
  <cp:lastModifiedBy>FSC</cp:lastModifiedBy>
  <cp:revision>72</cp:revision>
  <dcterms:created xsi:type="dcterms:W3CDTF">2012-07-02T13:04:44Z</dcterms:created>
  <dcterms:modified xsi:type="dcterms:W3CDTF">2013-01-21T14:53:39Z</dcterms:modified>
</cp:coreProperties>
</file>