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5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1" autoAdjust="0"/>
    <p:restoredTop sz="94660"/>
  </p:normalViewPr>
  <p:slideViewPr>
    <p:cSldViewPr>
      <p:cViewPr varScale="1">
        <p:scale>
          <a:sx n="84" d="100"/>
          <a:sy n="84" d="100"/>
        </p:scale>
        <p:origin x="-78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C032BCA-258D-4D16-ACAC-E93C35F212F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26084D-3834-4EE6-8A4A-40B4A5B659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gif"/><Relationship Id="rId10" Type="http://schemas.openxmlformats.org/officeDocument/2006/relationships/image" Target="../media/image13.jpeg"/><Relationship Id="rId4" Type="http://schemas.openxmlformats.org/officeDocument/2006/relationships/image" Target="../media/image7.gi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hyperlink" Target="//upload.wikimedia.org/wikipedia/commons/9/97/The_Earth_seen_from_Apollo_17.jpg" TargetMode="Externa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choltice.cz/svs/lacko/fyzika_6roc/hmotnost/ucivo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Určování hmotnosti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Hmotnost a její jednotka</a:t>
            </a:r>
            <a:endParaRPr lang="cs-CZ" dirty="0"/>
          </a:p>
        </p:txBody>
      </p:sp>
      <p:pic>
        <p:nvPicPr>
          <p:cNvPr id="1026" name="Picture 2" descr="C:\Users\bambasova\AppData\Local\Microsoft\Windows\Temporary Internet Files\Content.IE5\A3E9BKAY\MP9004222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4664"/>
            <a:ext cx="5567264" cy="3688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29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57720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</a:t>
            </a:r>
            <a:r>
              <a:rPr lang="cs-CZ" sz="240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21.1.2013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VY_32_INOVACE_2A_F6_03_Určování hmotnosti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Určování hmotnosti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hmotnost, jednotky hmotnosti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24270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755576" y="1340768"/>
            <a:ext cx="7561212" cy="3293209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chemeClr val="accent1"/>
                </a:solidFill>
                <a:latin typeface="Algerian" pitchFamily="82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Určování hmotnosti: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seznámení s veličinou hmotnosti, s jejími jednotkami; převody jednotek hmotnosti; uvědomění si, jak porovnáváme hmotnost jednotlivých věcí, osob zvířat, …; odhad hmotnosti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62280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404664"/>
            <a:ext cx="216024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je těžší?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bambasova\AppData\Local\Microsoft\Windows\Temporary Internet Files\Content.IE5\0RIWC66Q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85" y="163836"/>
            <a:ext cx="935086" cy="110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ambasova\AppData\Local\Microsoft\Windows\Temporary Internet Files\Content.IE5\T12NSTY4\MP9004483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79" y="1896329"/>
            <a:ext cx="1735688" cy="115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ambasova\AppData\Local\Microsoft\Windows\Temporary Internet Files\Content.IE5\0RIWC66Q\MM9003957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05085"/>
            <a:ext cx="1369264" cy="116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ambasova\AppData\Local\Microsoft\Windows\Temporary Internet Files\Content.IE5\QHEHBH42\MM90039577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46" y="4581128"/>
            <a:ext cx="1761454" cy="1247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ambasova\AppData\Local\Microsoft\Windows\Temporary Internet Files\Content.IE5\QHEHBH42\MC90043382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802" y="4176513"/>
            <a:ext cx="1884164" cy="188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ambasova\AppData\Local\Microsoft\Windows\Temporary Internet Files\Content.IE5\NY3DSF53\MC9003616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09981"/>
            <a:ext cx="1330325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ambasova\AppData\Local\Microsoft\Windows\Temporary Internet Files\Content.IE5\4SQMCYUP\MC90044127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169" y="1276746"/>
            <a:ext cx="1830338" cy="18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ambasova\AppData\Local\Microsoft\Windows\Temporary Internet Files\Content.IE5\46F1V0OS\MC9003448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21" y="4293096"/>
            <a:ext cx="1236663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ambasova\AppData\Local\Microsoft\Windows\Temporary Internet Files\Content.IE5\2ZTTLXQU\MP900430836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8" t="14904" r="13293" b="8916"/>
          <a:stretch/>
        </p:blipFill>
        <p:spPr bwMode="auto">
          <a:xfrm>
            <a:off x="7092280" y="4080915"/>
            <a:ext cx="1735631" cy="207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rstenec 4"/>
          <p:cNvSpPr/>
          <p:nvPr/>
        </p:nvSpPr>
        <p:spPr>
          <a:xfrm>
            <a:off x="2646064" y="1142743"/>
            <a:ext cx="1979664" cy="2664296"/>
          </a:xfrm>
          <a:prstGeom prst="donut">
            <a:avLst>
              <a:gd name="adj" fmla="val 899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6518" y="3872829"/>
            <a:ext cx="1979664" cy="2664296"/>
          </a:xfrm>
          <a:prstGeom prst="donut">
            <a:avLst>
              <a:gd name="adj" fmla="val 899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6970263" y="3764567"/>
            <a:ext cx="1979664" cy="2664296"/>
          </a:xfrm>
          <a:prstGeom prst="donut">
            <a:avLst>
              <a:gd name="adj" fmla="val 899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4776020" y="809695"/>
            <a:ext cx="1979664" cy="2664296"/>
          </a:xfrm>
          <a:prstGeom prst="donut">
            <a:avLst>
              <a:gd name="adj" fmla="val 8997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91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944" y="548680"/>
            <a:ext cx="13824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Značka: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591071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53652"/>
            <a:ext cx="1647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Jednotka: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772816"/>
            <a:ext cx="19466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kilogram  (kg)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944" y="2996952"/>
            <a:ext cx="3667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Násobky  díly jednotek: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3020759"/>
            <a:ext cx="242419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gram   (g)</a:t>
            </a:r>
          </a:p>
          <a:p>
            <a:r>
              <a:rPr lang="cs-CZ" sz="2400" dirty="0" smtClean="0"/>
              <a:t>miligram  (mg)</a:t>
            </a:r>
          </a:p>
          <a:p>
            <a:r>
              <a:rPr lang="cs-CZ" sz="2400" dirty="0" smtClean="0"/>
              <a:t>tuna  (t)</a:t>
            </a:r>
          </a:p>
          <a:p>
            <a:r>
              <a:rPr lang="cs-CZ" sz="2400" dirty="0" smtClean="0"/>
              <a:t>dekagram  (dkg)</a:t>
            </a:r>
          </a:p>
          <a:p>
            <a:r>
              <a:rPr lang="cs-CZ" sz="2400" dirty="0" smtClean="0"/>
              <a:t>metrický cent  (q)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319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zscholtice.cz/svs/lacko/fyzika_6roc/hmotnost/obrazky/prevod_hmotnost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774086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35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3691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Filipova hmotnost je 54 kg.</a:t>
            </a:r>
            <a:endParaRPr lang="cs-CZ" sz="2400" dirty="0"/>
          </a:p>
        </p:txBody>
      </p:sp>
      <p:pic>
        <p:nvPicPr>
          <p:cNvPr id="4098" name="Picture 2" descr="C:\Users\bambasova\AppData\Local\Microsoft\Windows\Temporary Internet Files\Content.IE5\2ZTTLXQU\MP9004465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8680"/>
            <a:ext cx="2969556" cy="384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5229200"/>
            <a:ext cx="2180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 = 54 kg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939752"/>
            <a:ext cx="1664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zapisujeme</a:t>
            </a:r>
            <a:endParaRPr lang="cs-CZ" sz="2400" dirty="0"/>
          </a:p>
        </p:txBody>
      </p:sp>
      <p:sp>
        <p:nvSpPr>
          <p:cNvPr id="5" name="Šipka dolů 4"/>
          <p:cNvSpPr/>
          <p:nvPr/>
        </p:nvSpPr>
        <p:spPr>
          <a:xfrm>
            <a:off x="2169129" y="1700808"/>
            <a:ext cx="396922" cy="77060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321529" y="3861048"/>
            <a:ext cx="396922" cy="77060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81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 jednotky od nejmenší po největší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2178968" cy="4525963"/>
          </a:xfrm>
        </p:spPr>
        <p:txBody>
          <a:bodyPr/>
          <a:lstStyle/>
          <a:p>
            <a:r>
              <a:rPr lang="cs-CZ" dirty="0" smtClean="0"/>
              <a:t>kg</a:t>
            </a:r>
          </a:p>
          <a:p>
            <a:r>
              <a:rPr lang="cs-CZ" dirty="0" smtClean="0"/>
              <a:t>t</a:t>
            </a:r>
          </a:p>
          <a:p>
            <a:r>
              <a:rPr lang="cs-CZ" dirty="0" smtClean="0"/>
              <a:t>g</a:t>
            </a:r>
          </a:p>
          <a:p>
            <a:r>
              <a:rPr lang="cs-CZ" dirty="0" smtClean="0"/>
              <a:t>q</a:t>
            </a:r>
          </a:p>
          <a:p>
            <a:r>
              <a:rPr lang="cs-CZ" dirty="0" smtClean="0"/>
              <a:t>mg</a:t>
            </a:r>
          </a:p>
          <a:p>
            <a:r>
              <a:rPr lang="cs-CZ" dirty="0" smtClean="0"/>
              <a:t>dkg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25380" y="1556792"/>
            <a:ext cx="2178968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mg</a:t>
            </a:r>
          </a:p>
          <a:p>
            <a:r>
              <a:rPr lang="cs-CZ" dirty="0" smtClean="0"/>
              <a:t>g</a:t>
            </a:r>
          </a:p>
          <a:p>
            <a:r>
              <a:rPr lang="cs-CZ" dirty="0" smtClean="0"/>
              <a:t>dkg</a:t>
            </a:r>
          </a:p>
          <a:p>
            <a:r>
              <a:rPr lang="cs-CZ" dirty="0" smtClean="0"/>
              <a:t>kg</a:t>
            </a:r>
          </a:p>
          <a:p>
            <a:r>
              <a:rPr lang="cs-CZ" dirty="0" smtClean="0"/>
              <a:t>q</a:t>
            </a:r>
          </a:p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55776" y="3068960"/>
            <a:ext cx="1296144" cy="7508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5976" y="1556792"/>
            <a:ext cx="2088232" cy="4176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45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v gramech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205697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7,2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0,7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1,35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0,215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2,529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kg =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1821700"/>
            <a:ext cx="141577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000 g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000 g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00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00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350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215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529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40541" y="1495822"/>
            <a:ext cx="2016224" cy="3888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19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v dekagramech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8840"/>
            <a:ext cx="174919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3200"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dirty="0" smtClean="0"/>
              <a:t>0,45 </a:t>
            </a:r>
            <a:r>
              <a:rPr lang="cs-CZ" dirty="0"/>
              <a:t>kg =</a:t>
            </a:r>
          </a:p>
          <a:p>
            <a:r>
              <a:rPr lang="cs-CZ" dirty="0"/>
              <a:t>4</a:t>
            </a:r>
            <a:r>
              <a:rPr lang="cs-CZ" dirty="0" smtClean="0"/>
              <a:t>500 </a:t>
            </a:r>
            <a:r>
              <a:rPr lang="cs-CZ" dirty="0"/>
              <a:t>g =</a:t>
            </a:r>
          </a:p>
          <a:p>
            <a:r>
              <a:rPr lang="cs-CZ" dirty="0"/>
              <a:t>8</a:t>
            </a:r>
            <a:r>
              <a:rPr lang="cs-CZ" dirty="0" smtClean="0"/>
              <a:t> </a:t>
            </a:r>
            <a:r>
              <a:rPr lang="cs-CZ" dirty="0"/>
              <a:t>kg = </a:t>
            </a:r>
          </a:p>
          <a:p>
            <a:r>
              <a:rPr lang="cs-CZ" dirty="0" smtClean="0"/>
              <a:t>0,3 </a:t>
            </a:r>
            <a:r>
              <a:rPr lang="cs-CZ" dirty="0"/>
              <a:t>q = </a:t>
            </a:r>
          </a:p>
          <a:p>
            <a:r>
              <a:rPr lang="cs-CZ" dirty="0" smtClean="0"/>
              <a:t>5,6 </a:t>
            </a:r>
            <a:r>
              <a:rPr lang="cs-CZ" dirty="0"/>
              <a:t>kg = </a:t>
            </a:r>
          </a:p>
          <a:p>
            <a:r>
              <a:rPr lang="cs-CZ" dirty="0" smtClean="0"/>
              <a:t>47,6 </a:t>
            </a:r>
            <a:r>
              <a:rPr lang="cs-CZ" dirty="0"/>
              <a:t>g =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63011" y="1988840"/>
            <a:ext cx="162095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3200"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dirty="0"/>
              <a:t>4</a:t>
            </a:r>
            <a:r>
              <a:rPr lang="cs-CZ" dirty="0" smtClean="0"/>
              <a:t>,5 </a:t>
            </a:r>
            <a:r>
              <a:rPr lang="cs-CZ" dirty="0"/>
              <a:t>dkg</a:t>
            </a:r>
          </a:p>
          <a:p>
            <a:r>
              <a:rPr lang="cs-CZ" dirty="0"/>
              <a:t>4</a:t>
            </a:r>
            <a:r>
              <a:rPr lang="cs-CZ" dirty="0" smtClean="0"/>
              <a:t>5 </a:t>
            </a:r>
            <a:r>
              <a:rPr lang="cs-CZ" dirty="0"/>
              <a:t>dkg</a:t>
            </a:r>
          </a:p>
          <a:p>
            <a:r>
              <a:rPr lang="cs-CZ" dirty="0"/>
              <a:t>8</a:t>
            </a:r>
            <a:r>
              <a:rPr lang="cs-CZ" dirty="0" smtClean="0"/>
              <a:t>00 </a:t>
            </a:r>
            <a:r>
              <a:rPr lang="cs-CZ" dirty="0"/>
              <a:t>dkg</a:t>
            </a:r>
          </a:p>
          <a:p>
            <a:r>
              <a:rPr lang="cs-CZ" dirty="0"/>
              <a:t>3</a:t>
            </a:r>
            <a:r>
              <a:rPr lang="cs-CZ" dirty="0" smtClean="0"/>
              <a:t>00 </a:t>
            </a:r>
            <a:r>
              <a:rPr lang="cs-CZ" dirty="0"/>
              <a:t>dkg</a:t>
            </a:r>
          </a:p>
          <a:p>
            <a:r>
              <a:rPr lang="cs-CZ" dirty="0"/>
              <a:t>560 dkg</a:t>
            </a:r>
          </a:p>
          <a:p>
            <a:r>
              <a:rPr lang="cs-CZ" dirty="0" smtClean="0"/>
              <a:t>4,76 </a:t>
            </a:r>
            <a:r>
              <a:rPr lang="cs-CZ" dirty="0"/>
              <a:t>dkg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91003" y="1758771"/>
            <a:ext cx="1692965" cy="3312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62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tipni si, kolik </a:t>
            </a:r>
            <a:r>
              <a:rPr lang="cs-CZ" dirty="0"/>
              <a:t>v</a:t>
            </a:r>
            <a:r>
              <a:rPr lang="cs-CZ" dirty="0" smtClean="0"/>
              <a:t>áží …</a:t>
            </a:r>
            <a:endParaRPr lang="cs-CZ" dirty="0"/>
          </a:p>
        </p:txBody>
      </p:sp>
      <p:pic>
        <p:nvPicPr>
          <p:cNvPr id="3" name="Picture 10" descr="C:\Users\bambasova\AppData\Local\Microsoft\Windows\Temporary Internet Files\Content.IE5\2ZTTLXQU\MP9004308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8" t="14904" r="13293" b="8916"/>
          <a:stretch/>
        </p:blipFill>
        <p:spPr bwMode="auto">
          <a:xfrm>
            <a:off x="179513" y="1556793"/>
            <a:ext cx="156573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06338" y="2276872"/>
            <a:ext cx="1053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 – 7 t</a:t>
            </a:r>
            <a:endParaRPr lang="cs-CZ" sz="2400" b="1" dirty="0"/>
          </a:p>
        </p:txBody>
      </p:sp>
      <p:pic>
        <p:nvPicPr>
          <p:cNvPr id="1026" name="Picture 2" descr="http://files.prvnibe.webnode.cz/200000121-ad267ae205/VELRYBA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24372"/>
            <a:ext cx="21812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68344" y="2276872"/>
            <a:ext cx="8896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cs-CZ" dirty="0"/>
              <a:t>140 t</a:t>
            </a:r>
          </a:p>
        </p:txBody>
      </p:sp>
      <p:pic>
        <p:nvPicPr>
          <p:cNvPr id="1027" name="Picture 3" descr="C:\Users\bambasova\AppData\Local\Microsoft\Windows\Temporary Internet Files\Content.IE5\T12NSTY4\MP900448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184" y="4077072"/>
            <a:ext cx="2284696" cy="152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7904" y="4607804"/>
            <a:ext cx="774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30 g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6237312"/>
            <a:ext cx="5695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cs-CZ" dirty="0"/>
              <a:t>5 973 600 000 000 000 000 000 000 kg</a:t>
            </a:r>
          </a:p>
        </p:txBody>
      </p:sp>
      <p:pic>
        <p:nvPicPr>
          <p:cNvPr id="1029" name="Picture 5" descr="Soubor:The Earth seen from Apollo 17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395" y="3836662"/>
            <a:ext cx="2003948" cy="200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96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AUTOR NEUVEDEN. </a:t>
            </a:r>
            <a:r>
              <a:rPr lang="cs-CZ" sz="1400" i="1" dirty="0"/>
              <a:t>google.com</a:t>
            </a:r>
            <a:r>
              <a:rPr lang="cs-CZ" sz="1400" dirty="0"/>
              <a:t> [online]. [cit. 17.1.2013]. Dostupný na WWW: http://www.google.cz/imgres?q=plejtv%C3%A1k+obrovsk%C3%BD&amp;hl=cs&amp;sa=X&amp;tbo=d&amp;biw=1280&amp;bih=855&amp;tbm=isch&amp;tbnid=oBCBL5t29n5NNM:&amp;imgrefurl=http://prvnibe.webnode.cz/news/anezka-plejtvak-obrovsky/&amp;docid=kf-kGNQjw5QjUM&amp;imgurl=http://</a:t>
            </a:r>
            <a:r>
              <a:rPr lang="cs-CZ" sz="1400" dirty="0" smtClean="0"/>
              <a:t>files.prvnibe.webnode.cz/200000121-ad267ae205/VELRYBA.jpeg&amp;w=229&amp;h=200&amp;ei=w9D3UPOFOYas0QXBrYDwDg&amp;zoom=1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zscholtice.cz</a:t>
            </a:r>
            <a:r>
              <a:rPr lang="cs-CZ" sz="1400" dirty="0"/>
              <a:t> [online]. [cit. 17.1.2013].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www.zscholtice.cz/svs/lacko/fyzika_6roc/hmotnost/ucivo.html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17.1.2013]. Dostupný na WWW: http://cs.wikipedia.org/wiki/Soubor:The_Earth_seen_from_Apollo_17.jpg </a:t>
            </a:r>
            <a:endParaRPr lang="cs-CZ" sz="1400" dirty="0" smtClean="0"/>
          </a:p>
          <a:p>
            <a:r>
              <a:rPr lang="cs-CZ" sz="1400" dirty="0" smtClean="0"/>
              <a:t>galerie Klipart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74776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117</TotalTime>
  <Words>322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Určování hmotnosti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Seřaď jednotky od nejmenší po největší</vt:lpstr>
      <vt:lpstr>vyjádřete v gramech</vt:lpstr>
      <vt:lpstr>vyjádřete v dekagramech</vt:lpstr>
      <vt:lpstr>tipni si, kolik váží …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Určování hmotnosti</dc:title>
  <dc:creator>Bambasová Kateřina</dc:creator>
  <cp:lastModifiedBy>Bambasová Kateřina</cp:lastModifiedBy>
  <cp:revision>12</cp:revision>
  <dcterms:created xsi:type="dcterms:W3CDTF">2013-01-17T07:20:28Z</dcterms:created>
  <dcterms:modified xsi:type="dcterms:W3CDTF">2013-01-22T07:42:29Z</dcterms:modified>
</cp:coreProperties>
</file>