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2" r:id="rId3"/>
    <p:sldId id="256" r:id="rId4"/>
    <p:sldId id="257" r:id="rId5"/>
    <p:sldId id="258" r:id="rId6"/>
    <p:sldId id="259" r:id="rId7"/>
    <p:sldId id="260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FF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9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140AE-DEEE-484E-A53F-3D50C918018B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CF342-CB42-4707-80C3-4A67E5149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9441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140AE-DEEE-484E-A53F-3D50C918018B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CF342-CB42-4707-80C3-4A67E5149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336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140AE-DEEE-484E-A53F-3D50C918018B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CF342-CB42-4707-80C3-4A67E5149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047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140AE-DEEE-484E-A53F-3D50C918018B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CF342-CB42-4707-80C3-4A67E5149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61636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140AE-DEEE-484E-A53F-3D50C918018B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CF342-CB42-4707-80C3-4A67E5149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332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140AE-DEEE-484E-A53F-3D50C918018B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CF342-CB42-4707-80C3-4A67E5149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7610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140AE-DEEE-484E-A53F-3D50C918018B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CF342-CB42-4707-80C3-4A67E5149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774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140AE-DEEE-484E-A53F-3D50C918018B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CF342-CB42-4707-80C3-4A67E5149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940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140AE-DEEE-484E-A53F-3D50C918018B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CF342-CB42-4707-80C3-4A67E5149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12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140AE-DEEE-484E-A53F-3D50C918018B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CF342-CB42-4707-80C3-4A67E5149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5452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140AE-DEEE-484E-A53F-3D50C918018B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CF342-CB42-4707-80C3-4A67E5149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7530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00FFFF"/>
            </a:gs>
            <a:gs pos="75000">
              <a:schemeClr val="bg1">
                <a:shade val="100000"/>
                <a:satMod val="115000"/>
              </a:schemeClr>
            </a:gs>
            <a:gs pos="100000">
              <a:schemeClr val="bg1">
                <a:shade val="70000"/>
                <a:satMod val="13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1140AE-DEEE-484E-A53F-3D50C918018B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CF342-CB42-4707-80C3-4A67E5149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842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B</a:t>
            </a:r>
            <a:endParaRPr lang="cs-CZ" b="1" dirty="0"/>
          </a:p>
        </p:txBody>
      </p:sp>
      <p:grpSp>
        <p:nvGrpSpPr>
          <p:cNvPr id="4" name="Skupina 3"/>
          <p:cNvGrpSpPr/>
          <p:nvPr/>
        </p:nvGrpSpPr>
        <p:grpSpPr>
          <a:xfrm>
            <a:off x="899592" y="1711916"/>
            <a:ext cx="7344816" cy="3434169"/>
            <a:chOff x="899592" y="2413338"/>
            <a:chExt cx="7344816" cy="3434169"/>
          </a:xfrm>
        </p:grpSpPr>
        <p:sp>
          <p:nvSpPr>
            <p:cNvPr id="5" name="Obdélník 4"/>
            <p:cNvSpPr/>
            <p:nvPr/>
          </p:nvSpPr>
          <p:spPr>
            <a:xfrm>
              <a:off x="899592" y="2413338"/>
              <a:ext cx="7344816" cy="147732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dirty="0"/>
                <a:t>Název školy:  Základní škola Karla Klíče Hostinné</a:t>
              </a:r>
            </a:p>
            <a:p>
              <a:r>
                <a:rPr lang="cs-CZ" dirty="0"/>
                <a:t>Autor:  Mgr. Simona Stránská</a:t>
              </a:r>
            </a:p>
            <a:p>
              <a:r>
                <a:rPr lang="cs-CZ" dirty="0"/>
                <a:t>Název:  </a:t>
              </a:r>
              <a:r>
                <a:rPr lang="cs-CZ" dirty="0" smtClean="0"/>
                <a:t>VY_32_INOVACE_09_A__01_Vyjmenovaná slova po B</a:t>
              </a:r>
              <a:endParaRPr lang="cs-CZ" dirty="0"/>
            </a:p>
            <a:p>
              <a:r>
                <a:rPr lang="cs-CZ" dirty="0"/>
                <a:t>Téma:   </a:t>
              </a:r>
              <a:r>
                <a:rPr lang="cs-CZ" dirty="0" smtClean="0"/>
                <a:t>Český jazyk - vyjmenovaná slova</a:t>
              </a:r>
              <a:endParaRPr lang="cs-CZ" dirty="0"/>
            </a:p>
            <a:p>
              <a:r>
                <a:rPr lang="cs-CZ" dirty="0"/>
                <a:t>Číslo projektu: CZ.1.07/1.4.00/21.2131</a:t>
              </a:r>
            </a:p>
          </p:txBody>
        </p:sp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449" y="4725144"/>
              <a:ext cx="5761037" cy="1122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72277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4828078"/>
              </p:ext>
            </p:extLst>
          </p:nvPr>
        </p:nvGraphicFramePr>
        <p:xfrm>
          <a:off x="1259632" y="2132856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7.prosince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10. prosince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Český jazyk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a literatura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 po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Být, bydlit, obyvatel, byt, příbytek, nábytek, dobytek, obyčej, bystrý, bylina, kobyla, býk, Přibyslav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8184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1470025"/>
          </a:xfrm>
        </p:spPr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B</a:t>
            </a:r>
            <a:endParaRPr lang="cs-CZ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683568" y="1484784"/>
            <a:ext cx="2592288" cy="2223740"/>
            <a:chOff x="683568" y="1743302"/>
            <a:chExt cx="2385106" cy="1965222"/>
          </a:xfrm>
        </p:grpSpPr>
        <p:pic>
          <p:nvPicPr>
            <p:cNvPr id="1027" name="Picture 3" descr="C:\Users\Simona\Desktop\b\mm 001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904" t="3389" r="55259" b="77385"/>
            <a:stretch/>
          </p:blipFill>
          <p:spPr bwMode="auto">
            <a:xfrm>
              <a:off x="683568" y="1743302"/>
              <a:ext cx="2385106" cy="1541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827584" y="3123749"/>
              <a:ext cx="18286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Přibyslav</a:t>
              </a:r>
              <a:endParaRPr lang="cs-CZ" sz="3200" b="1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3707904" y="1446422"/>
            <a:ext cx="2324783" cy="1821208"/>
            <a:chOff x="3930187" y="1484784"/>
            <a:chExt cx="2102500" cy="1605184"/>
          </a:xfrm>
        </p:grpSpPr>
        <p:pic>
          <p:nvPicPr>
            <p:cNvPr id="1028" name="Picture 4" descr="C:\Users\Simona\Desktop\b\mm 001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1021" t="7199" r="22727" b="78015"/>
            <a:stretch/>
          </p:blipFill>
          <p:spPr bwMode="auto">
            <a:xfrm>
              <a:off x="3930187" y="1484784"/>
              <a:ext cx="1597776" cy="12356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4427984" y="2505193"/>
              <a:ext cx="160470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býk</a:t>
              </a:r>
              <a:endParaRPr lang="cs-CZ" sz="3200" b="1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055970" y="4227783"/>
            <a:ext cx="2684382" cy="2266203"/>
            <a:chOff x="5055970" y="4482606"/>
            <a:chExt cx="2397948" cy="2011380"/>
          </a:xfrm>
        </p:grpSpPr>
        <p:pic>
          <p:nvPicPr>
            <p:cNvPr id="1030" name="Picture 6" descr="C:\Users\Simona\Desktop\b\mm 001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07" t="64407" r="42527" b="5178"/>
            <a:stretch/>
          </p:blipFill>
          <p:spPr bwMode="auto">
            <a:xfrm>
              <a:off x="5055970" y="4482606"/>
              <a:ext cx="1953434" cy="15087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5215411" y="5909211"/>
              <a:ext cx="22385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nábytek</a:t>
              </a:r>
              <a:endParaRPr lang="cs-CZ" sz="3200" b="1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3457109" y="3399203"/>
            <a:ext cx="2009965" cy="2355617"/>
            <a:chOff x="3457109" y="3399203"/>
            <a:chExt cx="2009965" cy="2355617"/>
          </a:xfrm>
        </p:grpSpPr>
        <p:pic>
          <p:nvPicPr>
            <p:cNvPr id="1031" name="Picture 7" descr="C:\Users\Simona\Desktop\b\mm 001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470" t="54155" r="5295" b="10230"/>
            <a:stretch/>
          </p:blipFill>
          <p:spPr bwMode="auto">
            <a:xfrm>
              <a:off x="3563888" y="3399203"/>
              <a:ext cx="1361893" cy="18377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3457109" y="5170045"/>
              <a:ext cx="200996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bylina</a:t>
              </a:r>
              <a:endParaRPr lang="cs-CZ" sz="3200" b="1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591832" y="3708524"/>
            <a:ext cx="2684024" cy="2265669"/>
            <a:chOff x="591832" y="3933057"/>
            <a:chExt cx="2345332" cy="2041136"/>
          </a:xfrm>
        </p:grpSpPr>
        <p:pic>
          <p:nvPicPr>
            <p:cNvPr id="1029" name="Picture 5" descr="C:\Users\Simona\Desktop\b\mm 001.jp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00" t="35937" r="52800" b="40275"/>
            <a:stretch/>
          </p:blipFill>
          <p:spPr bwMode="auto">
            <a:xfrm>
              <a:off x="591832" y="3933057"/>
              <a:ext cx="1920360" cy="14792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 flipH="1">
              <a:off x="776563" y="5389418"/>
              <a:ext cx="216060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dobytek</a:t>
              </a:r>
              <a:endParaRPr lang="cs-CZ" sz="3200" b="1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274324" y="1715157"/>
            <a:ext cx="2664296" cy="2326417"/>
            <a:chOff x="6300192" y="2563960"/>
            <a:chExt cx="2376264" cy="2119483"/>
          </a:xfrm>
        </p:grpSpPr>
        <p:pic>
          <p:nvPicPr>
            <p:cNvPr id="1026" name="Picture 2" descr="C:\Users\Simona\Desktop\b\mm 001.jpg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5009" t="23580" r="3297" b="49416"/>
            <a:stretch/>
          </p:blipFill>
          <p:spPr bwMode="auto">
            <a:xfrm>
              <a:off x="6300192" y="2563960"/>
              <a:ext cx="2376264" cy="17043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6876256" y="4098668"/>
              <a:ext cx="180020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kobyla</a:t>
              </a:r>
              <a:endParaRPr lang="cs-CZ" sz="3200" b="1" dirty="0"/>
            </a:p>
          </p:txBody>
        </p:sp>
      </p:grpSp>
      <p:sp>
        <p:nvSpPr>
          <p:cNvPr id="4" name="Obdélník 3"/>
          <p:cNvSpPr/>
          <p:nvPr/>
        </p:nvSpPr>
        <p:spPr>
          <a:xfrm>
            <a:off x="7735657" y="4620530"/>
            <a:ext cx="1130424" cy="914400"/>
          </a:xfrm>
          <a:prstGeom prst="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být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9532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7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2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175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25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75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25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B</a:t>
            </a:r>
            <a:endParaRPr lang="cs-CZ" b="1" dirty="0"/>
          </a:p>
        </p:txBody>
      </p:sp>
      <p:grpSp>
        <p:nvGrpSpPr>
          <p:cNvPr id="5" name="Skupina 4"/>
          <p:cNvGrpSpPr/>
          <p:nvPr/>
        </p:nvGrpSpPr>
        <p:grpSpPr>
          <a:xfrm>
            <a:off x="683567" y="1340768"/>
            <a:ext cx="3227707" cy="2600999"/>
            <a:chOff x="683568" y="1601636"/>
            <a:chExt cx="2736304" cy="2340131"/>
          </a:xfrm>
        </p:grpSpPr>
        <p:pic>
          <p:nvPicPr>
            <p:cNvPr id="2050" name="Picture 2" descr="C:\Users\Simona\Desktop\b\mm1 001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249" t="1959" r="45503" b="72294"/>
            <a:stretch/>
          </p:blipFill>
          <p:spPr bwMode="auto">
            <a:xfrm>
              <a:off x="683568" y="1601636"/>
              <a:ext cx="2736304" cy="19250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827584" y="3356992"/>
              <a:ext cx="22322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příbytek</a:t>
              </a:r>
              <a:endParaRPr lang="cs-CZ" sz="3200" b="1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045033" y="1680660"/>
            <a:ext cx="2343827" cy="2173927"/>
            <a:chOff x="3911276" y="2060848"/>
            <a:chExt cx="1931310" cy="1813887"/>
          </a:xfrm>
        </p:grpSpPr>
        <p:pic>
          <p:nvPicPr>
            <p:cNvPr id="6" name="Picture 3" descr="C:\Users\Simona\Desktop\b\mm1 001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333" t="32259" r="50000" b="41043"/>
            <a:stretch/>
          </p:blipFill>
          <p:spPr bwMode="auto">
            <a:xfrm>
              <a:off x="3911276" y="2060848"/>
              <a:ext cx="1821094" cy="15644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4021492" y="3289960"/>
              <a:ext cx="182109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obyčej</a:t>
              </a:r>
              <a:endParaRPr lang="cs-CZ" sz="3200" b="1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508064" y="3948516"/>
            <a:ext cx="2407752" cy="2302290"/>
            <a:chOff x="508064" y="4293096"/>
            <a:chExt cx="1944216" cy="1957709"/>
          </a:xfrm>
        </p:grpSpPr>
        <p:pic>
          <p:nvPicPr>
            <p:cNvPr id="7" name="Picture 3" descr="C:\Users\Simona\Desktop\b\mm1 001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409" t="68460" r="55391" b="7557"/>
            <a:stretch/>
          </p:blipFill>
          <p:spPr bwMode="auto">
            <a:xfrm>
              <a:off x="683568" y="4293096"/>
              <a:ext cx="1559233" cy="17582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508064" y="5666030"/>
              <a:ext cx="194421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obyvatel</a:t>
              </a:r>
              <a:endParaRPr lang="cs-CZ" sz="3200" b="1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3410596" y="3870681"/>
            <a:ext cx="2169516" cy="2784186"/>
            <a:chOff x="3410596" y="3907218"/>
            <a:chExt cx="1837185" cy="2635974"/>
          </a:xfrm>
        </p:grpSpPr>
        <p:pic>
          <p:nvPicPr>
            <p:cNvPr id="8" name="Picture 3" descr="C:\Users\Simona\Desktop\b\mm1 001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4609" t="45608"/>
            <a:stretch/>
          </p:blipFill>
          <p:spPr bwMode="auto">
            <a:xfrm>
              <a:off x="3410596" y="3907218"/>
              <a:ext cx="1521443" cy="2051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3447581" y="5958417"/>
              <a:ext cx="180020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bydlit</a:t>
              </a:r>
              <a:endParaRPr lang="cs-CZ" sz="3200" b="1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6344644" y="1340768"/>
            <a:ext cx="2331812" cy="2853454"/>
            <a:chOff x="6344644" y="1329876"/>
            <a:chExt cx="1827756" cy="2618639"/>
          </a:xfrm>
        </p:grpSpPr>
        <p:pic>
          <p:nvPicPr>
            <p:cNvPr id="2051" name="Picture 3" descr="C:\Users\Simona\Desktop\b\mm1 001.jp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277" t="8728" r="7552" b="57786"/>
            <a:stretch/>
          </p:blipFill>
          <p:spPr bwMode="auto">
            <a:xfrm>
              <a:off x="6344644" y="1329876"/>
              <a:ext cx="1827756" cy="24591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6813720" y="3363740"/>
              <a:ext cx="108012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byt</a:t>
              </a:r>
              <a:endParaRPr lang="cs-CZ" sz="3200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5971728" y="4084977"/>
            <a:ext cx="2880320" cy="2694387"/>
            <a:chOff x="6344644" y="4200135"/>
            <a:chExt cx="2475828" cy="2143631"/>
          </a:xfrm>
        </p:grpSpPr>
        <p:pic>
          <p:nvPicPr>
            <p:cNvPr id="2052" name="Picture 4" descr="C:\Users\Simona\Desktop\b\mm 002.jpg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38" t="52496" r="22096" b="5044"/>
            <a:stretch/>
          </p:blipFill>
          <p:spPr bwMode="auto">
            <a:xfrm>
              <a:off x="6344644" y="4200135"/>
              <a:ext cx="2004713" cy="17582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6588224" y="5758991"/>
              <a:ext cx="22322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bystrý</a:t>
              </a:r>
              <a:endParaRPr lang="cs-CZ" sz="32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063358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5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1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B</a:t>
            </a:r>
            <a:endParaRPr lang="cs-CZ" b="1" dirty="0"/>
          </a:p>
        </p:txBody>
      </p:sp>
      <p:grpSp>
        <p:nvGrpSpPr>
          <p:cNvPr id="3" name="Skupina 2"/>
          <p:cNvGrpSpPr/>
          <p:nvPr/>
        </p:nvGrpSpPr>
        <p:grpSpPr>
          <a:xfrm>
            <a:off x="971600" y="1196752"/>
            <a:ext cx="6984776" cy="5112568"/>
            <a:chOff x="971600" y="1196752"/>
            <a:chExt cx="6984776" cy="5112568"/>
          </a:xfrm>
        </p:grpSpPr>
        <p:sp>
          <p:nvSpPr>
            <p:cNvPr id="6" name="Vodorovný svitek 5"/>
            <p:cNvSpPr/>
            <p:nvPr/>
          </p:nvSpPr>
          <p:spPr>
            <a:xfrm>
              <a:off x="971600" y="1196752"/>
              <a:ext cx="6984776" cy="5112568"/>
            </a:xfrm>
            <a:prstGeom prst="horizontalScroll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051720" y="2048094"/>
              <a:ext cx="2088232" cy="35394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být</a:t>
              </a:r>
            </a:p>
            <a:p>
              <a:r>
                <a:rPr lang="cs-CZ" sz="3200" b="1" dirty="0" smtClean="0"/>
                <a:t>bydlit</a:t>
              </a:r>
            </a:p>
            <a:p>
              <a:r>
                <a:rPr lang="cs-CZ" sz="3200" b="1" dirty="0" smtClean="0"/>
                <a:t>obyvatel</a:t>
              </a:r>
            </a:p>
            <a:p>
              <a:r>
                <a:rPr lang="cs-CZ" sz="3200" b="1" dirty="0" smtClean="0"/>
                <a:t>byt</a:t>
              </a:r>
            </a:p>
            <a:p>
              <a:r>
                <a:rPr lang="cs-CZ" sz="3200" b="1" dirty="0" smtClean="0"/>
                <a:t>příbytek</a:t>
              </a:r>
            </a:p>
            <a:p>
              <a:r>
                <a:rPr lang="cs-CZ" sz="3200" b="1" dirty="0" smtClean="0"/>
                <a:t>nábytek</a:t>
              </a:r>
            </a:p>
            <a:p>
              <a:r>
                <a:rPr lang="cs-CZ" sz="3200" b="1" dirty="0" smtClean="0"/>
                <a:t>dobytek</a:t>
              </a:r>
              <a:endParaRPr lang="cs-CZ" sz="32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148064" y="2307069"/>
              <a:ext cx="2016224" cy="30469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obyčej</a:t>
              </a:r>
            </a:p>
            <a:p>
              <a:r>
                <a:rPr lang="cs-CZ" sz="3200" b="1" dirty="0" smtClean="0"/>
                <a:t>bystrý</a:t>
              </a:r>
            </a:p>
            <a:p>
              <a:r>
                <a:rPr lang="cs-CZ" sz="3200" b="1" dirty="0" smtClean="0"/>
                <a:t>bylina</a:t>
              </a:r>
            </a:p>
            <a:p>
              <a:r>
                <a:rPr lang="cs-CZ" sz="3200" b="1" dirty="0" smtClean="0"/>
                <a:t>kobyla</a:t>
              </a:r>
            </a:p>
            <a:p>
              <a:r>
                <a:rPr lang="cs-CZ" sz="3200" b="1" dirty="0" smtClean="0"/>
                <a:t>býk</a:t>
              </a:r>
            </a:p>
            <a:p>
              <a:r>
                <a:rPr lang="cs-CZ" sz="3200" b="1" dirty="0" smtClean="0"/>
                <a:t>Přibyslav</a:t>
              </a:r>
              <a:endParaRPr lang="cs-CZ" sz="32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952642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Najděte skrytá vyjmenovaná slova.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352928" cy="43924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Natrhal by strýček květiny?</a:t>
            </a:r>
          </a:p>
          <a:p>
            <a:pPr marL="0" indent="0">
              <a:buNone/>
            </a:pPr>
            <a:r>
              <a:rPr lang="cs-CZ" sz="3600" dirty="0" smtClean="0"/>
              <a:t>Slabý kůň šel velmi pomalu.</a:t>
            </a:r>
          </a:p>
          <a:p>
            <a:pPr marL="0" indent="0">
              <a:buNone/>
            </a:pPr>
            <a:r>
              <a:rPr lang="cs-CZ" sz="3600" dirty="0" smtClean="0"/>
              <a:t>Chlapci byli na táboře o prázdninách.</a:t>
            </a:r>
          </a:p>
          <a:p>
            <a:pPr marL="0" indent="0">
              <a:buNone/>
            </a:pPr>
            <a:r>
              <a:rPr lang="cs-CZ" sz="3600" dirty="0" err="1" smtClean="0"/>
              <a:t>Rejko</a:t>
            </a:r>
            <a:r>
              <a:rPr lang="cs-CZ" sz="3600" dirty="0" smtClean="0"/>
              <a:t> byla japonská tanečnice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sz="3600" dirty="0" smtClean="0"/>
              <a:t>Úspěch dnešní doby, tekoucí voda </a:t>
            </a:r>
          </a:p>
          <a:p>
            <a:pPr marL="0" indent="0">
              <a:buNone/>
            </a:pPr>
            <a:r>
              <a:rPr lang="cs-CZ" sz="3600" dirty="0" smtClean="0"/>
              <a:t>v každé domácnosti.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7442270" y="1632282"/>
            <a:ext cx="1835696" cy="3012530"/>
            <a:chOff x="7442270" y="1632282"/>
            <a:chExt cx="1835696" cy="3012530"/>
          </a:xfrm>
        </p:grpSpPr>
        <p:sp>
          <p:nvSpPr>
            <p:cNvPr id="4" name="TextovéPole 3"/>
            <p:cNvSpPr txBox="1"/>
            <p:nvPr/>
          </p:nvSpPr>
          <p:spPr>
            <a:xfrm>
              <a:off x="7442270" y="1632282"/>
              <a:ext cx="170173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solidFill>
                    <a:srgbClr val="FF0000"/>
                  </a:solidFill>
                </a:rPr>
                <a:t>bystrý</a:t>
              </a:r>
              <a:endParaRPr lang="cs-CZ" sz="3600" dirty="0">
                <a:solidFill>
                  <a:srgbClr val="FF0000"/>
                </a:solidFill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725072" y="2278613"/>
              <a:ext cx="93610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solidFill>
                    <a:srgbClr val="FF0000"/>
                  </a:solidFill>
                </a:rPr>
                <a:t>býk</a:t>
              </a:r>
              <a:endParaRPr lang="cs-CZ" sz="3600" dirty="0">
                <a:solidFill>
                  <a:srgbClr val="FF000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7442270" y="2890486"/>
              <a:ext cx="1835696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solidFill>
                    <a:srgbClr val="FF0000"/>
                  </a:solidFill>
                </a:rPr>
                <a:t>bylina</a:t>
              </a:r>
            </a:p>
            <a:p>
              <a:r>
                <a:rPr lang="cs-CZ" sz="3600" dirty="0" smtClean="0">
                  <a:solidFill>
                    <a:srgbClr val="FF0000"/>
                  </a:solidFill>
                </a:rPr>
                <a:t>kobyla</a:t>
              </a:r>
            </a:p>
            <a:p>
              <a:r>
                <a:rPr lang="cs-CZ" sz="3600" dirty="0" smtClean="0">
                  <a:solidFill>
                    <a:srgbClr val="FF0000"/>
                  </a:solidFill>
                </a:rPr>
                <a:t>dobytek</a:t>
              </a:r>
              <a:endParaRPr lang="cs-CZ" sz="3600" dirty="0">
                <a:solidFill>
                  <a:srgbClr val="FF0000"/>
                </a:solidFill>
              </a:endParaRPr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6349904" y="6084099"/>
            <a:ext cx="2165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Kontrola na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2194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Doplňte i/í</a:t>
            </a:r>
            <a:r>
              <a:rPr lang="cs-CZ" b="1" smtClean="0"/>
              <a:t>, y/ý.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52928" cy="518457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/>
              <a:t>b-l</a:t>
            </a:r>
            <a:r>
              <a:rPr lang="cs-CZ" dirty="0"/>
              <a:t> ve škole, </a:t>
            </a:r>
            <a:r>
              <a:rPr lang="cs-CZ" b="1" dirty="0" err="1"/>
              <a:t>zb</a:t>
            </a:r>
            <a:r>
              <a:rPr lang="cs-CZ" b="1" dirty="0"/>
              <a:t>-tek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/>
              <a:t>jídla, horská </a:t>
            </a:r>
            <a:r>
              <a:rPr lang="cs-CZ" b="1" dirty="0"/>
              <a:t>b-</a:t>
            </a:r>
            <a:r>
              <a:rPr lang="cs-CZ" b="1" dirty="0" err="1"/>
              <a:t>střina</a:t>
            </a:r>
            <a:r>
              <a:rPr lang="cs-CZ" dirty="0"/>
              <a:t>, jedovatá </a:t>
            </a:r>
            <a:r>
              <a:rPr lang="cs-CZ" b="1" dirty="0"/>
              <a:t>b-lina,</a:t>
            </a:r>
            <a:r>
              <a:rPr lang="cs-CZ" dirty="0"/>
              <a:t> </a:t>
            </a:r>
            <a:r>
              <a:rPr lang="cs-CZ" b="1" dirty="0"/>
              <a:t>ob-</a:t>
            </a:r>
            <a:r>
              <a:rPr lang="cs-CZ" b="1" dirty="0" err="1"/>
              <a:t>vatel</a:t>
            </a:r>
            <a:r>
              <a:rPr lang="cs-CZ" b="1" dirty="0"/>
              <a:t> </a:t>
            </a:r>
            <a:r>
              <a:rPr lang="cs-CZ" dirty="0"/>
              <a:t>města, </a:t>
            </a:r>
            <a:r>
              <a:rPr lang="cs-CZ" b="1" dirty="0"/>
              <a:t>ob-</a:t>
            </a:r>
            <a:r>
              <a:rPr lang="cs-CZ" b="1" dirty="0" err="1"/>
              <a:t>čejný</a:t>
            </a:r>
            <a:r>
              <a:rPr lang="cs-CZ" b="1" dirty="0"/>
              <a:t> b-t,    b-čí</a:t>
            </a:r>
            <a:r>
              <a:rPr lang="cs-CZ" dirty="0"/>
              <a:t> </a:t>
            </a:r>
            <a:r>
              <a:rPr lang="cs-CZ" dirty="0" smtClean="0"/>
              <a:t>zápasy, </a:t>
            </a:r>
            <a:r>
              <a:rPr lang="cs-CZ" b="1" dirty="0" smtClean="0"/>
              <a:t>b-</a:t>
            </a:r>
            <a:r>
              <a:rPr lang="cs-CZ" b="1" dirty="0" err="1" smtClean="0"/>
              <a:t>lá</a:t>
            </a:r>
            <a:r>
              <a:rPr lang="cs-CZ" b="1" dirty="0" smtClean="0"/>
              <a:t> kob-la, </a:t>
            </a:r>
            <a:r>
              <a:rPr lang="cs-CZ" dirty="0" smtClean="0"/>
              <a:t>starý </a:t>
            </a:r>
            <a:r>
              <a:rPr lang="cs-CZ" b="1" dirty="0" err="1" smtClean="0"/>
              <a:t>náb-tek,nab-tá</a:t>
            </a:r>
            <a:r>
              <a:rPr lang="cs-CZ" b="1" dirty="0" smtClean="0"/>
              <a:t> </a:t>
            </a:r>
            <a:r>
              <a:rPr lang="cs-CZ" dirty="0" smtClean="0"/>
              <a:t>puška, </a:t>
            </a:r>
            <a:r>
              <a:rPr lang="cs-CZ" b="1" dirty="0" err="1" smtClean="0"/>
              <a:t>zb</a:t>
            </a:r>
            <a:r>
              <a:rPr lang="cs-CZ" b="1" dirty="0" smtClean="0"/>
              <a:t>-tečný </a:t>
            </a:r>
            <a:r>
              <a:rPr lang="cs-CZ" dirty="0" smtClean="0"/>
              <a:t>poplach, </a:t>
            </a:r>
            <a:r>
              <a:rPr lang="cs-CZ" b="1" dirty="0" err="1" smtClean="0"/>
              <a:t>rozb</a:t>
            </a:r>
            <a:r>
              <a:rPr lang="cs-CZ" b="1" dirty="0" smtClean="0"/>
              <a:t>-l </a:t>
            </a:r>
            <a:r>
              <a:rPr lang="cs-CZ" dirty="0" smtClean="0"/>
              <a:t>hrníček, </a:t>
            </a:r>
            <a:r>
              <a:rPr lang="cs-CZ" b="1" dirty="0" smtClean="0"/>
              <a:t>bab-</a:t>
            </a:r>
            <a:r>
              <a:rPr lang="cs-CZ" b="1" dirty="0" err="1" smtClean="0"/>
              <a:t>čka</a:t>
            </a:r>
            <a:r>
              <a:rPr lang="cs-CZ" b="1" dirty="0" smtClean="0"/>
              <a:t>  b-dlí, </a:t>
            </a:r>
            <a:r>
              <a:rPr lang="cs-CZ" b="1" dirty="0" err="1" smtClean="0"/>
              <a:t>sb-rka</a:t>
            </a:r>
            <a:r>
              <a:rPr lang="cs-CZ" b="1" dirty="0" smtClean="0"/>
              <a:t> </a:t>
            </a:r>
            <a:r>
              <a:rPr lang="cs-CZ" dirty="0" smtClean="0"/>
              <a:t>známek, </a:t>
            </a:r>
            <a:r>
              <a:rPr lang="cs-CZ" b="1" dirty="0" smtClean="0"/>
              <a:t>drob-la</a:t>
            </a:r>
            <a:r>
              <a:rPr lang="cs-CZ" dirty="0" smtClean="0"/>
              <a:t> </a:t>
            </a:r>
            <a:r>
              <a:rPr lang="cs-CZ" b="1" dirty="0" smtClean="0"/>
              <a:t>ryb-</a:t>
            </a:r>
            <a:r>
              <a:rPr lang="cs-CZ" b="1" dirty="0" err="1" smtClean="0"/>
              <a:t>čkám</a:t>
            </a:r>
            <a:r>
              <a:rPr lang="cs-CZ" dirty="0" smtClean="0"/>
              <a:t>, </a:t>
            </a:r>
            <a:r>
              <a:rPr lang="cs-CZ" b="1" dirty="0" smtClean="0"/>
              <a:t>b-dlí v B-</a:t>
            </a:r>
            <a:r>
              <a:rPr lang="cs-CZ" b="1" dirty="0" err="1" smtClean="0"/>
              <a:t>džově</a:t>
            </a:r>
            <a:r>
              <a:rPr lang="cs-CZ" dirty="0" smtClean="0"/>
              <a:t>, trpěli </a:t>
            </a:r>
            <a:r>
              <a:rPr lang="cs-CZ" b="1" dirty="0" smtClean="0"/>
              <a:t>b-</a:t>
            </a:r>
            <a:r>
              <a:rPr lang="cs-CZ" b="1" dirty="0" err="1" smtClean="0"/>
              <a:t>dou</a:t>
            </a:r>
            <a:r>
              <a:rPr lang="cs-CZ" dirty="0" smtClean="0"/>
              <a:t>, žili v </a:t>
            </a:r>
            <a:r>
              <a:rPr lang="cs-CZ" b="1" dirty="0" err="1" smtClean="0"/>
              <a:t>blahob</a:t>
            </a:r>
            <a:r>
              <a:rPr lang="cs-CZ" b="1" dirty="0" smtClean="0"/>
              <a:t>-tu</a:t>
            </a:r>
            <a:r>
              <a:rPr lang="cs-CZ" dirty="0" smtClean="0"/>
              <a:t>, sníh z </a:t>
            </a:r>
            <a:r>
              <a:rPr lang="cs-CZ" b="1" dirty="0" smtClean="0"/>
              <a:t>b-</a:t>
            </a:r>
            <a:r>
              <a:rPr lang="cs-CZ" b="1" dirty="0" err="1" smtClean="0"/>
              <a:t>lků</a:t>
            </a:r>
            <a:endParaRPr lang="cs-CZ" b="1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zbytek, bystřina, bylina, obyvatel, obyčejný, byt, býčí, </a:t>
            </a:r>
            <a:r>
              <a:rPr lang="cs-CZ" dirty="0" smtClean="0">
                <a:solidFill>
                  <a:srgbClr val="FF0000"/>
                </a:solidFill>
              </a:rPr>
              <a:t>bílá, kobyla, nábytek, nabitá, zbytečný, rozbil, babička, bydlí, sbírka, drobila, rybičkám, bydlí, Bydžově, bídou,   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blahobytu, bílků</a:t>
            </a: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49904" y="6084099"/>
            <a:ext cx="2165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Kontrola na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3275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5935522"/>
              </p:ext>
            </p:extLst>
          </p:nvPr>
        </p:nvGraphicFramePr>
        <p:xfrm>
          <a:off x="899592" y="4725144"/>
          <a:ext cx="7358114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3933231"/>
              </p:ext>
            </p:extLst>
          </p:nvPr>
        </p:nvGraphicFramePr>
        <p:xfrm>
          <a:off x="899592" y="1844824"/>
          <a:ext cx="7358114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Prezentací se žáci seznamují s vyjmenovanými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slovy  po B.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 - hledání skrytých vyjmenovaných slov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3) Procvičování -  doplňování i/í, y/ý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0563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213</TotalTime>
  <Words>337</Words>
  <Application>Microsoft Office PowerPoint</Application>
  <PresentationFormat>Předvádění na obrazovce (4:3)</PresentationFormat>
  <Paragraphs>83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Vyjmenovaná slova po B</vt:lpstr>
      <vt:lpstr>Prezentace aplikace PowerPoint</vt:lpstr>
      <vt:lpstr>Vyjmenovaná slova po B</vt:lpstr>
      <vt:lpstr>Vyjmenovaná slova po B</vt:lpstr>
      <vt:lpstr>Vyjmenovaná slova po B</vt:lpstr>
      <vt:lpstr>Najděte skrytá vyjmenovaná slova.</vt:lpstr>
      <vt:lpstr>Doplňte i/í, y/ý.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Simona</dc:creator>
  <cp:lastModifiedBy>Kubík Zdeněk</cp:lastModifiedBy>
  <cp:revision>60</cp:revision>
  <dcterms:created xsi:type="dcterms:W3CDTF">2012-12-28T15:13:22Z</dcterms:created>
  <dcterms:modified xsi:type="dcterms:W3CDTF">2013-01-22T10:41:33Z</dcterms:modified>
</cp:coreProperties>
</file>