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FFFF99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24654-B3EB-4B29-A1F9-0B5E82276A4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CBC70-8262-46A2-9BA2-09FDD2D14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579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24654-B3EB-4B29-A1F9-0B5E82276A4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CBC70-8262-46A2-9BA2-09FDD2D14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8069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24654-B3EB-4B29-A1F9-0B5E82276A4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CBC70-8262-46A2-9BA2-09FDD2D14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0294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24654-B3EB-4B29-A1F9-0B5E82276A4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CBC70-8262-46A2-9BA2-09FDD2D14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355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24654-B3EB-4B29-A1F9-0B5E82276A4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CBC70-8262-46A2-9BA2-09FDD2D14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005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24654-B3EB-4B29-A1F9-0B5E82276A4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CBC70-8262-46A2-9BA2-09FDD2D14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4797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24654-B3EB-4B29-A1F9-0B5E82276A4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CBC70-8262-46A2-9BA2-09FDD2D14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3874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24654-B3EB-4B29-A1F9-0B5E82276A4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CBC70-8262-46A2-9BA2-09FDD2D14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015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24654-B3EB-4B29-A1F9-0B5E82276A4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CBC70-8262-46A2-9BA2-09FDD2D14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9638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24654-B3EB-4B29-A1F9-0B5E82276A4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CBC70-8262-46A2-9BA2-09FDD2D14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846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24654-B3EB-4B29-A1F9-0B5E82276A4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CBC70-8262-46A2-9BA2-09FDD2D14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2794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00FF00"/>
            </a:gs>
            <a:gs pos="50000">
              <a:srgbClr val="CCFF99"/>
            </a:gs>
            <a:gs pos="100000">
              <a:srgbClr val="FFFF99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524654-B3EB-4B29-A1F9-0B5E82276A4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ACBC70-8262-46A2-9BA2-09FDD2D14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075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L</a:t>
            </a:r>
            <a:endParaRPr lang="cs-CZ" b="1" dirty="0"/>
          </a:p>
        </p:txBody>
      </p:sp>
      <p:grpSp>
        <p:nvGrpSpPr>
          <p:cNvPr id="3" name="Skupina 2"/>
          <p:cNvGrpSpPr/>
          <p:nvPr/>
        </p:nvGrpSpPr>
        <p:grpSpPr>
          <a:xfrm>
            <a:off x="899592" y="1711916"/>
            <a:ext cx="7344816" cy="3434169"/>
            <a:chOff x="899592" y="2413338"/>
            <a:chExt cx="7344816" cy="3434169"/>
          </a:xfrm>
        </p:grpSpPr>
        <p:sp>
          <p:nvSpPr>
            <p:cNvPr id="4" name="Obdélník 3"/>
            <p:cNvSpPr/>
            <p:nvPr/>
          </p:nvSpPr>
          <p:spPr>
            <a:xfrm>
              <a:off x="899592" y="2413338"/>
              <a:ext cx="7344816" cy="147732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dirty="0"/>
                <a:t>Název školy:  Základní škola Karla Klíče Hostinné</a:t>
              </a:r>
            </a:p>
            <a:p>
              <a:r>
                <a:rPr lang="cs-CZ" dirty="0"/>
                <a:t>Autor:  Mgr. Simona Stránská</a:t>
              </a:r>
            </a:p>
            <a:p>
              <a:r>
                <a:rPr lang="cs-CZ" dirty="0"/>
                <a:t>Název:  </a:t>
              </a:r>
              <a:r>
                <a:rPr lang="cs-CZ" dirty="0" smtClean="0"/>
                <a:t>VY_32_INOVACE_09_A__04_Vyjmenovaná slova po L</a:t>
              </a:r>
              <a:endParaRPr lang="cs-CZ" dirty="0"/>
            </a:p>
            <a:p>
              <a:r>
                <a:rPr lang="cs-CZ" dirty="0"/>
                <a:t>Téma:   </a:t>
              </a:r>
              <a:r>
                <a:rPr lang="cs-CZ" dirty="0" smtClean="0"/>
                <a:t>Český jazyk - vyjmenovaná slova</a:t>
              </a:r>
              <a:endParaRPr lang="cs-CZ" dirty="0"/>
            </a:p>
            <a:p>
              <a:r>
                <a:rPr lang="cs-CZ" dirty="0"/>
                <a:t>Číslo projektu: CZ.1.07/1.4.00/21.2131</a:t>
              </a:r>
            </a:p>
          </p:txBody>
        </p:sp>
        <p:pic>
          <p:nvPicPr>
            <p:cNvPr id="5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449" y="4725144"/>
              <a:ext cx="5761037" cy="1122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9987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00FF00"/>
            </a:gs>
            <a:gs pos="50000">
              <a:srgbClr val="CCFF99"/>
            </a:gs>
            <a:gs pos="100000">
              <a:srgbClr val="FFFF99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6474401"/>
              </p:ext>
            </p:extLst>
          </p:nvPr>
        </p:nvGraphicFramePr>
        <p:xfrm>
          <a:off x="1259632" y="1556792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9.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prosince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17.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prosince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 po 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slyšet, mlýn, blýskat se, polykat, plynout, plýtvat, vzlykat, lysý, lýtko, lýko, lyže, pelyněk, plyš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4863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88640"/>
            <a:ext cx="7772400" cy="1470025"/>
          </a:xfrm>
        </p:spPr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L</a:t>
            </a:r>
            <a:endParaRPr lang="cs-CZ" b="1" dirty="0"/>
          </a:p>
        </p:txBody>
      </p:sp>
      <p:grpSp>
        <p:nvGrpSpPr>
          <p:cNvPr id="3" name="Skupina 2"/>
          <p:cNvGrpSpPr/>
          <p:nvPr/>
        </p:nvGrpSpPr>
        <p:grpSpPr>
          <a:xfrm>
            <a:off x="321892" y="1628803"/>
            <a:ext cx="2037083" cy="2226123"/>
            <a:chOff x="321892" y="1628803"/>
            <a:chExt cx="2037083" cy="2226123"/>
          </a:xfrm>
        </p:grpSpPr>
        <p:pic>
          <p:nvPicPr>
            <p:cNvPr id="6" name="Picture 2" descr="C:\Users\Simona\Desktop\b\m 002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314" t="68275" r="63291" b="5354"/>
            <a:stretch/>
          </p:blipFill>
          <p:spPr bwMode="auto">
            <a:xfrm rot="5400000">
              <a:off x="485362" y="1465334"/>
              <a:ext cx="1710143" cy="20370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321892" y="3270151"/>
              <a:ext cx="203708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blýskat se</a:t>
              </a:r>
              <a:endParaRPr lang="cs-CZ" sz="3200" b="1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2857014" y="1677613"/>
            <a:ext cx="1964255" cy="2423381"/>
            <a:chOff x="2942302" y="1893210"/>
            <a:chExt cx="1964255" cy="2423381"/>
          </a:xfrm>
        </p:grpSpPr>
        <p:pic>
          <p:nvPicPr>
            <p:cNvPr id="7" name="Picture 2" descr="C:\Users\Simona\Desktop\b\m 002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85" t="49066" r="70442" b="31725"/>
            <a:stretch/>
          </p:blipFill>
          <p:spPr bwMode="auto">
            <a:xfrm rot="5400000">
              <a:off x="2942301" y="1893211"/>
              <a:ext cx="1964257" cy="19642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2991941" y="3731816"/>
              <a:ext cx="158417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pelyněk</a:t>
              </a:r>
              <a:endParaRPr lang="cs-CZ" sz="3200" b="1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999882" y="3833431"/>
            <a:ext cx="2547609" cy="2723905"/>
            <a:chOff x="1376846" y="3641871"/>
            <a:chExt cx="2547609" cy="2723905"/>
          </a:xfrm>
        </p:grpSpPr>
        <p:pic>
          <p:nvPicPr>
            <p:cNvPr id="9" name="Picture 2" descr="C:\Users\Simona\Desktop\b\m 002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3249" t="43532" r="17697" b="41329"/>
            <a:stretch/>
          </p:blipFill>
          <p:spPr bwMode="auto">
            <a:xfrm rot="5400000">
              <a:off x="1020042" y="3998675"/>
              <a:ext cx="2507290" cy="179368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 flipH="1">
              <a:off x="1736601" y="5781001"/>
              <a:ext cx="218785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lyže</a:t>
              </a:r>
              <a:endParaRPr lang="cs-CZ" sz="3200" b="1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4478823" y="3040010"/>
            <a:ext cx="1952271" cy="3325766"/>
            <a:chOff x="4478823" y="3040010"/>
            <a:chExt cx="1952271" cy="3325766"/>
          </a:xfrm>
        </p:grpSpPr>
        <p:pic>
          <p:nvPicPr>
            <p:cNvPr id="1026" name="Picture 2" descr="C:\Users\Simona\Desktop\b\m 002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2687" t="6743" r="17697" b="67863"/>
            <a:stretch/>
          </p:blipFill>
          <p:spPr bwMode="auto">
            <a:xfrm rot="5400000">
              <a:off x="4070321" y="3448512"/>
              <a:ext cx="2748105" cy="19311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 flipH="1">
              <a:off x="4582478" y="5781001"/>
              <a:ext cx="184861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mlýn</a:t>
              </a:r>
              <a:endParaRPr lang="cs-CZ" sz="3200" b="1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5822272" y="1410582"/>
            <a:ext cx="2349154" cy="1536367"/>
            <a:chOff x="5855001" y="1412776"/>
            <a:chExt cx="2349154" cy="1536367"/>
          </a:xfrm>
        </p:grpSpPr>
        <p:pic>
          <p:nvPicPr>
            <p:cNvPr id="5" name="Picture 2" descr="C:\Users\Simona\Desktop\b\m 002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890" t="19440" r="67313" b="50933"/>
            <a:stretch/>
          </p:blipFill>
          <p:spPr bwMode="auto">
            <a:xfrm rot="5400000">
              <a:off x="6371293" y="896484"/>
              <a:ext cx="1316569" cy="2349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6588224" y="2364368"/>
              <a:ext cx="129614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slyšet</a:t>
              </a:r>
              <a:endParaRPr lang="cs-CZ" sz="3200" b="1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6692046" y="3549944"/>
            <a:ext cx="1879672" cy="2143749"/>
            <a:chOff x="6692046" y="3549944"/>
            <a:chExt cx="1879672" cy="2143749"/>
          </a:xfrm>
        </p:grpSpPr>
        <p:pic>
          <p:nvPicPr>
            <p:cNvPr id="8" name="Picture 2" descr="C:\Users\Simona\Desktop\b\m 002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2686" t="53950" r="46752" b="31725"/>
            <a:stretch/>
          </p:blipFill>
          <p:spPr bwMode="auto">
            <a:xfrm rot="5400000">
              <a:off x="6649335" y="3592655"/>
              <a:ext cx="1965094" cy="18796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7164266" y="5108918"/>
              <a:ext cx="140745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vzlykat</a:t>
              </a:r>
              <a:endParaRPr lang="cs-CZ" sz="32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511651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500"/>
                            </p:stCondLst>
                            <p:childTnLst>
                              <p:par>
                                <p:cTn id="9" presetID="21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0"/>
                            </p:stCondLst>
                            <p:childTnLst>
                              <p:par>
                                <p:cTn id="13" presetID="21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1500"/>
                            </p:stCondLst>
                            <p:childTnLst>
                              <p:par>
                                <p:cTn id="17" presetID="21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500"/>
                            </p:stCondLst>
                            <p:childTnLst>
                              <p:par>
                                <p:cTn id="21" presetID="21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9500"/>
                            </p:stCondLst>
                            <p:childTnLst>
                              <p:par>
                                <p:cTn id="25" presetID="21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L</a:t>
            </a:r>
            <a:endParaRPr lang="cs-CZ" b="1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4416066" y="3124646"/>
            <a:ext cx="1861324" cy="2782584"/>
            <a:chOff x="3771033" y="3112771"/>
            <a:chExt cx="1972557" cy="2967433"/>
          </a:xfrm>
        </p:grpSpPr>
        <p:pic>
          <p:nvPicPr>
            <p:cNvPr id="8" name="Picture 4" descr="C:\Users\Simona\Desktop\b\m 001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97" t="74515" r="50000" b="4193"/>
            <a:stretch/>
          </p:blipFill>
          <p:spPr bwMode="auto">
            <a:xfrm rot="5400000">
              <a:off x="3458309" y="3425495"/>
              <a:ext cx="2598005" cy="19725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4264205" y="5456582"/>
              <a:ext cx="1368152" cy="6236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plyš</a:t>
              </a:r>
              <a:endParaRPr lang="cs-CZ" sz="3200" b="1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179512" y="1340768"/>
            <a:ext cx="2638097" cy="2047204"/>
            <a:chOff x="179512" y="1340768"/>
            <a:chExt cx="2638097" cy="2047204"/>
          </a:xfrm>
        </p:grpSpPr>
        <p:pic>
          <p:nvPicPr>
            <p:cNvPr id="2050" name="Picture 2" descr="C:\Users\Simona\Desktop\b\m 002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971" t="79620" r="37938" b="6037"/>
            <a:stretch/>
          </p:blipFill>
          <p:spPr bwMode="auto">
            <a:xfrm rot="5400000">
              <a:off x="324893" y="1195387"/>
              <a:ext cx="1910634" cy="22013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899943" y="2803197"/>
              <a:ext cx="19176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lysý</a:t>
              </a:r>
              <a:endParaRPr lang="cs-CZ" sz="3200" b="1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7312171" y="1154568"/>
            <a:ext cx="1359574" cy="2582862"/>
            <a:chOff x="7312170" y="1130160"/>
            <a:chExt cx="1359574" cy="2582862"/>
          </a:xfrm>
        </p:grpSpPr>
        <p:pic>
          <p:nvPicPr>
            <p:cNvPr id="2051" name="Picture 3" descr="C:\Users\Simona\Desktop\b\m 002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7881" t="76554" r="7364" b="14430"/>
            <a:stretch/>
          </p:blipFill>
          <p:spPr bwMode="auto">
            <a:xfrm rot="5400000">
              <a:off x="6734597" y="1775874"/>
              <a:ext cx="2582862" cy="129143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7312170" y="3110268"/>
              <a:ext cx="115212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lýtko</a:t>
              </a:r>
              <a:endParaRPr lang="cs-CZ" sz="3200" b="1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6458302" y="4005064"/>
            <a:ext cx="2859864" cy="2345308"/>
            <a:chOff x="5632357" y="3713021"/>
            <a:chExt cx="3225626" cy="2661325"/>
          </a:xfrm>
        </p:grpSpPr>
        <p:pic>
          <p:nvPicPr>
            <p:cNvPr id="2052" name="Picture 4" descr="C:\Users\Simona\Desktop\b\m 001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166" t="11676" r="19341" b="55606"/>
            <a:stretch/>
          </p:blipFill>
          <p:spPr bwMode="auto">
            <a:xfrm rot="5400000">
              <a:off x="5671691" y="3673687"/>
              <a:ext cx="2399337" cy="24780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6918484" y="5710776"/>
              <a:ext cx="1939499" cy="6635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plýtvat</a:t>
              </a:r>
              <a:endParaRPr lang="cs-CZ" sz="3200" b="1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791975" y="1367910"/>
            <a:ext cx="4088998" cy="1837642"/>
            <a:chOff x="2791975" y="1367910"/>
            <a:chExt cx="4088998" cy="1837642"/>
          </a:xfrm>
        </p:grpSpPr>
        <p:pic>
          <p:nvPicPr>
            <p:cNvPr id="7" name="Picture 4" descr="C:\Users\Simona\Desktop\b\m 001.jp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98" t="13481" r="66399" b="38446"/>
            <a:stretch/>
          </p:blipFill>
          <p:spPr bwMode="auto">
            <a:xfrm rot="5400000">
              <a:off x="4165791" y="-5906"/>
              <a:ext cx="1341365" cy="40889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3497172" y="2620777"/>
              <a:ext cx="252028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plynout</a:t>
              </a:r>
              <a:endParaRPr lang="cs-CZ" sz="3200" b="1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380646" y="3501008"/>
            <a:ext cx="1752670" cy="2808311"/>
            <a:chOff x="817312" y="3341102"/>
            <a:chExt cx="1927936" cy="2987678"/>
          </a:xfrm>
        </p:grpSpPr>
        <p:pic>
          <p:nvPicPr>
            <p:cNvPr id="9" name="Picture 4" descr="C:\Users\Simona\Desktop\b\m 001.jp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166" t="50000" r="9358" b="25000"/>
            <a:stretch/>
          </p:blipFill>
          <p:spPr bwMode="auto">
            <a:xfrm rot="5400000">
              <a:off x="292577" y="3876108"/>
              <a:ext cx="2987678" cy="19176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817312" y="5532469"/>
              <a:ext cx="1584176" cy="6221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lýko</a:t>
              </a:r>
              <a:endParaRPr lang="cs-CZ" sz="3200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2246435" y="3205551"/>
            <a:ext cx="2024649" cy="2169084"/>
            <a:chOff x="2246435" y="3205551"/>
            <a:chExt cx="2024649" cy="2169084"/>
          </a:xfrm>
        </p:grpSpPr>
        <p:sp>
          <p:nvSpPr>
            <p:cNvPr id="13" name="TextovéPole 12"/>
            <p:cNvSpPr txBox="1"/>
            <p:nvPr/>
          </p:nvSpPr>
          <p:spPr>
            <a:xfrm>
              <a:off x="2817609" y="4789860"/>
              <a:ext cx="145347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polykat</a:t>
              </a:r>
              <a:endParaRPr lang="cs-CZ" sz="3200" b="1" dirty="0"/>
            </a:p>
          </p:txBody>
        </p:sp>
        <p:pic>
          <p:nvPicPr>
            <p:cNvPr id="1026" name="Picture 2" descr="C:\Users\Simona\Desktop\b\m 003.jpg"/>
            <p:cNvPicPr>
              <a:picLocks noChangeAspect="1" noChangeArrowheads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937" t="59219" r="20117" b="1103"/>
            <a:stretch/>
          </p:blipFill>
          <p:spPr bwMode="auto">
            <a:xfrm rot="10800000">
              <a:off x="2246435" y="3205551"/>
              <a:ext cx="1912159" cy="15331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491710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500"/>
                            </p:stCondLst>
                            <p:childTnLst>
                              <p:par>
                                <p:cTn id="9" presetID="21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0"/>
                            </p:stCondLst>
                            <p:childTnLst>
                              <p:par>
                                <p:cTn id="13" presetID="21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1500"/>
                            </p:stCondLst>
                            <p:childTnLst>
                              <p:par>
                                <p:cTn id="17" presetID="21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500"/>
                            </p:stCondLst>
                            <p:childTnLst>
                              <p:par>
                                <p:cTn id="21" presetID="21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9500"/>
                            </p:stCondLst>
                            <p:childTnLst>
                              <p:par>
                                <p:cTn id="25" presetID="21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3500"/>
                            </p:stCondLst>
                            <p:childTnLst>
                              <p:par>
                                <p:cTn id="29" presetID="21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7023"/>
            <a:ext cx="8229600" cy="1143000"/>
          </a:xfrm>
        </p:spPr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L</a:t>
            </a:r>
            <a:endParaRPr lang="cs-CZ" b="1" dirty="0"/>
          </a:p>
        </p:txBody>
      </p:sp>
      <p:grpSp>
        <p:nvGrpSpPr>
          <p:cNvPr id="28" name="Skupina 27"/>
          <p:cNvGrpSpPr/>
          <p:nvPr/>
        </p:nvGrpSpPr>
        <p:grpSpPr>
          <a:xfrm>
            <a:off x="637852" y="1171600"/>
            <a:ext cx="2528517" cy="5137720"/>
            <a:chOff x="227338" y="1171600"/>
            <a:chExt cx="2528517" cy="5137720"/>
          </a:xfrm>
        </p:grpSpPr>
        <p:sp>
          <p:nvSpPr>
            <p:cNvPr id="15" name="6cípá hvězda 14"/>
            <p:cNvSpPr/>
            <p:nvPr/>
          </p:nvSpPr>
          <p:spPr>
            <a:xfrm>
              <a:off x="514399" y="5152628"/>
              <a:ext cx="2002757" cy="1156692"/>
            </a:xfrm>
            <a:prstGeom prst="star6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polykat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6cípá hvězda 17"/>
            <p:cNvSpPr/>
            <p:nvPr/>
          </p:nvSpPr>
          <p:spPr>
            <a:xfrm>
              <a:off x="514399" y="2417409"/>
              <a:ext cx="1954397" cy="1263352"/>
            </a:xfrm>
            <a:prstGeom prst="star6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mlýn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  <p:sp>
          <p:nvSpPr>
            <p:cNvPr id="19" name="6cípá hvězda 18"/>
            <p:cNvSpPr/>
            <p:nvPr/>
          </p:nvSpPr>
          <p:spPr>
            <a:xfrm>
              <a:off x="467544" y="1171600"/>
              <a:ext cx="2001252" cy="1177280"/>
            </a:xfrm>
            <a:prstGeom prst="star6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slyšet</a:t>
              </a:r>
              <a:endParaRPr lang="cs-CZ" sz="2800" b="1" dirty="0"/>
            </a:p>
          </p:txBody>
        </p:sp>
        <p:sp>
          <p:nvSpPr>
            <p:cNvPr id="20" name="6cípá hvězda 19"/>
            <p:cNvSpPr/>
            <p:nvPr/>
          </p:nvSpPr>
          <p:spPr>
            <a:xfrm>
              <a:off x="227338" y="3734780"/>
              <a:ext cx="2528517" cy="1368152"/>
            </a:xfrm>
            <a:prstGeom prst="star6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blýskat se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6497625" y="1240023"/>
            <a:ext cx="2232248" cy="4614074"/>
            <a:chOff x="6770581" y="1171599"/>
            <a:chExt cx="2232248" cy="4614074"/>
          </a:xfrm>
        </p:grpSpPr>
        <p:sp>
          <p:nvSpPr>
            <p:cNvPr id="17" name="6cípá hvězda 16"/>
            <p:cNvSpPr/>
            <p:nvPr/>
          </p:nvSpPr>
          <p:spPr>
            <a:xfrm>
              <a:off x="6770581" y="3610299"/>
              <a:ext cx="2232248" cy="1080120"/>
            </a:xfrm>
            <a:prstGeom prst="star6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pelyněk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  <p:sp>
          <p:nvSpPr>
            <p:cNvPr id="22" name="6cípá hvězda 21"/>
            <p:cNvSpPr/>
            <p:nvPr/>
          </p:nvSpPr>
          <p:spPr>
            <a:xfrm>
              <a:off x="7251995" y="1171599"/>
              <a:ext cx="1224136" cy="1029816"/>
            </a:xfrm>
            <a:prstGeom prst="star6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lýko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  <p:sp>
          <p:nvSpPr>
            <p:cNvPr id="23" name="6cípá hvězda 22"/>
            <p:cNvSpPr/>
            <p:nvPr/>
          </p:nvSpPr>
          <p:spPr>
            <a:xfrm>
              <a:off x="7256575" y="2347245"/>
              <a:ext cx="1260260" cy="1070457"/>
            </a:xfrm>
            <a:prstGeom prst="star6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lyže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  <p:sp>
          <p:nvSpPr>
            <p:cNvPr id="26" name="6cípá hvězda 25"/>
            <p:cNvSpPr/>
            <p:nvPr/>
          </p:nvSpPr>
          <p:spPr>
            <a:xfrm>
              <a:off x="7256575" y="4871273"/>
              <a:ext cx="1392057" cy="914400"/>
            </a:xfrm>
            <a:prstGeom prst="star6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plyš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787280" y="1204674"/>
            <a:ext cx="2016224" cy="5399574"/>
            <a:chOff x="3787280" y="1204674"/>
            <a:chExt cx="2016224" cy="5399574"/>
          </a:xfrm>
        </p:grpSpPr>
        <p:sp>
          <p:nvSpPr>
            <p:cNvPr id="16" name="6cípá hvězda 15"/>
            <p:cNvSpPr/>
            <p:nvPr/>
          </p:nvSpPr>
          <p:spPr>
            <a:xfrm>
              <a:off x="3819422" y="2343409"/>
              <a:ext cx="1944216" cy="1179303"/>
            </a:xfrm>
            <a:prstGeom prst="star6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plýtvat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  <p:sp>
          <p:nvSpPr>
            <p:cNvPr id="21" name="6cípá hvězda 20"/>
            <p:cNvSpPr/>
            <p:nvPr/>
          </p:nvSpPr>
          <p:spPr>
            <a:xfrm>
              <a:off x="3986866" y="5596136"/>
              <a:ext cx="1681336" cy="1008112"/>
            </a:xfrm>
            <a:prstGeom prst="star6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lýtko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  <p:sp>
          <p:nvSpPr>
            <p:cNvPr id="24" name="6cípá hvězda 23"/>
            <p:cNvSpPr/>
            <p:nvPr/>
          </p:nvSpPr>
          <p:spPr>
            <a:xfrm>
              <a:off x="3891430" y="3522712"/>
              <a:ext cx="1872208" cy="1061864"/>
            </a:xfrm>
            <a:prstGeom prst="star6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vzlykat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  <p:sp>
          <p:nvSpPr>
            <p:cNvPr id="25" name="6cípá hvězda 24"/>
            <p:cNvSpPr/>
            <p:nvPr/>
          </p:nvSpPr>
          <p:spPr>
            <a:xfrm>
              <a:off x="3787280" y="1204674"/>
              <a:ext cx="2016224" cy="1142571"/>
            </a:xfrm>
            <a:prstGeom prst="star6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plynout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  <p:sp>
          <p:nvSpPr>
            <p:cNvPr id="27" name="6cípá hvězda 26"/>
            <p:cNvSpPr/>
            <p:nvPr/>
          </p:nvSpPr>
          <p:spPr>
            <a:xfrm>
              <a:off x="4193998" y="4609728"/>
              <a:ext cx="1267072" cy="986408"/>
            </a:xfrm>
            <a:prstGeom prst="star6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lysý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6" name="TextovéPole 35"/>
          <p:cNvSpPr txBox="1"/>
          <p:nvPr/>
        </p:nvSpPr>
        <p:spPr>
          <a:xfrm>
            <a:off x="723873" y="1514349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</a:t>
            </a:r>
            <a:endParaRPr lang="cs-CZ" sz="2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41209" y="2787475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83484" y="415724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84479" y="546936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</a:t>
            </a:r>
            <a:endParaRPr lang="cs-CZ" sz="28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598284" y="1514349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</a:t>
            </a:r>
            <a:endParaRPr lang="cs-CZ" sz="28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635718" y="268928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</a:t>
            </a:r>
            <a:endParaRPr lang="cs-CZ" sz="28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649270" y="379203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</a:t>
            </a:r>
            <a:endParaRPr lang="cs-CZ" sz="28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862581" y="4889463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</a:t>
            </a:r>
            <a:endParaRPr lang="cs-CZ" sz="28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707726" y="589979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</a:t>
            </a:r>
            <a:endParaRPr lang="cs-CZ" sz="28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529172" y="1514349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568563" y="269037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</a:t>
            </a:r>
            <a:endParaRPr lang="cs-CZ" sz="28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197787" y="3957173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</a:t>
            </a:r>
            <a:endParaRPr lang="cs-CZ" sz="28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529171" y="517968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13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59437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25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25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Najděte skrytá vyjmenovaná </a:t>
            </a:r>
            <a:r>
              <a:rPr lang="cs-CZ" b="1" dirty="0" smtClean="0"/>
              <a:t>slova.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1411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V proutěném koši spí malý kocourek.</a:t>
            </a:r>
          </a:p>
          <a:p>
            <a:pPr marL="0" indent="0">
              <a:buNone/>
            </a:pPr>
            <a:r>
              <a:rPr lang="cs-CZ" dirty="0" smtClean="0"/>
              <a:t>Děti jedly sýr.</a:t>
            </a:r>
          </a:p>
          <a:p>
            <a:pPr marL="0" indent="0">
              <a:buNone/>
            </a:pPr>
            <a:r>
              <a:rPr lang="cs-CZ" dirty="0" smtClean="0"/>
              <a:t>Kamarádky mi řekly, že pojedeme na výlet.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Složte a napište z písmen co nejvíce vyjmenovaných slov.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b="1" dirty="0" smtClean="0"/>
              <a:t>……………………………………………………………………………..</a:t>
            </a:r>
          </a:p>
          <a:p>
            <a:pPr marL="0" indent="0">
              <a:buNone/>
            </a:pPr>
            <a:endParaRPr lang="cs-CZ" b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461632" y="4292739"/>
            <a:ext cx="6264696" cy="633688"/>
            <a:chOff x="951112" y="4501867"/>
            <a:chExt cx="5097435" cy="478695"/>
          </a:xfrm>
          <a:solidFill>
            <a:schemeClr val="accent4">
              <a:lumMod val="40000"/>
              <a:lumOff val="60000"/>
            </a:schemeClr>
          </a:solidFill>
        </p:grpSpPr>
        <p:sp>
          <p:nvSpPr>
            <p:cNvPr id="4" name="Vývojový diagram: spojnice 3"/>
            <p:cNvSpPr/>
            <p:nvPr/>
          </p:nvSpPr>
          <p:spPr>
            <a:xfrm>
              <a:off x="951112" y="4522827"/>
              <a:ext cx="457200" cy="4572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T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5" name="Vývojový diagram: spojnice 4"/>
            <p:cNvSpPr/>
            <p:nvPr/>
          </p:nvSpPr>
          <p:spPr>
            <a:xfrm>
              <a:off x="1408312" y="4515335"/>
              <a:ext cx="457200" cy="4572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O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6" name="Vývojový diagram: spojnice 5"/>
            <p:cNvSpPr/>
            <p:nvPr/>
          </p:nvSpPr>
          <p:spPr>
            <a:xfrm>
              <a:off x="2361247" y="4523362"/>
              <a:ext cx="457200" cy="4572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E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7" name="Vývojový diagram: spojnice 6"/>
            <p:cNvSpPr/>
            <p:nvPr/>
          </p:nvSpPr>
          <p:spPr>
            <a:xfrm>
              <a:off x="3289114" y="4509120"/>
              <a:ext cx="457200" cy="4572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8" name="Vývojový diagram: spojnice 7"/>
            <p:cNvSpPr/>
            <p:nvPr/>
          </p:nvSpPr>
          <p:spPr>
            <a:xfrm>
              <a:off x="3762547" y="4501867"/>
              <a:ext cx="457200" cy="4572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Ž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9" name="Vývojový diagram: spojnice 8"/>
            <p:cNvSpPr/>
            <p:nvPr/>
          </p:nvSpPr>
          <p:spPr>
            <a:xfrm>
              <a:off x="4219747" y="4523362"/>
              <a:ext cx="457200" cy="4572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Š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10" name="Vývojový diagram: spojnice 9"/>
            <p:cNvSpPr/>
            <p:nvPr/>
          </p:nvSpPr>
          <p:spPr>
            <a:xfrm>
              <a:off x="4676947" y="4509120"/>
              <a:ext cx="457200" cy="4572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P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11" name="Vývojový diagram: spojnice 10"/>
            <p:cNvSpPr/>
            <p:nvPr/>
          </p:nvSpPr>
          <p:spPr>
            <a:xfrm>
              <a:off x="5134147" y="4523362"/>
              <a:ext cx="457200" cy="4572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N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12" name="Vývojový diagram: spojnice 11"/>
            <p:cNvSpPr/>
            <p:nvPr/>
          </p:nvSpPr>
          <p:spPr>
            <a:xfrm>
              <a:off x="5591347" y="4523362"/>
              <a:ext cx="457200" cy="4572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Ý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13" name="Vývojový diagram: spojnice 12"/>
            <p:cNvSpPr/>
            <p:nvPr/>
          </p:nvSpPr>
          <p:spPr>
            <a:xfrm>
              <a:off x="1865512" y="4515335"/>
              <a:ext cx="457200" cy="4572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K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14" name="Vývojový diagram: spojnice 13"/>
            <p:cNvSpPr/>
            <p:nvPr/>
          </p:nvSpPr>
          <p:spPr>
            <a:xfrm>
              <a:off x="2831914" y="4515335"/>
              <a:ext cx="457200" cy="4572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L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7521078" y="1556792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lýko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lysý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lyže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7179" y="6236319"/>
            <a:ext cx="53525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lyže, plyn, lýtko, lýko,  plyš, mlýn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7754991" y="4299778"/>
            <a:ext cx="687326" cy="598194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M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21592" y="3356992"/>
            <a:ext cx="2570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 na kliknutí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661138" y="6329251"/>
            <a:ext cx="2570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 na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5329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Doplňte i/í, </a:t>
            </a:r>
            <a:r>
              <a:rPr lang="cs-CZ" b="1" dirty="0" smtClean="0"/>
              <a:t>y/ý.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25658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err="1" smtClean="0"/>
              <a:t>Sl</a:t>
            </a:r>
            <a:r>
              <a:rPr lang="cs-CZ" b="1" dirty="0" smtClean="0"/>
              <a:t>-by</a:t>
            </a:r>
            <a:r>
              <a:rPr lang="cs-CZ" dirty="0" smtClean="0"/>
              <a:t> jsou chyby .</a:t>
            </a:r>
            <a:r>
              <a:rPr lang="cs-CZ" b="1" dirty="0" err="1" smtClean="0"/>
              <a:t>Nepl-tvej</a:t>
            </a:r>
            <a:r>
              <a:rPr lang="cs-CZ" b="1" dirty="0" smtClean="0"/>
              <a:t> </a:t>
            </a:r>
            <a:r>
              <a:rPr lang="cs-CZ" dirty="0" smtClean="0"/>
              <a:t>jídlem. Koupili jsme </a:t>
            </a:r>
          </a:p>
          <a:p>
            <a:pPr marL="0" indent="0">
              <a:buNone/>
            </a:pPr>
            <a:r>
              <a:rPr lang="cs-CZ" b="1" dirty="0" err="1" smtClean="0"/>
              <a:t>pl</a:t>
            </a:r>
            <a:r>
              <a:rPr lang="cs-CZ" b="1" dirty="0" smtClean="0"/>
              <a:t>-nová</a:t>
            </a:r>
            <a:r>
              <a:rPr lang="cs-CZ" dirty="0" smtClean="0"/>
              <a:t> kamna .Dostal jsem křeč do </a:t>
            </a:r>
            <a:r>
              <a:rPr lang="cs-CZ" b="1" dirty="0" smtClean="0"/>
              <a:t>l-</a:t>
            </a:r>
            <a:r>
              <a:rPr lang="cs-CZ" b="1" dirty="0" err="1" smtClean="0"/>
              <a:t>tka</a:t>
            </a:r>
            <a:r>
              <a:rPr lang="cs-CZ" b="1" dirty="0" smtClean="0"/>
              <a:t>.</a:t>
            </a:r>
            <a:r>
              <a:rPr lang="cs-CZ" dirty="0" smtClean="0"/>
              <a:t> Máš</a:t>
            </a:r>
          </a:p>
          <a:p>
            <a:pPr marL="0" indent="0">
              <a:buNone/>
            </a:pPr>
            <a:r>
              <a:rPr lang="cs-CZ" b="1" dirty="0" err="1" smtClean="0"/>
              <a:t>kl</a:t>
            </a:r>
            <a:r>
              <a:rPr lang="cs-CZ" b="1" dirty="0" smtClean="0"/>
              <a:t>-č</a:t>
            </a:r>
            <a:r>
              <a:rPr lang="cs-CZ" dirty="0" smtClean="0"/>
              <a:t> od </a:t>
            </a:r>
            <a:r>
              <a:rPr lang="cs-CZ" b="1" dirty="0" err="1" smtClean="0"/>
              <a:t>pol-čky</a:t>
            </a:r>
            <a:r>
              <a:rPr lang="cs-CZ" dirty="0" smtClean="0"/>
              <a:t>? Stařenka </a:t>
            </a:r>
            <a:r>
              <a:rPr lang="cs-CZ" b="1" dirty="0" err="1" smtClean="0"/>
              <a:t>vzl</a:t>
            </a:r>
            <a:r>
              <a:rPr lang="cs-CZ" b="1" dirty="0" smtClean="0"/>
              <a:t>-kala.</a:t>
            </a:r>
            <a:r>
              <a:rPr lang="cs-CZ" dirty="0" smtClean="0"/>
              <a:t> </a:t>
            </a:r>
            <a:r>
              <a:rPr lang="cs-CZ" b="1" dirty="0" err="1" smtClean="0"/>
              <a:t>Pl-noměrem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se měří spotřeba </a:t>
            </a:r>
            <a:r>
              <a:rPr lang="cs-CZ" b="1" dirty="0" err="1" smtClean="0"/>
              <a:t>pl</a:t>
            </a:r>
            <a:r>
              <a:rPr lang="cs-CZ" b="1" dirty="0" smtClean="0"/>
              <a:t>-nu</a:t>
            </a:r>
            <a:r>
              <a:rPr lang="cs-CZ" dirty="0" smtClean="0"/>
              <a:t>. Chlapci </a:t>
            </a:r>
            <a:r>
              <a:rPr lang="cs-CZ" b="1" dirty="0" smtClean="0"/>
              <a:t>l-</a:t>
            </a:r>
            <a:r>
              <a:rPr lang="cs-CZ" b="1" dirty="0" err="1" smtClean="0"/>
              <a:t>žovali</a:t>
            </a:r>
            <a:r>
              <a:rPr lang="cs-CZ" dirty="0" smtClean="0"/>
              <a:t> na kopci</a:t>
            </a:r>
          </a:p>
          <a:p>
            <a:pPr marL="0" indent="0">
              <a:buNone/>
            </a:pPr>
            <a:r>
              <a:rPr lang="cs-CZ" dirty="0" smtClean="0"/>
              <a:t>za </a:t>
            </a:r>
            <a:r>
              <a:rPr lang="cs-CZ" b="1" dirty="0" smtClean="0"/>
              <a:t>ml-</a:t>
            </a:r>
            <a:r>
              <a:rPr lang="cs-CZ" b="1" dirty="0" err="1" smtClean="0"/>
              <a:t>nem</a:t>
            </a:r>
            <a:r>
              <a:rPr lang="cs-CZ" dirty="0" smtClean="0"/>
              <a:t>. </a:t>
            </a:r>
            <a:r>
              <a:rPr lang="cs-CZ" b="1" dirty="0" smtClean="0"/>
              <a:t>L-</a:t>
            </a:r>
            <a:r>
              <a:rPr lang="cs-CZ" b="1" dirty="0" err="1" smtClean="0"/>
              <a:t>dé</a:t>
            </a:r>
            <a:r>
              <a:rPr lang="cs-CZ" dirty="0" smtClean="0"/>
              <a:t> se utíkali schovat. </a:t>
            </a:r>
            <a:r>
              <a:rPr lang="cs-CZ" b="1" dirty="0" err="1" smtClean="0"/>
              <a:t>Sl-šíš</a:t>
            </a:r>
            <a:r>
              <a:rPr lang="cs-CZ" b="1" dirty="0" smtClean="0"/>
              <a:t>,</a:t>
            </a:r>
            <a:r>
              <a:rPr lang="cs-CZ" dirty="0" smtClean="0"/>
              <a:t>  jak</a:t>
            </a:r>
          </a:p>
          <a:p>
            <a:pPr marL="0" indent="0">
              <a:buNone/>
            </a:pPr>
            <a:r>
              <a:rPr lang="cs-CZ" b="1" dirty="0" smtClean="0"/>
              <a:t>L-bor </a:t>
            </a:r>
            <a:r>
              <a:rPr lang="cs-CZ" b="1" dirty="0" err="1" smtClean="0"/>
              <a:t>vzl-ká</a:t>
            </a:r>
            <a:r>
              <a:rPr lang="cs-CZ" b="1" dirty="0" smtClean="0"/>
              <a:t>? Pel-</a:t>
            </a:r>
            <a:r>
              <a:rPr lang="cs-CZ" b="1" dirty="0" err="1" smtClean="0"/>
              <a:t>něk</a:t>
            </a:r>
            <a:r>
              <a:rPr lang="cs-CZ" b="1" dirty="0" smtClean="0"/>
              <a:t> </a:t>
            </a:r>
            <a:r>
              <a:rPr lang="cs-CZ" dirty="0" smtClean="0"/>
              <a:t>je léčivá </a:t>
            </a:r>
            <a:r>
              <a:rPr lang="cs-CZ" b="1" dirty="0" smtClean="0"/>
              <a:t>rostl-na</a:t>
            </a:r>
            <a:r>
              <a:rPr lang="cs-CZ" dirty="0" smtClean="0"/>
              <a:t>. Čas rychle </a:t>
            </a:r>
          </a:p>
          <a:p>
            <a:pPr marL="0" indent="0">
              <a:buNone/>
            </a:pPr>
            <a:r>
              <a:rPr lang="cs-CZ" b="1" dirty="0" err="1" smtClean="0"/>
              <a:t>pl</a:t>
            </a:r>
            <a:r>
              <a:rPr lang="cs-CZ" b="1" dirty="0" smtClean="0"/>
              <a:t>-ne.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sliby, neplýtvej, plynová, lýtka, klíč, poličky, vzlykala, plynoměrem, plynu, lyžovali, mlýnem, lidé, slyšíš, Libor, vzlyká, pelyněk, rostlina, plyne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3707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6033914"/>
              </p:ext>
            </p:extLst>
          </p:nvPr>
        </p:nvGraphicFramePr>
        <p:xfrm>
          <a:off x="827584" y="4797152"/>
          <a:ext cx="7358114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5058308"/>
              </p:ext>
            </p:extLst>
          </p:nvPr>
        </p:nvGraphicFramePr>
        <p:xfrm>
          <a:off x="827584" y="1988840"/>
          <a:ext cx="7358114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vyjmenovanými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slovy  po L.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 - hledání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skrytých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vyjmenovaných slov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3) Procvičování - doplňování i/í, y/ý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1205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390</TotalTime>
  <Words>364</Words>
  <Application>Microsoft Office PowerPoint</Application>
  <PresentationFormat>Předvádění na obrazovce (4:3)</PresentationFormat>
  <Paragraphs>111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Vyjmenovaná slova po L</vt:lpstr>
      <vt:lpstr>Prezentace aplikace PowerPoint</vt:lpstr>
      <vt:lpstr>Vyjmenovaná slova po L</vt:lpstr>
      <vt:lpstr>Vyjmenovaná slova po L</vt:lpstr>
      <vt:lpstr>Vyjmenovaná slova po L</vt:lpstr>
      <vt:lpstr>Najděte skrytá vyjmenovaná slova.</vt:lpstr>
      <vt:lpstr>Doplňte i/í, y/ý.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Simona</cp:lastModifiedBy>
  <cp:revision>68</cp:revision>
  <dcterms:created xsi:type="dcterms:W3CDTF">2012-12-28T18:57:02Z</dcterms:created>
  <dcterms:modified xsi:type="dcterms:W3CDTF">2013-01-13T11:05:59Z</dcterms:modified>
</cp:coreProperties>
</file>