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7" r:id="rId2"/>
    <p:sldId id="278" r:id="rId3"/>
    <p:sldId id="256" r:id="rId4"/>
    <p:sldId id="258" r:id="rId5"/>
    <p:sldId id="271" r:id="rId6"/>
    <p:sldId id="257" r:id="rId7"/>
    <p:sldId id="272" r:id="rId8"/>
    <p:sldId id="275" r:id="rId9"/>
    <p:sldId id="274" r:id="rId10"/>
    <p:sldId id="276" r:id="rId11"/>
    <p:sldId id="273" r:id="rId12"/>
    <p:sldId id="27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2" autoAdjust="0"/>
  </p:normalViewPr>
  <p:slideViewPr>
    <p:cSldViewPr>
      <p:cViewPr>
        <p:scale>
          <a:sx n="70" d="100"/>
          <a:sy n="70" d="100"/>
        </p:scale>
        <p:origin x="-1068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 F 20 C</a:t>
          </a:r>
          <a:r>
            <a:rPr lang="cs-CZ" sz="2000" dirty="0" smtClean="0"/>
            <a:t>ukry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- cukry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0AAB1F7B-4825-4B41-8B45-3CE4C7ADD028}">
      <dgm:prSet custT="1"/>
      <dgm:spPr/>
      <dgm:t>
        <a:bodyPr/>
        <a:lstStyle/>
        <a:p>
          <a:pPr algn="l" rtl="0"/>
          <a:r>
            <a:rPr lang="cs-CZ" sz="2000" smtClean="0"/>
            <a:t>ČÍSLO PROJEKTU: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D8762C70-59AC-4D53-BF5E-6CB74B184D8B}" type="parTrans" cxnId="{8BCD1DA6-F362-4DFB-A8AE-565F0B5167AE}">
      <dgm:prSet/>
      <dgm:spPr/>
      <dgm:t>
        <a:bodyPr/>
        <a:lstStyle/>
        <a:p>
          <a:endParaRPr lang="cs-CZ"/>
        </a:p>
      </dgm:t>
    </dgm:pt>
    <dgm:pt modelId="{510602F4-B92B-478A-8945-3ADFAFB929B3}" type="sibTrans" cxnId="{8BCD1DA6-F362-4DFB-A8AE-565F0B5167A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00C717B0-68EB-44BA-93D7-26EFE788AC8D}" type="pres">
      <dgm:prSet presAssocID="{0AAB1F7B-4825-4B41-8B45-3CE4C7ADD028}" presName="vertSpace5" presStyleLbl="node1" presStyleIdx="3" presStyleCnt="5"/>
      <dgm:spPr/>
    </dgm:pt>
    <dgm:pt modelId="{0AEFEAAE-4B9D-44C9-B448-C44B4ADAD7F0}" type="pres">
      <dgm:prSet presAssocID="{0AAB1F7B-4825-4B41-8B45-3CE4C7ADD028}" presName="circle5" presStyleLbl="node1" presStyleIdx="4" presStyleCnt="5"/>
      <dgm:spPr/>
    </dgm:pt>
    <dgm:pt modelId="{59F034D9-BFC2-4F73-BBA6-EC6ED57A218D}" type="pres">
      <dgm:prSet presAssocID="{0AAB1F7B-4825-4B41-8B45-3CE4C7ADD028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0A88C-8B62-4979-B120-E743D8B92577}" type="pres">
      <dgm:prSet presAssocID="{0AAB1F7B-4825-4B41-8B45-3CE4C7ADD02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E22279-FE49-4389-BC17-EA569A20851A}" type="presOf" srcId="{D1D4F407-5343-4D3F-B5B9-D407B03CAEB4}" destId="{D005CE8C-CC26-4C3E-AC11-E15060ECD759}" srcOrd="0" destOrd="0" presId="urn:microsoft.com/office/officeart/2005/8/layout/target3"/>
    <dgm:cxn modelId="{AE0C9993-BD8C-434D-9F1F-82D81F6C50A9}" type="presOf" srcId="{D8197B8C-B260-4A16-BDF4-0947B075E274}" destId="{5A5FFA88-C948-4069-8E93-59FA12366E83}" srcOrd="1" destOrd="0" presId="urn:microsoft.com/office/officeart/2005/8/layout/target3"/>
    <dgm:cxn modelId="{96002D69-B614-47D9-9DFB-1664C858FDC9}" type="presOf" srcId="{D1D4F407-5343-4D3F-B5B9-D407B03CAEB4}" destId="{AED2198E-93D5-4001-81B4-73124B309672}" srcOrd="1" destOrd="0" presId="urn:microsoft.com/office/officeart/2005/8/layout/target3"/>
    <dgm:cxn modelId="{F8DF833C-8C19-4E07-AF2C-52A863FD4202}" type="presOf" srcId="{D1B46980-6531-4606-95E6-44980827E919}" destId="{2BE915AB-18AA-4053-B92C-3BFC9ED204BB}" srcOrd="1" destOrd="0" presId="urn:microsoft.com/office/officeart/2005/8/layout/target3"/>
    <dgm:cxn modelId="{5A65D828-5D93-407E-94E3-E2986BB9CB69}" type="presOf" srcId="{B651F6E3-6281-48DB-9319-2AEAFDAE7572}" destId="{619D679B-A015-4ECF-8348-D1034C574F40}" srcOrd="0" destOrd="0" presId="urn:microsoft.com/office/officeart/2005/8/layout/target3"/>
    <dgm:cxn modelId="{A9AA8346-9FFD-4DF0-942E-3CECA45E7553}" type="presOf" srcId="{0AAB1F7B-4825-4B41-8B45-3CE4C7ADD028}" destId="{4D30A88C-8B62-4979-B120-E743D8B92577}" srcOrd="1" destOrd="0" presId="urn:microsoft.com/office/officeart/2005/8/layout/target3"/>
    <dgm:cxn modelId="{8BCD1DA6-F362-4DFB-A8AE-565F0B5167AE}" srcId="{757F3AB3-0718-4624-B441-E567A8F0AB56}" destId="{0AAB1F7B-4825-4B41-8B45-3CE4C7ADD028}" srcOrd="4" destOrd="0" parTransId="{D8762C70-59AC-4D53-BF5E-6CB74B184D8B}" sibTransId="{510602F4-B92B-478A-8945-3ADFAFB929B3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89AFA61-94EE-487F-B3D4-582F1FA18145}" type="presOf" srcId="{D1B46980-6531-4606-95E6-44980827E919}" destId="{6140AFEC-043D-4C43-A2F9-D0F5331DF3A3}" srcOrd="0" destOrd="0" presId="urn:microsoft.com/office/officeart/2005/8/layout/target3"/>
    <dgm:cxn modelId="{DF77819A-F4A7-4A93-A9D3-C2CBF24E5E22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834FFDD-ABDE-4B46-B61D-2A5E1DDE4D88}" type="presOf" srcId="{757F3AB3-0718-4624-B441-E567A8F0AB56}" destId="{333A1088-737F-45CB-B68E-254E46348037}" srcOrd="0" destOrd="0" presId="urn:microsoft.com/office/officeart/2005/8/layout/target3"/>
    <dgm:cxn modelId="{109300C3-5058-4613-9AE5-DED96DB6F564}" type="presOf" srcId="{0AAB1F7B-4825-4B41-8B45-3CE4C7ADD028}" destId="{59F034D9-BFC2-4F73-BBA6-EC6ED57A218D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CB6DE52-798C-49E4-8237-0012A6F21A2A}" type="presOf" srcId="{D8197B8C-B260-4A16-BDF4-0947B075E274}" destId="{25B08C86-7E15-44DC-BE7F-FFB55DD49D12}" srcOrd="0" destOrd="0" presId="urn:microsoft.com/office/officeart/2005/8/layout/target3"/>
    <dgm:cxn modelId="{0DDF0B4E-3F6C-4473-9B36-B0CB17304A37}" type="presParOf" srcId="{333A1088-737F-45CB-B68E-254E46348037}" destId="{F5ABB229-8D3B-4694-996A-96F23CF14429}" srcOrd="0" destOrd="0" presId="urn:microsoft.com/office/officeart/2005/8/layout/target3"/>
    <dgm:cxn modelId="{31CF61EC-FE7F-45C3-82B0-00CB7ED5AF8C}" type="presParOf" srcId="{333A1088-737F-45CB-B68E-254E46348037}" destId="{F41139FD-01EE-4571-8B17-4FB00FC51163}" srcOrd="1" destOrd="0" presId="urn:microsoft.com/office/officeart/2005/8/layout/target3"/>
    <dgm:cxn modelId="{0EC9AF0B-FB56-4AC1-B7EB-7F559E99D059}" type="presParOf" srcId="{333A1088-737F-45CB-B68E-254E46348037}" destId="{D005CE8C-CC26-4C3E-AC11-E15060ECD759}" srcOrd="2" destOrd="0" presId="urn:microsoft.com/office/officeart/2005/8/layout/target3"/>
    <dgm:cxn modelId="{4BB278F1-0F13-4DDE-9A94-0BF2767765B2}" type="presParOf" srcId="{333A1088-737F-45CB-B68E-254E46348037}" destId="{2C702D82-9B77-49B7-9568-BB8EB47C3372}" srcOrd="3" destOrd="0" presId="urn:microsoft.com/office/officeart/2005/8/layout/target3"/>
    <dgm:cxn modelId="{71BE584E-4301-4D1F-A4C6-36B57A3069B9}" type="presParOf" srcId="{333A1088-737F-45CB-B68E-254E46348037}" destId="{A52A0455-90FF-4808-ABD0-F02540D31D5A}" srcOrd="4" destOrd="0" presId="urn:microsoft.com/office/officeart/2005/8/layout/target3"/>
    <dgm:cxn modelId="{42264896-B05F-475F-ACDB-E4E7D3A67ED8}" type="presParOf" srcId="{333A1088-737F-45CB-B68E-254E46348037}" destId="{6140AFEC-043D-4C43-A2F9-D0F5331DF3A3}" srcOrd="5" destOrd="0" presId="urn:microsoft.com/office/officeart/2005/8/layout/target3"/>
    <dgm:cxn modelId="{C54D62EB-6910-4CD9-B50A-A8BF5703ED63}" type="presParOf" srcId="{333A1088-737F-45CB-B68E-254E46348037}" destId="{9358AC05-5D7D-4327-9F80-1AD486AEA664}" srcOrd="6" destOrd="0" presId="urn:microsoft.com/office/officeart/2005/8/layout/target3"/>
    <dgm:cxn modelId="{67906C38-B9E3-4C75-8FF7-BEF78125865A}" type="presParOf" srcId="{333A1088-737F-45CB-B68E-254E46348037}" destId="{313FC574-E1CD-4FB4-B054-0B805CE0447D}" srcOrd="7" destOrd="0" presId="urn:microsoft.com/office/officeart/2005/8/layout/target3"/>
    <dgm:cxn modelId="{864F0672-9B75-430F-92ED-A03FDC96DB8C}" type="presParOf" srcId="{333A1088-737F-45CB-B68E-254E46348037}" destId="{619D679B-A015-4ECF-8348-D1034C574F40}" srcOrd="8" destOrd="0" presId="urn:microsoft.com/office/officeart/2005/8/layout/target3"/>
    <dgm:cxn modelId="{237A53F9-D6C8-49A1-85CD-2EDFC62FAC3E}" type="presParOf" srcId="{333A1088-737F-45CB-B68E-254E46348037}" destId="{322283A8-4A27-4CDA-BAE3-F381106A9174}" srcOrd="9" destOrd="0" presId="urn:microsoft.com/office/officeart/2005/8/layout/target3"/>
    <dgm:cxn modelId="{277E5AA6-B146-40B2-AA42-BBAACB8C8E01}" type="presParOf" srcId="{333A1088-737F-45CB-B68E-254E46348037}" destId="{FFC9F71D-1B4F-4AD9-A4A6-86ADEFC8AF5C}" srcOrd="10" destOrd="0" presId="urn:microsoft.com/office/officeart/2005/8/layout/target3"/>
    <dgm:cxn modelId="{A6DF5604-3C64-489A-BEAE-3284132998C6}" type="presParOf" srcId="{333A1088-737F-45CB-B68E-254E46348037}" destId="{25B08C86-7E15-44DC-BE7F-FFB55DD49D12}" srcOrd="11" destOrd="0" presId="urn:microsoft.com/office/officeart/2005/8/layout/target3"/>
    <dgm:cxn modelId="{3688B399-8C97-4AB4-8AD0-D121BD65BFAC}" type="presParOf" srcId="{333A1088-737F-45CB-B68E-254E46348037}" destId="{00C717B0-68EB-44BA-93D7-26EFE788AC8D}" srcOrd="12" destOrd="0" presId="urn:microsoft.com/office/officeart/2005/8/layout/target3"/>
    <dgm:cxn modelId="{21A58A57-7725-4864-B284-923861E39518}" type="presParOf" srcId="{333A1088-737F-45CB-B68E-254E46348037}" destId="{0AEFEAAE-4B9D-44C9-B448-C44B4ADAD7F0}" srcOrd="13" destOrd="0" presId="urn:microsoft.com/office/officeart/2005/8/layout/target3"/>
    <dgm:cxn modelId="{5592CF89-A752-456A-921A-5759EDC7B805}" type="presParOf" srcId="{333A1088-737F-45CB-B68E-254E46348037}" destId="{59F034D9-BFC2-4F73-BBA6-EC6ED57A218D}" srcOrd="14" destOrd="0" presId="urn:microsoft.com/office/officeart/2005/8/layout/target3"/>
    <dgm:cxn modelId="{84E2E539-E369-46F8-81AF-723A9A7DA485}" type="presParOf" srcId="{333A1088-737F-45CB-B68E-254E46348037}" destId="{AED2198E-93D5-4001-81B4-73124B309672}" srcOrd="15" destOrd="0" presId="urn:microsoft.com/office/officeart/2005/8/layout/target3"/>
    <dgm:cxn modelId="{BEAA515B-E8EA-4682-A9A2-8FDC4215FB9A}" type="presParOf" srcId="{333A1088-737F-45CB-B68E-254E46348037}" destId="{2BE915AB-18AA-4053-B92C-3BFC9ED204BB}" srcOrd="16" destOrd="0" presId="urn:microsoft.com/office/officeart/2005/8/layout/target3"/>
    <dgm:cxn modelId="{F4B0B4FC-8322-4F92-8FAA-79505E57D6EE}" type="presParOf" srcId="{333A1088-737F-45CB-B68E-254E46348037}" destId="{6BB5E863-4638-4E1D-BFDE-399D028AC4ED}" srcOrd="17" destOrd="0" presId="urn:microsoft.com/office/officeart/2005/8/layout/target3"/>
    <dgm:cxn modelId="{E6530DB4-5963-4137-95CB-425E4886571B}" type="presParOf" srcId="{333A1088-737F-45CB-B68E-254E46348037}" destId="{5A5FFA88-C948-4069-8E93-59FA12366E83}" srcOrd="18" destOrd="0" presId="urn:microsoft.com/office/officeart/2005/8/layout/target3"/>
    <dgm:cxn modelId="{8E785D8C-C996-42B0-BBC5-E507B4707EC3}" type="presParOf" srcId="{333A1088-737F-45CB-B68E-254E46348037}" destId="{4D30A88C-8B62-4979-B120-E743D8B92577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4. 3.  F 20 C</a:t>
          </a:r>
          <a:r>
            <a:rPr lang="cs-CZ" sz="2000" kern="1200" dirty="0" smtClean="0"/>
            <a:t>ukry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- cukry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0AEFEAAE-4B9D-44C9-B448-C44B4ADAD7F0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F034D9-BFC2-4F73-BBA6-EC6ED57A218D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0928CA-9641-4309-AF8B-23785CDF5660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540D11-BC9A-420E-A262-E2ED57C753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402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4049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8096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359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0309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5306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2482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701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6306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6248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0855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2164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1315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d/d6/Wheat_starch_granules.JPG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davies.wordpress.com/2006/10/05/starch/" TargetMode="External"/><Relationship Id="rId2" Type="http://schemas.openxmlformats.org/officeDocument/2006/relationships/hyperlink" Target="http://cs.wikipedia.org/wiki/Cukr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ligosacharidy" TargetMode="External"/><Relationship Id="rId5" Type="http://schemas.openxmlformats.org/officeDocument/2006/relationships/hyperlink" Target="http://cs.wikipedia.org/wiki/Monosacharidy" TargetMode="External"/><Relationship Id="rId4" Type="http://schemas.openxmlformats.org/officeDocument/2006/relationships/hyperlink" Target="http://cs.wikipedia.org/wiki/Celul%C3%B3z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5385056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54775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/>
          <a:lstStyle/>
          <a:p>
            <a:r>
              <a:rPr lang="cs-CZ" dirty="0" smtClean="0"/>
              <a:t>   CUKRY</a:t>
            </a:r>
          </a:p>
          <a:p>
            <a:endParaRPr lang="cs-CZ" dirty="0"/>
          </a:p>
          <a:p>
            <a:r>
              <a:rPr lang="cs-CZ" dirty="0" smtClean="0"/>
              <a:t>Tento materiál je určen pro žáky 9. ročníku </a:t>
            </a:r>
            <a:r>
              <a:rPr lang="cs-CZ" dirty="0" smtClean="0"/>
              <a:t>ZŠ.</a:t>
            </a:r>
            <a:endParaRPr lang="cs-CZ" dirty="0" smtClean="0"/>
          </a:p>
          <a:p>
            <a:r>
              <a:rPr lang="cs-CZ" dirty="0" smtClean="0"/>
              <a:t>zpracovává téma přírodních látek cukrů</a:t>
            </a:r>
          </a:p>
          <a:p>
            <a:r>
              <a:rPr lang="cs-CZ" dirty="0" smtClean="0"/>
              <a:t>uvádí jejich rozdělení a popisuje vlastnosti a využití některých zástupců cukrů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4701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396552" y="260648"/>
            <a:ext cx="7772400" cy="2619722"/>
          </a:xfrm>
        </p:spPr>
        <p:txBody>
          <a:bodyPr>
            <a:normAutofit/>
          </a:bodyPr>
          <a:lstStyle/>
          <a:p>
            <a:r>
              <a:rPr lang="cs-CZ" sz="115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</a:rPr>
              <a:t>Cukry</a:t>
            </a:r>
            <a:endParaRPr lang="cs-CZ" sz="11500" b="1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08609" y="2805092"/>
            <a:ext cx="6800800" cy="3648244"/>
          </a:xfrm>
        </p:spPr>
        <p:txBody>
          <a:bodyPr>
            <a:noAutofit/>
          </a:bodyPr>
          <a:lstStyle/>
          <a:p>
            <a:pPr algn="just"/>
            <a:r>
              <a:rPr lang="cs-CZ" sz="2800" b="1" dirty="0" smtClean="0">
                <a:solidFill>
                  <a:schemeClr val="tx1"/>
                </a:solidFill>
              </a:rPr>
              <a:t>Sacharidy</a:t>
            </a:r>
            <a:r>
              <a:rPr lang="cs-CZ" sz="2800" dirty="0" smtClean="0">
                <a:solidFill>
                  <a:schemeClr val="tx1"/>
                </a:solidFill>
              </a:rPr>
              <a:t> (z lat. </a:t>
            </a:r>
            <a:r>
              <a:rPr lang="cs-CZ" sz="2800" i="1" dirty="0" err="1" smtClean="0">
                <a:solidFill>
                  <a:schemeClr val="tx1"/>
                </a:solidFill>
              </a:rPr>
              <a:t>saccharum</a:t>
            </a:r>
            <a:r>
              <a:rPr lang="cs-CZ" sz="2800" dirty="0" smtClean="0">
                <a:solidFill>
                  <a:schemeClr val="tx1"/>
                </a:solidFill>
              </a:rPr>
              <a:t> = </a:t>
            </a:r>
            <a:r>
              <a:rPr lang="cs-CZ" sz="2800" i="1" dirty="0" smtClean="0">
                <a:solidFill>
                  <a:schemeClr val="tx1"/>
                </a:solidFill>
              </a:rPr>
              <a:t>cukr</a:t>
            </a:r>
            <a:r>
              <a:rPr lang="cs-CZ" sz="2800" dirty="0" smtClean="0">
                <a:solidFill>
                  <a:schemeClr val="tx1"/>
                </a:solidFill>
              </a:rPr>
              <a:t>), též </a:t>
            </a:r>
            <a:r>
              <a:rPr lang="cs-CZ" sz="2800" b="1" dirty="0" smtClean="0">
                <a:solidFill>
                  <a:schemeClr val="tx1"/>
                </a:solidFill>
              </a:rPr>
              <a:t>glycidy</a:t>
            </a:r>
            <a:r>
              <a:rPr lang="cs-CZ" sz="2800" dirty="0" smtClean="0">
                <a:solidFill>
                  <a:schemeClr val="tx1"/>
                </a:solidFill>
              </a:rPr>
              <a:t>, nepřesně </a:t>
            </a:r>
            <a:r>
              <a:rPr lang="cs-CZ" sz="2800" b="1" dirty="0" smtClean="0">
                <a:solidFill>
                  <a:schemeClr val="tx1"/>
                </a:solidFill>
              </a:rPr>
              <a:t>cukry</a:t>
            </a:r>
            <a:r>
              <a:rPr lang="cs-CZ" sz="2800" dirty="0" smtClean="0">
                <a:solidFill>
                  <a:schemeClr val="tx1"/>
                </a:solidFill>
              </a:rPr>
              <a:t>. </a:t>
            </a:r>
            <a:r>
              <a:rPr lang="cs-CZ" sz="2800" dirty="0" smtClean="0">
                <a:solidFill>
                  <a:schemeClr val="tx1"/>
                </a:solidFill>
              </a:rPr>
              <a:t>Zastarale </a:t>
            </a:r>
            <a:r>
              <a:rPr lang="cs-CZ" sz="2800" dirty="0" smtClean="0">
                <a:solidFill>
                  <a:schemeClr val="tx1"/>
                </a:solidFill>
              </a:rPr>
              <a:t>a chybně </a:t>
            </a:r>
            <a:r>
              <a:rPr lang="cs-CZ" sz="2800" b="1" dirty="0" smtClean="0">
                <a:solidFill>
                  <a:schemeClr val="tx1"/>
                </a:solidFill>
              </a:rPr>
              <a:t>uhlovodany</a:t>
            </a:r>
            <a:r>
              <a:rPr lang="cs-CZ" sz="2800" dirty="0" smtClean="0">
                <a:solidFill>
                  <a:schemeClr val="tx1"/>
                </a:solidFill>
              </a:rPr>
              <a:t> nebo </a:t>
            </a:r>
            <a:r>
              <a:rPr lang="cs-CZ" sz="2800" b="1" dirty="0" err="1" smtClean="0">
                <a:solidFill>
                  <a:schemeClr val="tx1"/>
                </a:solidFill>
              </a:rPr>
              <a:t>karbohydráty</a:t>
            </a:r>
            <a:r>
              <a:rPr lang="cs-CZ" sz="2800" dirty="0" smtClean="0">
                <a:solidFill>
                  <a:schemeClr val="tx1"/>
                </a:solidFill>
              </a:rPr>
              <a:t> jsou organické sloučeniny patřící do skupiny polyhydroxyderivátů karbonylových sloučenin (aldehydů nebo ketonů).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4506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accent3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Cukry</a:t>
            </a:r>
            <a:endParaRPr lang="cs-CZ" sz="1050" dirty="0">
              <a:ln w="31550" cmpd="sng">
                <a:solidFill>
                  <a:schemeClr val="accent3"/>
                </a:solidFill>
                <a:prstDash val="solid"/>
              </a:ln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124744"/>
            <a:ext cx="6192688" cy="4425354"/>
          </a:xfrm>
        </p:spPr>
        <p:txBody>
          <a:bodyPr>
            <a:noAutofit/>
          </a:bodyPr>
          <a:lstStyle/>
          <a:p>
            <a:pPr marL="342900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sz="2000" dirty="0" smtClean="0"/>
              <a:t>m</a:t>
            </a:r>
            <a:r>
              <a:rPr lang="cs-CZ" sz="2000" dirty="0" smtClean="0"/>
              <a:t>nohé </a:t>
            </a:r>
            <a:r>
              <a:rPr lang="cs-CZ" sz="2000" dirty="0" smtClean="0"/>
              <a:t>ze sacharidů jsou významné přírodní látky</a:t>
            </a:r>
          </a:p>
          <a:p>
            <a:pPr marL="342900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sz="2000" dirty="0" smtClean="0"/>
              <a:t>řada dalších byla připravena synteticky.</a:t>
            </a:r>
          </a:p>
          <a:p>
            <a:pPr>
              <a:spcBef>
                <a:spcPts val="600"/>
              </a:spcBef>
            </a:pPr>
            <a:r>
              <a:rPr lang="cs-CZ" sz="2000" dirty="0" smtClean="0"/>
              <a:t>Nízkomolekulární sacharidy jsou rozpustné ve vodě a mají více či méně sladkou chuť. Sacharidy rozpustné ve vodě se označují jako cukry.</a:t>
            </a:r>
            <a:r>
              <a:rPr lang="cs-CZ" sz="2000" baseline="30000" dirty="0"/>
              <a:t> </a:t>
            </a:r>
            <a:r>
              <a:rPr lang="cs-CZ" sz="2000" dirty="0" smtClean="0"/>
              <a:t>Makromolekulární polysacharidy jsou většinou bez chuti a jsou ve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 vodě jen omezeně rozpustné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 (škrob, agar) nebo zcela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 nerozpustné (celulóza).</a:t>
            </a:r>
          </a:p>
        </p:txBody>
      </p:sp>
      <p:pic>
        <p:nvPicPr>
          <p:cNvPr id="2055" name="Picture 7" descr="Soubor:Wheat starch granul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068960"/>
            <a:ext cx="5292080" cy="3788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290769" y="6487728"/>
            <a:ext cx="15038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effectLst/>
              </a:rPr>
              <a:t>Škrobová zrna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9921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628800"/>
            <a:ext cx="4896544" cy="2376264"/>
          </a:xfrm>
        </p:spPr>
        <p:txBody>
          <a:bodyPr>
            <a:noAutofit/>
          </a:bodyPr>
          <a:lstStyle/>
          <a:p>
            <a:r>
              <a:rPr lang="cs-CZ" sz="2000" dirty="0" smtClean="0"/>
              <a:t>Základní stavební jednotkou všech sacharidů jsou tzv. </a:t>
            </a:r>
            <a:r>
              <a:rPr lang="cs-CZ" sz="2000" b="1" i="1" dirty="0" smtClean="0"/>
              <a:t>cukerné jednotky</a:t>
            </a:r>
            <a:r>
              <a:rPr lang="cs-CZ" sz="2000" dirty="0" smtClean="0"/>
              <a:t>, kterými jsou </a:t>
            </a:r>
            <a:r>
              <a:rPr lang="cs-CZ" sz="2000" b="1" dirty="0" smtClean="0"/>
              <a:t>monosacharid</a:t>
            </a:r>
            <a:r>
              <a:rPr lang="cs-CZ" sz="2000" dirty="0" smtClean="0"/>
              <a:t>y, které jsou samy o sobě nejjednoduššími cukry vůbec. </a:t>
            </a:r>
          </a:p>
          <a:p>
            <a:r>
              <a:rPr lang="cs-CZ" sz="2000" dirty="0" smtClean="0"/>
              <a:t>Existují ve dvou základních strukturních formách, mezi nimiž se ustavuje chemická rovnováha, a to </a:t>
            </a:r>
            <a:r>
              <a:rPr lang="cs-CZ" sz="2000" i="1" dirty="0" smtClean="0"/>
              <a:t>lineární a cyklické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2664296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accent3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Cukry</a:t>
            </a:r>
            <a:endParaRPr lang="cs-CZ" sz="1050" dirty="0">
              <a:ln w="31550" cmpd="sng">
                <a:solidFill>
                  <a:schemeClr val="accent3"/>
                </a:solidFill>
                <a:prstDash val="solid"/>
              </a:ln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1018182"/>
            <a:ext cx="178305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3">
                      <a:lumMod val="75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</a:rPr>
              <a:t>Struktura</a:t>
            </a:r>
            <a:endParaRPr lang="cs-CZ" sz="3200" b="1" dirty="0">
              <a:ln w="10541" cmpd="sng">
                <a:solidFill>
                  <a:schemeClr val="accent3">
                    <a:lumMod val="75000"/>
                  </a:schemeClr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4725144"/>
            <a:ext cx="842493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Monosacharidy často mívají sladkou chuť. </a:t>
            </a:r>
          </a:p>
          <a:p>
            <a:r>
              <a:rPr lang="cs-CZ" dirty="0" smtClean="0"/>
              <a:t>Rostliny často využívají monosacharidů k lákání zvířat - např. pro zisk opylovačů, pro roznos semen… </a:t>
            </a:r>
          </a:p>
          <a:p>
            <a:r>
              <a:rPr lang="cs-CZ" dirty="0" smtClean="0"/>
              <a:t>Monosacharidy jsou přímé produkty fotosyntézy a je v nich nahromaděna energie slunečního záření. Glukosa je tedy pro většinu organismů primárním zdrojem energie.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72898" y="4005064"/>
            <a:ext cx="426405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3">
                      <a:lumMod val="75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</a:rPr>
              <a:t>Význam monosacharidů</a:t>
            </a:r>
          </a:p>
        </p:txBody>
      </p:sp>
      <p:pic>
        <p:nvPicPr>
          <p:cNvPr id="14337" name="Picture 1" descr="glukóza = hroznový cuko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009204"/>
            <a:ext cx="3333750" cy="233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64080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2664296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accent3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Cukry</a:t>
            </a:r>
            <a:endParaRPr lang="cs-CZ" sz="1050" dirty="0">
              <a:ln w="31550" cmpd="sng">
                <a:solidFill>
                  <a:schemeClr val="accent3"/>
                </a:solidFill>
                <a:prstDash val="solid"/>
              </a:ln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07504" y="1018183"/>
            <a:ext cx="5035353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3">
                      <a:lumMod val="75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</a:rPr>
              <a:t>Základní rozdělení sacharidů</a:t>
            </a:r>
          </a:p>
          <a:p>
            <a:pPr algn="ctr"/>
            <a:endParaRPr lang="cs-CZ" sz="3200" b="1" dirty="0">
              <a:ln w="10541" cmpd="sng">
                <a:solidFill>
                  <a:schemeClr val="accent3">
                    <a:lumMod val="75000"/>
                  </a:schemeClr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6308" y="1556792"/>
            <a:ext cx="856895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základní jednotka – monosacharid</a:t>
            </a:r>
          </a:p>
          <a:p>
            <a:endParaRPr lang="cs-CZ" sz="2000" dirty="0" smtClean="0"/>
          </a:p>
          <a:p>
            <a:r>
              <a:rPr lang="cs-CZ" sz="2000" b="1" i="1" dirty="0" smtClean="0">
                <a:effectLst/>
              </a:rPr>
              <a:t>Monosacharidy</a:t>
            </a:r>
            <a:r>
              <a:rPr lang="cs-CZ" sz="2000" dirty="0" smtClean="0">
                <a:effectLst/>
              </a:rPr>
              <a:t> - jsou tvořeny právě jednou cukernou jednotkou, podle typu karbonylové skupiny je dělíme na: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000" b="1" dirty="0" smtClean="0">
                <a:effectLst/>
              </a:rPr>
              <a:t>aldózy</a:t>
            </a:r>
            <a:r>
              <a:rPr lang="cs-CZ" sz="2000" dirty="0" smtClean="0">
                <a:effectLst/>
              </a:rPr>
              <a:t> obsahující v lineární formě karbonylovou skupinu na koncovém uhlíku, jsou to tedy </a:t>
            </a:r>
            <a:r>
              <a:rPr lang="cs-CZ" sz="2000" dirty="0" err="1" smtClean="0">
                <a:effectLst/>
              </a:rPr>
              <a:t>polyhydroxyaldehydy</a:t>
            </a:r>
            <a:r>
              <a:rPr lang="cs-CZ" sz="2000" dirty="0" smtClean="0">
                <a:effectLst/>
              </a:rPr>
              <a:t> (např. glukóza).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000" b="1" dirty="0" smtClean="0">
                <a:effectLst/>
              </a:rPr>
              <a:t>ketózy</a:t>
            </a:r>
            <a:r>
              <a:rPr lang="cs-CZ" sz="2000" dirty="0" smtClean="0">
                <a:effectLst/>
              </a:rPr>
              <a:t> obsahující v lineární formě karbonylovou skupinu na jiném než koncovém uhlíku, jsou to tedy polyhydroxyketony (např. fruktóza).</a:t>
            </a:r>
          </a:p>
          <a:p>
            <a:endParaRPr lang="cs-CZ" sz="2000" b="1" dirty="0" smtClean="0">
              <a:effectLst/>
            </a:endParaRPr>
          </a:p>
          <a:p>
            <a:r>
              <a:rPr lang="cs-CZ" sz="2000" b="1" i="1" dirty="0" smtClean="0">
                <a:effectLst/>
              </a:rPr>
              <a:t>Oligosacharidy</a:t>
            </a:r>
            <a:r>
              <a:rPr lang="cs-CZ" sz="2000" dirty="0" smtClean="0">
                <a:effectLst/>
              </a:rPr>
              <a:t> - jsou tvořeny dvěma až deseti cukernými jednotkami.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000" b="1" dirty="0" smtClean="0">
                <a:effectLst/>
              </a:rPr>
              <a:t>Disacharidy</a:t>
            </a:r>
            <a:r>
              <a:rPr lang="cs-CZ" sz="2000" dirty="0" smtClean="0">
                <a:effectLst/>
              </a:rPr>
              <a:t> - jsou tvořeny dvěma cukernými jednotkami (např. sacharóza, maltóza nebo laktóza).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b="1" dirty="0"/>
              <a:t>Trisacharidy</a:t>
            </a:r>
            <a:r>
              <a:rPr lang="cs-CZ" sz="2000" dirty="0" smtClean="0">
                <a:effectLst/>
              </a:rPr>
              <a:t> - jsou tvořeny třemi cukernými jednotkami (např. </a:t>
            </a:r>
            <a:r>
              <a:rPr lang="cs-CZ" sz="2000" dirty="0"/>
              <a:t>rafinóza</a:t>
            </a:r>
            <a:r>
              <a:rPr lang="cs-CZ" sz="2000" dirty="0" smtClean="0">
                <a:effectLst/>
              </a:rPr>
              <a:t>).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b="1" dirty="0"/>
              <a:t>Tetrasacharidy</a:t>
            </a:r>
            <a:r>
              <a:rPr lang="cs-CZ" sz="2000" dirty="0" smtClean="0">
                <a:effectLst/>
              </a:rPr>
              <a:t> - jsou tvořeny čtyřmi cukernými jednotkami.</a:t>
            </a:r>
          </a:p>
        </p:txBody>
      </p:sp>
    </p:spTree>
    <p:extLst>
      <p:ext uri="{BB962C8B-B14F-4D97-AF65-F5344CB8AC3E}">
        <p14:creationId xmlns:p14="http://schemas.microsoft.com/office/powerpoint/2010/main" xmlns="" val="158860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2664296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accent3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Cukry</a:t>
            </a:r>
            <a:endParaRPr lang="cs-CZ" sz="1050" dirty="0">
              <a:ln w="31550" cmpd="sng">
                <a:solidFill>
                  <a:schemeClr val="accent3"/>
                </a:solidFill>
                <a:prstDash val="solid"/>
              </a:ln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07504" y="1018183"/>
            <a:ext cx="5035353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3">
                      <a:lumMod val="75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</a:rPr>
              <a:t>Základní rozdělení sacharidů</a:t>
            </a:r>
          </a:p>
          <a:p>
            <a:pPr algn="ctr"/>
            <a:endParaRPr lang="cs-CZ" sz="3200" b="1" dirty="0">
              <a:ln w="10541" cmpd="sng">
                <a:solidFill>
                  <a:schemeClr val="accent3">
                    <a:lumMod val="75000"/>
                  </a:schemeClr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6308" y="1556792"/>
            <a:ext cx="856895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>
                <a:effectLst/>
              </a:rPr>
              <a:t>Polysacharidy </a:t>
            </a:r>
            <a:r>
              <a:rPr lang="cs-CZ" dirty="0" smtClean="0">
                <a:effectLst/>
              </a:rPr>
              <a:t>- jsou tvořeny více než deseti cukernými jednotkami.</a:t>
            </a:r>
          </a:p>
          <a:p>
            <a:pPr lvl="1"/>
            <a:r>
              <a:rPr lang="cs-CZ" dirty="0" smtClean="0">
                <a:effectLst/>
              </a:rPr>
              <a:t>Nízkomolekulární polysacharidy, tvořené nejvýše několika desítkami cukerných jednotek a vznikající většinou z vysokomolekulárních polysacharidů částečnou hydrolýzou (např. rozpustný škrob).</a:t>
            </a:r>
          </a:p>
          <a:p>
            <a:pPr lvl="1"/>
            <a:endParaRPr lang="cs-CZ" dirty="0" smtClean="0">
              <a:effectLst/>
            </a:endParaRPr>
          </a:p>
          <a:p>
            <a:pPr lvl="1"/>
            <a:r>
              <a:rPr lang="cs-CZ" dirty="0" smtClean="0">
                <a:effectLst/>
              </a:rPr>
              <a:t>Vysokomolekulární polysacharidy, jsou přírodní polymery složené z mnoha desítek až stovek cukerných jednotek; v živých organismech slouží například jako zásobárna energie (např. škrob, glykogen), nebo mají stavební funkci (např. celulóza, chitin).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Hranice mezi oligosacharidy a polysacharidy (10 cukerných jednotek) je běžně akceptována; je však arbitrárně zvolená a nemá vlastně žádný fyzikálně-chemický ani biochemický význam.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464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2664296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accent3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Cukry</a:t>
            </a:r>
            <a:endParaRPr lang="cs-CZ" sz="1050" dirty="0">
              <a:ln w="31550" cmpd="sng">
                <a:solidFill>
                  <a:schemeClr val="accent3"/>
                </a:solidFill>
                <a:prstDash val="solid"/>
              </a:ln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6308" y="1556792"/>
            <a:ext cx="856895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Oligosacharid</a:t>
            </a:r>
          </a:p>
          <a:p>
            <a:r>
              <a:rPr lang="cs-CZ" dirty="0" smtClean="0">
                <a:effectLst/>
              </a:rPr>
              <a:t>sladový cukr</a:t>
            </a:r>
          </a:p>
          <a:p>
            <a:r>
              <a:rPr lang="cs-CZ" dirty="0" smtClean="0">
                <a:effectLst/>
              </a:rPr>
              <a:t>vznik spojením 2 </a:t>
            </a:r>
            <a:r>
              <a:rPr lang="cs-CZ" dirty="0" err="1" smtClean="0">
                <a:effectLst/>
              </a:rPr>
              <a:t>glukosových</a:t>
            </a:r>
            <a:r>
              <a:rPr lang="cs-CZ" dirty="0" smtClean="0">
                <a:effectLst/>
              </a:rPr>
              <a:t> jednotek</a:t>
            </a:r>
          </a:p>
          <a:p>
            <a:r>
              <a:rPr lang="cs-CZ" dirty="0" smtClean="0">
                <a:effectLst/>
              </a:rPr>
              <a:t>získává se štěpením škrobu (v potravě enzymem ptyalinem)</a:t>
            </a:r>
          </a:p>
          <a:p>
            <a:r>
              <a:rPr lang="cs-CZ" dirty="0" smtClean="0">
                <a:effectLst/>
              </a:rPr>
              <a:t>enzym </a:t>
            </a:r>
            <a:r>
              <a:rPr lang="cs-CZ" dirty="0" err="1" smtClean="0">
                <a:effectLst/>
              </a:rPr>
              <a:t>maltasa</a:t>
            </a:r>
            <a:r>
              <a:rPr lang="cs-CZ" dirty="0" smtClean="0">
                <a:effectLst/>
              </a:rPr>
              <a:t> – štěpí </a:t>
            </a:r>
            <a:r>
              <a:rPr lang="cs-CZ" dirty="0" err="1" smtClean="0">
                <a:effectLst/>
              </a:rPr>
              <a:t>maltosu</a:t>
            </a:r>
            <a:r>
              <a:rPr lang="cs-CZ" dirty="0" smtClean="0">
                <a:effectLst/>
              </a:rPr>
              <a:t> na glukosu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>
              <a:effectLst/>
            </a:endParaRPr>
          </a:p>
          <a:p>
            <a:endParaRPr lang="cs-CZ" dirty="0" smtClean="0"/>
          </a:p>
          <a:p>
            <a:r>
              <a:rPr lang="cs-CZ" dirty="0" smtClean="0">
                <a:effectLst/>
              </a:rPr>
              <a:t>Oligosacharid</a:t>
            </a:r>
          </a:p>
          <a:p>
            <a:r>
              <a:rPr lang="cs-CZ" dirty="0" smtClean="0">
                <a:effectLst/>
              </a:rPr>
              <a:t>mléčný cukr</a:t>
            </a:r>
          </a:p>
          <a:p>
            <a:r>
              <a:rPr lang="cs-CZ" dirty="0" smtClean="0">
                <a:effectLst/>
              </a:rPr>
              <a:t>vznik spojením glukózy a galaktózy</a:t>
            </a:r>
          </a:p>
          <a:p>
            <a:r>
              <a:rPr lang="cs-CZ" dirty="0" smtClean="0">
                <a:effectLst/>
              </a:rPr>
              <a:t>v mléce savců</a:t>
            </a:r>
          </a:p>
          <a:p>
            <a:r>
              <a:rPr lang="cs-CZ" dirty="0" smtClean="0">
                <a:effectLst/>
              </a:rPr>
              <a:t>u některých lidí chybí laktáza → špatné trávení laktózy</a:t>
            </a:r>
          </a:p>
          <a:p>
            <a:endParaRPr lang="cs-CZ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972017"/>
            <a:ext cx="15626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3">
                      <a:lumMod val="75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</a:rPr>
              <a:t>Maltóza</a:t>
            </a:r>
            <a:endParaRPr lang="cs-CZ" sz="3200" b="1" dirty="0">
              <a:ln w="10541" cmpd="sng">
                <a:solidFill>
                  <a:schemeClr val="accent3">
                    <a:lumMod val="75000"/>
                  </a:schemeClr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3429000"/>
            <a:ext cx="147085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3">
                      <a:lumMod val="75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</a:rPr>
              <a:t>Laktóza</a:t>
            </a:r>
          </a:p>
        </p:txBody>
      </p:sp>
    </p:spTree>
    <p:extLst>
      <p:ext uri="{BB962C8B-B14F-4D97-AF65-F5344CB8AC3E}">
        <p14:creationId xmlns:p14="http://schemas.microsoft.com/office/powerpoint/2010/main" xmlns="" val="285166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2664296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accent3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Cukry</a:t>
            </a:r>
            <a:endParaRPr lang="cs-CZ" sz="1050" dirty="0">
              <a:ln w="31550" cmpd="sng">
                <a:solidFill>
                  <a:schemeClr val="accent3"/>
                </a:solidFill>
                <a:prstDash val="solid"/>
              </a:ln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23528" y="1018183"/>
            <a:ext cx="189186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3">
                      <a:lumMod val="75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</a:rPr>
              <a:t>Sacharóza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76308" y="1627608"/>
            <a:ext cx="856895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Oligosacharid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řepný, třtinový cukr</a:t>
            </a:r>
          </a:p>
          <a:p>
            <a:endParaRPr lang="cs-CZ" sz="2000" dirty="0" smtClean="0">
              <a:effectLst/>
            </a:endParaRPr>
          </a:p>
          <a:p>
            <a:r>
              <a:rPr lang="cs-CZ" sz="2000" dirty="0" smtClean="0">
                <a:effectLst/>
              </a:rPr>
              <a:t>je obsažena ve všech rostlinách</a:t>
            </a:r>
          </a:p>
          <a:p>
            <a:r>
              <a:rPr lang="cs-CZ" sz="2000" dirty="0" smtClean="0">
                <a:effectLst/>
              </a:rPr>
              <a:t>získává se z cukrové třtiny a cukrové řepy</a:t>
            </a:r>
          </a:p>
          <a:p>
            <a:endParaRPr lang="cs-CZ" sz="2000" dirty="0" smtClean="0">
              <a:effectLst/>
            </a:endParaRPr>
          </a:p>
          <a:p>
            <a:r>
              <a:rPr lang="cs-CZ" sz="2000" dirty="0" smtClean="0">
                <a:effectLst/>
              </a:rPr>
              <a:t>bezbarvá, krystalická, dobře rozpustná ve vodě, zahříváním karamelizuje</a:t>
            </a:r>
          </a:p>
          <a:p>
            <a:r>
              <a:rPr lang="cs-CZ" sz="2000" dirty="0" smtClean="0">
                <a:effectLst/>
              </a:rPr>
              <a:t>med je směs glukózy + fruktózy, dále obsahuje minerály, vitamíny</a:t>
            </a:r>
          </a:p>
          <a:p>
            <a:endParaRPr lang="cs-CZ" sz="2000" dirty="0"/>
          </a:p>
          <a:p>
            <a:r>
              <a:rPr lang="cs-CZ" sz="2000" dirty="0" smtClean="0">
                <a:effectLst/>
              </a:rPr>
              <a:t>výroba cukru: řepa → čištění → řezání → difúze </a:t>
            </a:r>
            <a:r>
              <a:rPr lang="cs-CZ" sz="2000" dirty="0" err="1" smtClean="0">
                <a:effectLst/>
              </a:rPr>
              <a:t>sacharosy</a:t>
            </a:r>
            <a:r>
              <a:rPr lang="cs-CZ" sz="2000" dirty="0" smtClean="0">
                <a:effectLst/>
              </a:rPr>
              <a:t> do vody → čištění → vyvářka, krystalizace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272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2664296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accent3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Cukry</a:t>
            </a:r>
            <a:endParaRPr lang="cs-CZ" sz="1050" dirty="0">
              <a:ln w="31550" cmpd="sng">
                <a:solidFill>
                  <a:schemeClr val="accent3"/>
                </a:solidFill>
                <a:prstDash val="solid"/>
              </a:ln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10423" y="1018183"/>
            <a:ext cx="1608325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3">
                      <a:lumMod val="75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</a:rPr>
              <a:t>Celulóza</a:t>
            </a:r>
          </a:p>
          <a:p>
            <a:pPr algn="ctr"/>
            <a:endParaRPr lang="cs-CZ" sz="3200" b="1" dirty="0">
              <a:ln w="10541" cmpd="sng">
                <a:solidFill>
                  <a:schemeClr val="accent3">
                    <a:lumMod val="75000"/>
                  </a:schemeClr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5362" name="Picture 2" descr="http://upload.wikimedia.org/wikipedia/commons/b/b1/Celuloz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2888" y="3106708"/>
            <a:ext cx="4460378" cy="3751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76308" y="1844824"/>
            <a:ext cx="85689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tvoří dlouhé, nerozvětvené řetězce, které jsou zcela nerozpustné ve vodě. Celulóza je hlavní stavební látkou rostlinných primárních buněčných stěn a podílí na stavbě sekundárních buněčných </a:t>
            </a:r>
            <a:r>
              <a:rPr lang="cs-CZ" sz="2000" dirty="0" smtClean="0"/>
              <a:t>stěn.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- celulóza </a:t>
            </a:r>
            <a:r>
              <a:rPr lang="cs-CZ" sz="2000" dirty="0" smtClean="0"/>
              <a:t>je nejrozšířenějším biopolymerem</a:t>
            </a:r>
          </a:p>
          <a:p>
            <a:r>
              <a:rPr lang="cs-CZ" sz="2000" dirty="0" smtClean="0"/>
              <a:t> na zemském povrchu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42617" y="3861048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Celulóza se pro komerční účely izoluje ze dřeva odstraněním ostatních složek </a:t>
            </a:r>
            <a:r>
              <a:rPr lang="cs-CZ" i="1" dirty="0" smtClean="0"/>
              <a:t>(lignin, hemicelulóza, oleje aj.)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Celulózové vlákno se používá v papírenském a textilním průmyslu. Celulóza je hlavní složkou buničiny, z níž se vyrábí papír, a rostlinných vláken z bavlny, lnu a konopí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2432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2664296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accent3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Cukry</a:t>
            </a:r>
            <a:endParaRPr lang="cs-CZ" sz="1050" dirty="0">
              <a:ln w="31550" cmpd="sng">
                <a:solidFill>
                  <a:schemeClr val="accent3"/>
                </a:solidFill>
                <a:prstDash val="solid"/>
              </a:ln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49119" y="1018183"/>
            <a:ext cx="1530932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3">
                      <a:lumMod val="75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</a:rPr>
              <a:t>Význam</a:t>
            </a:r>
          </a:p>
          <a:p>
            <a:pPr algn="ctr"/>
            <a:endParaRPr lang="cs-CZ" sz="3200" b="1" dirty="0">
              <a:ln w="10541" cmpd="sng">
                <a:solidFill>
                  <a:schemeClr val="accent3">
                    <a:lumMod val="75000"/>
                  </a:schemeClr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6308" y="1844824"/>
            <a:ext cx="8568952" cy="437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Sacharidy jsou jedny ze základních přírodních látek v rostlinných i živočišných organismech. Rostliny a ostatní autofototrofní organismy je dokáží vyrábět procesem zvaným fotosyntéza z vody a oxidu uhličitého pomocí sluneční energie. Ostatní organismy jsou závislé na jejich příjmu v potravě. Při krátkodobém nedostatku je mohou syntetizovat z aminokyselin a glycerolu.</a:t>
            </a:r>
          </a:p>
          <a:p>
            <a:endParaRPr lang="cs-CZ" sz="2000" dirty="0" smtClean="0"/>
          </a:p>
          <a:p>
            <a:r>
              <a:rPr lang="cs-CZ" sz="2000" dirty="0" smtClean="0"/>
              <a:t>Sacharidy mají v organismech důležité funkce: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zdroj a krátkodobá zásoba energie (glukóza, fruktóza)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zásobní látky (škrob, glykogen, inulin)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stavební materiál (celulóza, chitin)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složka některých složitějších látek (nukleových kyseliny, hormonů, koenzymů)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průmyslový význam, jsou přírodními surovinami pro výrobu papíru, textilních vláken, ethanolu, výbušnin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9652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r>
              <a:rPr lang="en-US" sz="1800" dirty="0" err="1"/>
              <a:t>Cukry</a:t>
            </a:r>
            <a:r>
              <a:rPr lang="en-US" sz="1800" dirty="0"/>
              <a:t>. In: </a:t>
            </a:r>
            <a:r>
              <a:rPr lang="en-US" sz="1800" i="1" dirty="0"/>
              <a:t>Wikipedia</a:t>
            </a:r>
            <a:r>
              <a:rPr lang="en-US" sz="1800" dirty="0"/>
              <a:t>: </a:t>
            </a:r>
            <a:r>
              <a:rPr lang="en-US" sz="1800" i="1" dirty="0"/>
              <a:t>the free encyclopedia</a:t>
            </a:r>
            <a:r>
              <a:rPr lang="en-US" sz="1800" dirty="0"/>
              <a:t> [online]. San Francisco (CA): Wikimedia Foundation, 2001- [cit. 2012-02-10]. </a:t>
            </a:r>
            <a:r>
              <a:rPr lang="en-US" sz="1800" dirty="0" err="1"/>
              <a:t>Dostupné</a:t>
            </a:r>
            <a:r>
              <a:rPr lang="en-US" sz="1800" dirty="0"/>
              <a:t> z: </a:t>
            </a:r>
            <a:r>
              <a:rPr lang="en-US" sz="1800" dirty="0">
                <a:hlinkClick r:id="rId2"/>
              </a:rPr>
              <a:t>http://</a:t>
            </a:r>
            <a:r>
              <a:rPr lang="en-US" sz="1800" dirty="0" smtClean="0">
                <a:hlinkClick r:id="rId2"/>
              </a:rPr>
              <a:t>cs.wikipedia.org/wiki/Cukry</a:t>
            </a:r>
            <a:endParaRPr lang="cs-CZ" sz="1800" dirty="0" smtClean="0"/>
          </a:p>
          <a:p>
            <a:r>
              <a:rPr lang="cs-CZ" sz="1800" dirty="0"/>
              <a:t>Vzorec cukrů. </a:t>
            </a:r>
            <a:r>
              <a:rPr lang="cs-CZ" sz="1800" i="1" dirty="0"/>
              <a:t>Cdavies.wordpress.com</a:t>
            </a:r>
            <a:r>
              <a:rPr lang="cs-CZ" sz="1800" dirty="0"/>
              <a:t> [online]. 2011 [cit. 2012-02-10]. Dostupné z: </a:t>
            </a:r>
            <a:r>
              <a:rPr lang="cs-CZ" sz="1800" dirty="0">
                <a:hlinkClick r:id="rId3"/>
              </a:rPr>
              <a:t>http://cdavies.wordpress.com/2006/10/05/starch</a:t>
            </a:r>
            <a:r>
              <a:rPr lang="cs-CZ" sz="1800" dirty="0" smtClean="0">
                <a:hlinkClick r:id="rId3"/>
              </a:rPr>
              <a:t>/</a:t>
            </a:r>
            <a:endParaRPr lang="cs-CZ" sz="1800" dirty="0" smtClean="0"/>
          </a:p>
          <a:p>
            <a:r>
              <a:rPr lang="cs-CZ" sz="1800" dirty="0" err="1"/>
              <a:t>Celuloza</a:t>
            </a:r>
            <a:r>
              <a:rPr lang="cs-CZ" sz="1800" dirty="0"/>
              <a:t>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2012-02-10]. Dostupné z: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cs.wikipedia.org/wiki/Celul%C3%B3za</a:t>
            </a:r>
            <a:endParaRPr lang="cs-CZ" sz="1800" dirty="0" smtClean="0"/>
          </a:p>
          <a:p>
            <a:r>
              <a:rPr lang="cs-CZ" sz="1800" dirty="0"/>
              <a:t>Škrob.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2012-02-10]. Dostupné z: cs.wikipedia.org/wiki/%</a:t>
            </a:r>
            <a:r>
              <a:rPr lang="cs-CZ" sz="1800" dirty="0" smtClean="0"/>
              <a:t>C5%A0krob</a:t>
            </a:r>
          </a:p>
          <a:p>
            <a:r>
              <a:rPr lang="cs-CZ" sz="1800" dirty="0"/>
              <a:t>Monosacharidy.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2012-02-10]. Dostupné z: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cs.wikipedia.org/wiki/Monosacharidy</a:t>
            </a:r>
            <a:endParaRPr lang="cs-CZ" sz="1800" dirty="0" smtClean="0"/>
          </a:p>
          <a:p>
            <a:r>
              <a:rPr lang="cs-CZ" sz="1800" dirty="0"/>
              <a:t>Oligosacharidy.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2012-02-10]. Dostupné z: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cs.wikipedia.org/wiki/Oligosacharidy</a:t>
            </a:r>
            <a:endParaRPr lang="cs-CZ" sz="1800" dirty="0" smtClean="0"/>
          </a:p>
          <a:p>
            <a:r>
              <a:rPr lang="cs-CZ" sz="1800" dirty="0"/>
              <a:t>ČTRNÁCTOVÁ,CSC., Doc. </a:t>
            </a:r>
            <a:r>
              <a:rPr lang="cs-CZ" sz="1800" dirty="0" err="1"/>
              <a:t>RNDr.Hana</a:t>
            </a:r>
            <a:r>
              <a:rPr lang="cs-CZ" sz="1800" dirty="0"/>
              <a:t>, Prof. </a:t>
            </a:r>
            <a:r>
              <a:rPr lang="cs-CZ" sz="1800" dirty="0" err="1"/>
              <a:t>Ing.Karel</a:t>
            </a:r>
            <a:r>
              <a:rPr lang="cs-CZ" sz="1800" dirty="0"/>
              <a:t> KOLÁŘ,CSC., PaedDr. Miloslava SVOBODOVÁ a </a:t>
            </a:r>
            <a:r>
              <a:rPr lang="cs-CZ" sz="1800" dirty="0" err="1"/>
              <a:t>RNDr.František</a:t>
            </a:r>
            <a:r>
              <a:rPr lang="cs-CZ" sz="1800" dirty="0"/>
              <a:t> ZEMÁNEK. </a:t>
            </a:r>
            <a:r>
              <a:rPr lang="cs-CZ" sz="1800" i="1" dirty="0"/>
              <a:t>Přehled chemie pro základní školy</a:t>
            </a:r>
            <a:r>
              <a:rPr lang="cs-CZ" sz="1800" dirty="0"/>
              <a:t>. 1. vydání. Praha: SPN-pedagogické nakladatelství, a.s., 2006. </a:t>
            </a:r>
            <a:r>
              <a:rPr lang="cs-CZ" sz="1800"/>
              <a:t>ISBN 80-7235-260-1. 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9030225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958</TotalTime>
  <Words>1006</Words>
  <Application>Microsoft Office PowerPoint</Application>
  <PresentationFormat>Předvádění na obrazovce (4:3)</PresentationFormat>
  <Paragraphs>108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Cukry</vt:lpstr>
      <vt:lpstr>Cukry</vt:lpstr>
      <vt:lpstr>Cukry</vt:lpstr>
      <vt:lpstr>Cukry</vt:lpstr>
      <vt:lpstr>Cukry</vt:lpstr>
      <vt:lpstr>Cukry</vt:lpstr>
      <vt:lpstr>Cukry</vt:lpstr>
      <vt:lpstr>Cukry</vt:lpstr>
      <vt:lpstr>Cukry</vt:lpstr>
      <vt:lpstr>Zdroje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</dc:creator>
  <cp:lastModifiedBy>expert</cp:lastModifiedBy>
  <cp:revision>47</cp:revision>
  <dcterms:created xsi:type="dcterms:W3CDTF">2012-03-08T20:13:06Z</dcterms:created>
  <dcterms:modified xsi:type="dcterms:W3CDTF">2012-03-11T13:52:05Z</dcterms:modified>
</cp:coreProperties>
</file>