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0" r:id="rId3"/>
    <p:sldId id="256" r:id="rId4"/>
    <p:sldId id="258" r:id="rId5"/>
    <p:sldId id="259" r:id="rId6"/>
    <p:sldId id="257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33"/>
    <a:srgbClr val="33CC33"/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E4007-73E2-432A-81FE-EB58B80EB025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86AB9-B1E5-4072-88AF-1A5DC49F1F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867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E4007-73E2-432A-81FE-EB58B80EB025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86AB9-B1E5-4072-88AF-1A5DC49F1F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274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E4007-73E2-432A-81FE-EB58B80EB025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86AB9-B1E5-4072-88AF-1A5DC49F1F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6556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E4007-73E2-432A-81FE-EB58B80EB025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86AB9-B1E5-4072-88AF-1A5DC49F1F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15320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E4007-73E2-432A-81FE-EB58B80EB025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86AB9-B1E5-4072-88AF-1A5DC49F1F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8657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E4007-73E2-432A-81FE-EB58B80EB025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86AB9-B1E5-4072-88AF-1A5DC49F1F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70479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E4007-73E2-432A-81FE-EB58B80EB025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86AB9-B1E5-4072-88AF-1A5DC49F1F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477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E4007-73E2-432A-81FE-EB58B80EB025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86AB9-B1E5-4072-88AF-1A5DC49F1F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352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E4007-73E2-432A-81FE-EB58B80EB025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86AB9-B1E5-4072-88AF-1A5DC49F1F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5017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E4007-73E2-432A-81FE-EB58B80EB025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86AB9-B1E5-4072-88AF-1A5DC49F1F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838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E4007-73E2-432A-81FE-EB58B80EB025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86AB9-B1E5-4072-88AF-1A5DC49F1F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79864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66FF"/>
            </a:gs>
            <a:gs pos="50000">
              <a:srgbClr val="33CC33"/>
            </a:gs>
            <a:gs pos="100000">
              <a:srgbClr val="CCFF3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0E4007-73E2-432A-81FE-EB58B80EB025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86AB9-B1E5-4072-88AF-1A5DC49F1F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6995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M</a:t>
            </a:r>
            <a:r>
              <a:rPr lang="cs-CZ" dirty="0" smtClean="0"/>
              <a:t>          Příbuzná slova</a:t>
            </a:r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899592" y="1711916"/>
            <a:ext cx="7488832" cy="3434169"/>
            <a:chOff x="899592" y="2413338"/>
            <a:chExt cx="7488832" cy="3434169"/>
          </a:xfrm>
        </p:grpSpPr>
        <p:sp>
          <p:nvSpPr>
            <p:cNvPr id="4" name="Obdélník 3"/>
            <p:cNvSpPr/>
            <p:nvPr/>
          </p:nvSpPr>
          <p:spPr>
            <a:xfrm>
              <a:off x="899592" y="2413338"/>
              <a:ext cx="7488832" cy="147732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dirty="0"/>
                <a:t>Název školy:  Základní škola Karla Klíče Hostinné</a:t>
              </a:r>
            </a:p>
            <a:p>
              <a:r>
                <a:rPr lang="cs-CZ" dirty="0"/>
                <a:t>Autor:  Mgr. Simona Stránská</a:t>
              </a:r>
            </a:p>
            <a:p>
              <a:r>
                <a:rPr lang="cs-CZ" dirty="0"/>
                <a:t>Název:  </a:t>
              </a:r>
              <a:r>
                <a:rPr lang="cs-CZ" dirty="0" smtClean="0"/>
                <a:t>VY_32_INOVACE_09_A__08_Vyjmenovaná slova po M - příbuzná slova</a:t>
              </a:r>
              <a:endParaRPr lang="cs-CZ" dirty="0"/>
            </a:p>
            <a:p>
              <a:r>
                <a:rPr lang="cs-CZ" dirty="0"/>
                <a:t>Téma:   </a:t>
              </a:r>
              <a:r>
                <a:rPr lang="cs-CZ" dirty="0" smtClean="0"/>
                <a:t>Český jazyk - vyjmenovaná slova</a:t>
              </a:r>
              <a:endParaRPr lang="cs-CZ" dirty="0"/>
            </a:p>
            <a:p>
              <a:r>
                <a:rPr lang="cs-CZ" dirty="0"/>
                <a:t>Číslo projektu: CZ.1.07/1.4.00/21.2131</a:t>
              </a:r>
            </a:p>
          </p:txBody>
        </p:sp>
        <p:pic>
          <p:nvPicPr>
            <p:cNvPr id="5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3449" y="4725144"/>
              <a:ext cx="5761037" cy="1122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119241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6693810"/>
              </p:ext>
            </p:extLst>
          </p:nvPr>
        </p:nvGraphicFramePr>
        <p:xfrm>
          <a:off x="1331640" y="2204864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16. prosince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ledna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Vyjmenovaná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Vyjmenovaná slova po M - příbuzná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Příbuzná slova k vyjmenovaným slovům po 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4009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M</a:t>
            </a:r>
            <a:br>
              <a:rPr lang="cs-CZ" b="1" dirty="0" smtClean="0"/>
            </a:br>
            <a:r>
              <a:rPr lang="cs-CZ" b="1" dirty="0" smtClean="0"/>
              <a:t>Příbuzná slova</a:t>
            </a:r>
            <a:endParaRPr lang="cs-CZ" b="1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446113" y="1613751"/>
            <a:ext cx="1583086" cy="1465227"/>
            <a:chOff x="1116706" y="1844824"/>
            <a:chExt cx="1583086" cy="1465227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</p:grpSpPr>
        <p:sp>
          <p:nvSpPr>
            <p:cNvPr id="12" name="Osmicípá hvězda 11"/>
            <p:cNvSpPr/>
            <p:nvPr/>
          </p:nvSpPr>
          <p:spPr>
            <a:xfrm>
              <a:off x="1116706" y="1844824"/>
              <a:ext cx="1583086" cy="1465227"/>
            </a:xfrm>
            <a:prstGeom prst="star8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1516622" y="2272251"/>
              <a:ext cx="108973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mýt</a:t>
              </a:r>
              <a:endParaRPr lang="cs-CZ" sz="2800" b="1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729928" y="2528900"/>
            <a:ext cx="1732950" cy="1512167"/>
            <a:chOff x="5796136" y="1556793"/>
            <a:chExt cx="1732950" cy="1315394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</p:grpSpPr>
        <p:sp>
          <p:nvSpPr>
            <p:cNvPr id="16" name="Osmicípá hvězda 15"/>
            <p:cNvSpPr/>
            <p:nvPr/>
          </p:nvSpPr>
          <p:spPr>
            <a:xfrm>
              <a:off x="5796136" y="1556793"/>
              <a:ext cx="1548172" cy="1315394"/>
            </a:xfrm>
            <a:prstGeom prst="star8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016918" y="1952880"/>
              <a:ext cx="15121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myslit</a:t>
              </a:r>
              <a:endParaRPr lang="cs-CZ" sz="2800" b="1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5325883" y="1575907"/>
            <a:ext cx="2324535" cy="1503071"/>
            <a:chOff x="3779912" y="3861048"/>
            <a:chExt cx="2324535" cy="1503071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</p:grpSpPr>
        <p:sp>
          <p:nvSpPr>
            <p:cNvPr id="18" name="Osmicípá hvězda 17"/>
            <p:cNvSpPr/>
            <p:nvPr/>
          </p:nvSpPr>
          <p:spPr>
            <a:xfrm>
              <a:off x="3779912" y="3861048"/>
              <a:ext cx="1584176" cy="1503071"/>
            </a:xfrm>
            <a:prstGeom prst="star8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944207" y="4308429"/>
              <a:ext cx="21602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mýlit se</a:t>
              </a:r>
              <a:endParaRPr lang="cs-CZ" sz="2800" b="1" dirty="0"/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492560" y="3284984"/>
            <a:ext cx="182217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čka</a:t>
            </a:r>
          </a:p>
          <a:p>
            <a:r>
              <a:rPr lang="cs-CZ" sz="2800" dirty="0" smtClean="0"/>
              <a:t>sm</a:t>
            </a:r>
            <a:r>
              <a:rPr lang="cs-CZ" sz="2800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t</a:t>
            </a:r>
          </a:p>
          <a:p>
            <a:r>
              <a:rPr lang="cs-CZ" sz="2800" dirty="0" smtClean="0"/>
              <a:t>um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vadlo</a:t>
            </a:r>
          </a:p>
          <a:p>
            <a:r>
              <a:rPr lang="cs-CZ" sz="2800" dirty="0" smtClean="0"/>
              <a:t>m</a:t>
            </a:r>
            <a:r>
              <a:rPr lang="cs-CZ" sz="2800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dlo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784441" y="4193313"/>
            <a:ext cx="186745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šlenka</a:t>
            </a:r>
          </a:p>
          <a:p>
            <a:r>
              <a:rPr lang="cs-CZ" sz="2800" dirty="0" smtClean="0"/>
              <a:t>m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slivec</a:t>
            </a:r>
          </a:p>
          <a:p>
            <a:r>
              <a:rPr lang="cs-CZ" sz="2800" dirty="0" smtClean="0"/>
              <a:t>prům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sl</a:t>
            </a:r>
          </a:p>
          <a:p>
            <a:r>
              <a:rPr lang="cs-CZ" sz="2800" dirty="0" smtClean="0"/>
              <a:t>úm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sl</a:t>
            </a:r>
          </a:p>
          <a:p>
            <a:r>
              <a:rPr lang="cs-CZ" sz="2800" dirty="0" smtClean="0"/>
              <a:t>dobrom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sl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341938" y="3500427"/>
            <a:ext cx="176947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neom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lný</a:t>
            </a:r>
          </a:p>
          <a:p>
            <a:r>
              <a:rPr lang="cs-CZ" sz="2800" dirty="0" smtClean="0"/>
              <a:t>om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l</a:t>
            </a:r>
          </a:p>
          <a:p>
            <a:r>
              <a:rPr lang="cs-CZ" sz="2800" dirty="0" smtClean="0"/>
              <a:t>zm</a:t>
            </a:r>
            <a:r>
              <a:rPr lang="cs-CZ" sz="2800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lit se</a:t>
            </a:r>
            <a:endParaRPr lang="cs-CZ" sz="2800" dirty="0"/>
          </a:p>
        </p:txBody>
      </p:sp>
      <p:grpSp>
        <p:nvGrpSpPr>
          <p:cNvPr id="27" name="Skupina 26"/>
          <p:cNvGrpSpPr/>
          <p:nvPr/>
        </p:nvGrpSpPr>
        <p:grpSpPr>
          <a:xfrm>
            <a:off x="7190368" y="3343803"/>
            <a:ext cx="1656184" cy="1394528"/>
            <a:chOff x="1116706" y="1844824"/>
            <a:chExt cx="1583086" cy="1465227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</p:grpSpPr>
        <p:sp>
          <p:nvSpPr>
            <p:cNvPr id="28" name="Osmicípá hvězda 27"/>
            <p:cNvSpPr/>
            <p:nvPr/>
          </p:nvSpPr>
          <p:spPr>
            <a:xfrm>
              <a:off x="1116706" y="1844824"/>
              <a:ext cx="1583086" cy="1465227"/>
            </a:xfrm>
            <a:prstGeom prst="star8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1363383" y="2272251"/>
              <a:ext cx="108973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hmyz</a:t>
              </a:r>
              <a:endParaRPr lang="cs-CZ" sz="2800" b="1" dirty="0"/>
            </a:p>
          </p:txBody>
        </p:sp>
      </p:grpSp>
      <p:sp>
        <p:nvSpPr>
          <p:cNvPr id="30" name="TextovéPole 29"/>
          <p:cNvSpPr txBox="1"/>
          <p:nvPr/>
        </p:nvSpPr>
        <p:spPr>
          <a:xfrm>
            <a:off x="7040185" y="5002605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hm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zožravec</a:t>
            </a:r>
            <a:endParaRPr lang="cs-CZ" sz="2800" dirty="0"/>
          </a:p>
        </p:txBody>
      </p:sp>
      <p:sp>
        <p:nvSpPr>
          <p:cNvPr id="31" name="Zahnutá šipka dolů 30"/>
          <p:cNvSpPr/>
          <p:nvPr/>
        </p:nvSpPr>
        <p:spPr>
          <a:xfrm rot="1953752">
            <a:off x="2130472" y="1657528"/>
            <a:ext cx="1216152" cy="731520"/>
          </a:xfrm>
          <a:prstGeom prst="curved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2" name="Zahnutá šipka dolů 31"/>
          <p:cNvSpPr/>
          <p:nvPr/>
        </p:nvSpPr>
        <p:spPr>
          <a:xfrm rot="18830430">
            <a:off x="4043573" y="1924969"/>
            <a:ext cx="1216152" cy="731520"/>
          </a:xfrm>
          <a:prstGeom prst="curved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3" name="Zahnutá šipka dolů 32"/>
          <p:cNvSpPr/>
          <p:nvPr/>
        </p:nvSpPr>
        <p:spPr>
          <a:xfrm rot="2760308">
            <a:off x="7260158" y="2021712"/>
            <a:ext cx="1216152" cy="731520"/>
          </a:xfrm>
          <a:prstGeom prst="curved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6790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250"/>
                            </p:stCondLst>
                            <p:childTnLst>
                              <p:par>
                                <p:cTn id="16" presetID="25" presetClass="entr" presetSubtype="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250"/>
                            </p:stCondLst>
                            <p:childTnLst>
                              <p:par>
                                <p:cTn id="27" presetID="25" presetClass="entr" presetSubtype="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8250"/>
                            </p:stCondLst>
                            <p:childTnLst>
                              <p:par>
                                <p:cTn id="38" presetID="25" presetClass="entr" presetSubtype="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3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M</a:t>
            </a:r>
            <a:br>
              <a:rPr lang="cs-CZ" b="1" dirty="0" smtClean="0"/>
            </a:br>
            <a:r>
              <a:rPr lang="cs-CZ" b="1" dirty="0" smtClean="0"/>
              <a:t>Příbuzná slova</a:t>
            </a:r>
            <a:endParaRPr lang="cs-CZ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395536" y="1799849"/>
            <a:ext cx="1449771" cy="1285987"/>
            <a:chOff x="1116706" y="1844824"/>
            <a:chExt cx="1583086" cy="1465227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</p:grpSpPr>
        <p:sp>
          <p:nvSpPr>
            <p:cNvPr id="7" name="Osmicípá hvězda 6"/>
            <p:cNvSpPr/>
            <p:nvPr/>
          </p:nvSpPr>
          <p:spPr>
            <a:xfrm>
              <a:off x="1116706" y="1844824"/>
              <a:ext cx="1583086" cy="1465227"/>
            </a:xfrm>
            <a:prstGeom prst="star8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476746" y="2272251"/>
              <a:ext cx="108973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myš</a:t>
              </a:r>
              <a:endParaRPr lang="cs-CZ" sz="2800" b="1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569610" y="3284802"/>
            <a:ext cx="2229251" cy="1595958"/>
            <a:chOff x="1116706" y="1844824"/>
            <a:chExt cx="2001380" cy="1465227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</p:grpSpPr>
        <p:sp>
          <p:nvSpPr>
            <p:cNvPr id="10" name="Osmicípá hvězda 9"/>
            <p:cNvSpPr/>
            <p:nvPr/>
          </p:nvSpPr>
          <p:spPr>
            <a:xfrm>
              <a:off x="1116706" y="1844824"/>
              <a:ext cx="1583086" cy="1465227"/>
            </a:xfrm>
            <a:prstGeom prst="star8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1260444" y="2285789"/>
              <a:ext cx="185764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hlemýžď</a:t>
              </a:r>
              <a:endParaRPr lang="cs-CZ" sz="2800" b="1" dirty="0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539552" y="3246504"/>
            <a:ext cx="158308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šák</a:t>
            </a:r>
          </a:p>
          <a:p>
            <a:r>
              <a:rPr lang="cs-CZ" sz="2800" dirty="0" smtClean="0"/>
              <a:t>m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ší</a:t>
            </a:r>
            <a:endParaRPr lang="cs-CZ" sz="2800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4734228" y="1625312"/>
            <a:ext cx="1820827" cy="1697400"/>
            <a:chOff x="1116706" y="1844824"/>
            <a:chExt cx="1583086" cy="1465227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</p:grpSpPr>
        <p:sp>
          <p:nvSpPr>
            <p:cNvPr id="15" name="Osmicípá hvězda 14"/>
            <p:cNvSpPr/>
            <p:nvPr/>
          </p:nvSpPr>
          <p:spPr>
            <a:xfrm>
              <a:off x="1116706" y="1844824"/>
              <a:ext cx="1583086" cy="1465227"/>
            </a:xfrm>
            <a:prstGeom prst="star8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499215" y="2351611"/>
              <a:ext cx="1089731" cy="4516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mýtit</a:t>
              </a:r>
              <a:endParaRPr lang="cs-CZ" sz="2800" b="1" dirty="0"/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2697403" y="4995250"/>
            <a:ext cx="17972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hlem</a:t>
            </a:r>
            <a:r>
              <a:rPr lang="cs-CZ" sz="2800" dirty="0" err="1" smtClean="0">
                <a:solidFill>
                  <a:srgbClr val="FF0000"/>
                </a:solidFill>
              </a:rPr>
              <a:t>ý</a:t>
            </a:r>
            <a:r>
              <a:rPr lang="cs-CZ" sz="2800" dirty="0" err="1" smtClean="0"/>
              <a:t>žďí</a:t>
            </a:r>
            <a:endParaRPr lang="cs-CZ" sz="2800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7081138" y="3405972"/>
            <a:ext cx="1833369" cy="1589278"/>
            <a:chOff x="1116706" y="1840005"/>
            <a:chExt cx="1715658" cy="1465227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</p:grpSpPr>
        <p:sp>
          <p:nvSpPr>
            <p:cNvPr id="19" name="Osmicípá hvězda 18"/>
            <p:cNvSpPr/>
            <p:nvPr/>
          </p:nvSpPr>
          <p:spPr>
            <a:xfrm>
              <a:off x="1116706" y="1840005"/>
              <a:ext cx="1583086" cy="1465227"/>
            </a:xfrm>
            <a:prstGeom prst="star8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1173664" y="2311008"/>
              <a:ext cx="165870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zamykat</a:t>
              </a:r>
              <a:endParaRPr lang="cs-CZ" sz="2800" b="1" dirty="0"/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5052578" y="3391049"/>
            <a:ext cx="13167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</a:t>
            </a:r>
            <a:r>
              <a:rPr lang="cs-CZ" sz="2800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tné</a:t>
            </a:r>
          </a:p>
          <a:p>
            <a:r>
              <a:rPr lang="cs-CZ" sz="2800" dirty="0" smtClean="0"/>
              <a:t>vym</a:t>
            </a:r>
            <a:r>
              <a:rPr lang="cs-CZ" sz="2800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tit</a:t>
            </a:r>
          </a:p>
          <a:p>
            <a:r>
              <a:rPr lang="cs-CZ" sz="2800" dirty="0" smtClean="0"/>
              <a:t>m</a:t>
            </a:r>
            <a:r>
              <a:rPr lang="cs-CZ" sz="2800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tina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011371" y="5159920"/>
            <a:ext cx="1800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vym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kat se </a:t>
            </a:r>
          </a:p>
          <a:p>
            <a:r>
              <a:rPr lang="cs-CZ" sz="2800" dirty="0" smtClean="0"/>
              <a:t>odem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kat</a:t>
            </a:r>
            <a:endParaRPr lang="cs-CZ" sz="2800" dirty="0"/>
          </a:p>
        </p:txBody>
      </p:sp>
      <p:sp>
        <p:nvSpPr>
          <p:cNvPr id="23" name="Zahnutá šipka dolů 22"/>
          <p:cNvSpPr/>
          <p:nvPr/>
        </p:nvSpPr>
        <p:spPr>
          <a:xfrm rot="2659597">
            <a:off x="2156128" y="2077082"/>
            <a:ext cx="1216152" cy="731520"/>
          </a:xfrm>
          <a:prstGeom prst="curved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Zahnutá šipka dolů 23"/>
          <p:cNvSpPr/>
          <p:nvPr/>
        </p:nvSpPr>
        <p:spPr>
          <a:xfrm rot="18849393">
            <a:off x="3515977" y="2178446"/>
            <a:ext cx="1216152" cy="731520"/>
          </a:xfrm>
          <a:prstGeom prst="curved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Zahnutá šipka dolů 24"/>
          <p:cNvSpPr/>
          <p:nvPr/>
        </p:nvSpPr>
        <p:spPr>
          <a:xfrm rot="1905724">
            <a:off x="6892278" y="2040590"/>
            <a:ext cx="1216152" cy="731520"/>
          </a:xfrm>
          <a:prstGeom prst="curved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3024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250"/>
                            </p:stCondLst>
                            <p:childTnLst>
                              <p:par>
                                <p:cTn id="16" presetID="25" presetClass="entr" presetSubtype="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250"/>
                            </p:stCondLst>
                            <p:childTnLst>
                              <p:par>
                                <p:cTn id="27" presetID="25" presetClass="entr" presetSubtype="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8250"/>
                            </p:stCondLst>
                            <p:childTnLst>
                              <p:par>
                                <p:cTn id="38" presetID="25" presetClass="entr" presetSubtype="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7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M</a:t>
            </a:r>
            <a:br>
              <a:rPr lang="cs-CZ" b="1" dirty="0" smtClean="0"/>
            </a:br>
            <a:r>
              <a:rPr lang="cs-CZ" b="1" dirty="0" smtClean="0"/>
              <a:t>Příbuzná slova</a:t>
            </a:r>
            <a:endParaRPr lang="cs-CZ" b="1" dirty="0"/>
          </a:p>
        </p:txBody>
      </p:sp>
      <p:grpSp>
        <p:nvGrpSpPr>
          <p:cNvPr id="3" name="Skupina 2"/>
          <p:cNvGrpSpPr/>
          <p:nvPr/>
        </p:nvGrpSpPr>
        <p:grpSpPr>
          <a:xfrm>
            <a:off x="467544" y="1945263"/>
            <a:ext cx="1583086" cy="1465227"/>
            <a:chOff x="1116706" y="1844824"/>
            <a:chExt cx="1583086" cy="1465227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</p:grpSpPr>
        <p:sp>
          <p:nvSpPr>
            <p:cNvPr id="4" name="Osmicípá hvězda 3"/>
            <p:cNvSpPr/>
            <p:nvPr/>
          </p:nvSpPr>
          <p:spPr>
            <a:xfrm>
              <a:off x="1116706" y="1844824"/>
              <a:ext cx="1583086" cy="1465227"/>
            </a:xfrm>
            <a:prstGeom prst="star8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273862" y="2272251"/>
              <a:ext cx="133640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smýkat</a:t>
              </a:r>
              <a:endParaRPr lang="cs-CZ" sz="2800" b="1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4711681" y="1836053"/>
            <a:ext cx="1583086" cy="1465227"/>
            <a:chOff x="1116706" y="1844824"/>
            <a:chExt cx="1583086" cy="1465227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</p:grpSpPr>
        <p:sp>
          <p:nvSpPr>
            <p:cNvPr id="7" name="Osmicípá hvězda 6"/>
            <p:cNvSpPr/>
            <p:nvPr/>
          </p:nvSpPr>
          <p:spPr>
            <a:xfrm>
              <a:off x="1116706" y="1844824"/>
              <a:ext cx="1583086" cy="1465227"/>
            </a:xfrm>
            <a:prstGeom prst="star8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299433" y="2272251"/>
              <a:ext cx="119348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chmýří</a:t>
              </a:r>
              <a:endParaRPr lang="cs-CZ" sz="2800" b="1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627784" y="3068960"/>
            <a:ext cx="1800200" cy="1641355"/>
            <a:chOff x="1116706" y="1844824"/>
            <a:chExt cx="1583086" cy="1465227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</p:grpSpPr>
        <p:sp>
          <p:nvSpPr>
            <p:cNvPr id="10" name="Osmicípá hvězda 9"/>
            <p:cNvSpPr/>
            <p:nvPr/>
          </p:nvSpPr>
          <p:spPr>
            <a:xfrm>
              <a:off x="1116706" y="1844824"/>
              <a:ext cx="1583086" cy="1465227"/>
            </a:xfrm>
            <a:prstGeom prst="star8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1219911" y="2351123"/>
              <a:ext cx="147988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dmýchat</a:t>
              </a:r>
              <a:endParaRPr lang="cs-CZ" sz="2800" b="1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156176" y="3301280"/>
            <a:ext cx="3109509" cy="2639229"/>
            <a:chOff x="1116706" y="1844824"/>
            <a:chExt cx="1711768" cy="1465227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</p:grpSpPr>
        <p:sp>
          <p:nvSpPr>
            <p:cNvPr id="13" name="Osmicípá hvězda 12"/>
            <p:cNvSpPr/>
            <p:nvPr/>
          </p:nvSpPr>
          <p:spPr>
            <a:xfrm>
              <a:off x="1116706" y="1844824"/>
              <a:ext cx="1583086" cy="1465227"/>
            </a:xfrm>
            <a:prstGeom prst="star8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116706" y="2414406"/>
              <a:ext cx="1711768" cy="3260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Nachomýtnout se</a:t>
              </a:r>
              <a:endParaRPr lang="cs-CZ" sz="2800" b="1" dirty="0"/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474113" y="3636119"/>
            <a:ext cx="163758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vým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k</a:t>
            </a:r>
          </a:p>
          <a:p>
            <a:r>
              <a:rPr lang="cs-CZ" sz="2800" dirty="0" smtClean="0"/>
              <a:t>sm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čec</a:t>
            </a:r>
          </a:p>
          <a:p>
            <a:r>
              <a:rPr lang="cs-CZ" sz="2800" dirty="0" smtClean="0"/>
              <a:t>průsm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k</a:t>
            </a:r>
          </a:p>
          <a:p>
            <a:r>
              <a:rPr lang="cs-CZ" sz="2800" dirty="0" smtClean="0"/>
              <a:t>sm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čka</a:t>
            </a:r>
          </a:p>
          <a:p>
            <a:r>
              <a:rPr lang="cs-CZ" sz="2800" dirty="0" smtClean="0"/>
              <a:t>sm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k</a:t>
            </a:r>
          </a:p>
          <a:p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4914552"/>
            <a:ext cx="20162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dm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chadlo</a:t>
            </a:r>
          </a:p>
          <a:p>
            <a:r>
              <a:rPr lang="cs-CZ" sz="2800" dirty="0" smtClean="0"/>
              <a:t>rozdm</a:t>
            </a:r>
            <a:r>
              <a:rPr lang="cs-CZ" sz="2800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chat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10662" y="3348370"/>
            <a:ext cx="19851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ochm</a:t>
            </a:r>
            <a:r>
              <a:rPr lang="cs-CZ" sz="2800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řený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495786" y="6052165"/>
            <a:ext cx="3101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ochom</a:t>
            </a:r>
            <a:r>
              <a:rPr lang="cs-CZ" sz="2800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tat se</a:t>
            </a:r>
            <a:endParaRPr lang="cs-CZ" sz="2800" dirty="0"/>
          </a:p>
        </p:txBody>
      </p:sp>
      <p:sp>
        <p:nvSpPr>
          <p:cNvPr id="19" name="Zahnutá šipka dolů 18"/>
          <p:cNvSpPr/>
          <p:nvPr/>
        </p:nvSpPr>
        <p:spPr>
          <a:xfrm rot="1469149">
            <a:off x="2152043" y="2006929"/>
            <a:ext cx="1216152" cy="731520"/>
          </a:xfrm>
          <a:prstGeom prst="curved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Zahnutá šipka dolů 19"/>
          <p:cNvSpPr/>
          <p:nvPr/>
        </p:nvSpPr>
        <p:spPr>
          <a:xfrm rot="19122846">
            <a:off x="3519726" y="2052055"/>
            <a:ext cx="1216152" cy="731520"/>
          </a:xfrm>
          <a:prstGeom prst="curved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Zahnutá šipka dolů 20"/>
          <p:cNvSpPr/>
          <p:nvPr/>
        </p:nvSpPr>
        <p:spPr>
          <a:xfrm rot="1556250">
            <a:off x="6594514" y="1989921"/>
            <a:ext cx="1216152" cy="731520"/>
          </a:xfrm>
          <a:prstGeom prst="curved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9383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250"/>
                            </p:stCondLst>
                            <p:childTnLst>
                              <p:par>
                                <p:cTn id="16" presetID="25" presetClass="entr" presetSubtype="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1250"/>
                            </p:stCondLst>
                            <p:childTnLst>
                              <p:par>
                                <p:cTn id="27" presetID="25" presetClass="entr" presetSubtype="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9250"/>
                            </p:stCondLst>
                            <p:childTnLst>
                              <p:par>
                                <p:cTn id="38" presetID="25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imona\Desktop\b\1 (8)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76" t="16678" r="10671" b="1786"/>
          <a:stretch/>
        </p:blipFill>
        <p:spPr bwMode="auto">
          <a:xfrm rot="10800000">
            <a:off x="251520" y="-4"/>
            <a:ext cx="5904656" cy="6857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56176" y="692696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Doplňte i/í, y/ý.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28184" y="1628800"/>
            <a:ext cx="291581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rozdmýchat, Litomyšl</a:t>
            </a:r>
          </a:p>
          <a:p>
            <a:r>
              <a:rPr lang="cs-CZ" dirty="0" smtClean="0"/>
              <a:t>svědomitá, průmysl</a:t>
            </a:r>
          </a:p>
          <a:p>
            <a:r>
              <a:rPr lang="cs-CZ" dirty="0" smtClean="0"/>
              <a:t>milionář, myslivec</a:t>
            </a:r>
          </a:p>
          <a:p>
            <a:r>
              <a:rPr lang="cs-CZ" dirty="0" smtClean="0"/>
              <a:t>vymýcený, hmyzožravec</a:t>
            </a:r>
          </a:p>
          <a:p>
            <a:r>
              <a:rPr lang="cs-CZ" dirty="0" smtClean="0"/>
              <a:t>plyn, hmyz, myš, myslí</a:t>
            </a:r>
          </a:p>
          <a:p>
            <a:r>
              <a:rPr lang="cs-CZ" dirty="0" smtClean="0"/>
              <a:t>umíš, mísa, mistr, minul</a:t>
            </a:r>
          </a:p>
          <a:p>
            <a:r>
              <a:rPr lang="cs-CZ" dirty="0" smtClean="0"/>
              <a:t>komín, mířit, umýt, Ludmila, důmyslný, nesmysl, komín, zmije, hlemýžď, maminka, zamykat, chmýří, mýlit se,</a:t>
            </a:r>
          </a:p>
          <a:p>
            <a:r>
              <a:rPr lang="cs-CZ" dirty="0" smtClean="0"/>
              <a:t>dmýchat, myška, mýdlo, smích, úmysl, kamínek, kominík, mýdlové, zmýlit se,</a:t>
            </a:r>
          </a:p>
          <a:p>
            <a:r>
              <a:rPr lang="cs-CZ" dirty="0" smtClean="0"/>
              <a:t>smyk, Mirek, omyl, mile, míchá, myší, umírat, Milan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44208" y="645333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Kontrola na kliknutí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4135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3972650"/>
              </p:ext>
            </p:extLst>
          </p:nvPr>
        </p:nvGraphicFramePr>
        <p:xfrm>
          <a:off x="827584" y="4725144"/>
          <a:ext cx="7358114" cy="16009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7489587"/>
              </p:ext>
            </p:extLst>
          </p:nvPr>
        </p:nvGraphicFramePr>
        <p:xfrm>
          <a:off x="827584" y="1628800"/>
          <a:ext cx="7358114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vyjmenovanými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slovy a jejich příbuznými slovy po M.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Pracovní list - doplňování i/í, y/ý v obrázku</a:t>
                      </a: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8650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284</Words>
  <Application>Microsoft Office PowerPoint</Application>
  <PresentationFormat>Předvádění na obrazovce (4:3)</PresentationFormat>
  <Paragraphs>88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Vyjmenovaná slova po M          Příbuzná slova</vt:lpstr>
      <vt:lpstr>Prezentace aplikace PowerPoint</vt:lpstr>
      <vt:lpstr>Vyjmenovaná slova po M Příbuzná slova</vt:lpstr>
      <vt:lpstr>Vyjmenovaná slova po M Příbuzná slova</vt:lpstr>
      <vt:lpstr>Vyjmenovaná slova po M Příbuzná slova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</dc:creator>
  <cp:lastModifiedBy>Simona</cp:lastModifiedBy>
  <cp:revision>53</cp:revision>
  <dcterms:created xsi:type="dcterms:W3CDTF">2012-12-28T20:01:43Z</dcterms:created>
  <dcterms:modified xsi:type="dcterms:W3CDTF">2013-01-11T20:12:02Z</dcterms:modified>
</cp:coreProperties>
</file>