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CCFF"/>
    <a:srgbClr val="FFCC00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B51B-ED51-433B-A2FC-492AEF4C8D7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DA11-2F81-4985-9910-87477B3EE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676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B51B-ED51-433B-A2FC-492AEF4C8D7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DA11-2F81-4985-9910-87477B3EE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294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B51B-ED51-433B-A2FC-492AEF4C8D7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DA11-2F81-4985-9910-87477B3EE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087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B51B-ED51-433B-A2FC-492AEF4C8D7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DA11-2F81-4985-9910-87477B3EE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995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B51B-ED51-433B-A2FC-492AEF4C8D7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DA11-2F81-4985-9910-87477B3EE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263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B51B-ED51-433B-A2FC-492AEF4C8D7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DA11-2F81-4985-9910-87477B3EE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963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B51B-ED51-433B-A2FC-492AEF4C8D7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DA11-2F81-4985-9910-87477B3EE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697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B51B-ED51-433B-A2FC-492AEF4C8D7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DA11-2F81-4985-9910-87477B3EE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631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B51B-ED51-433B-A2FC-492AEF4C8D7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DA11-2F81-4985-9910-87477B3EE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83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B51B-ED51-433B-A2FC-492AEF4C8D7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DA11-2F81-4985-9910-87477B3EE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934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B51B-ED51-433B-A2FC-492AEF4C8D7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DA11-2F81-4985-9910-87477B3EE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339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C66"/>
            </a:gs>
            <a:gs pos="50000">
              <a:srgbClr val="FFCC00"/>
            </a:gs>
            <a:gs pos="100000">
              <a:srgbClr val="66CCF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BB51B-ED51-433B-A2FC-492AEF4C8D7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05DA11-2F81-4985-9910-87477B3EE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31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P</a:t>
            </a:r>
            <a:r>
              <a:rPr lang="cs-CZ" dirty="0" smtClean="0"/>
              <a:t> - homonyma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899592" y="1711916"/>
            <a:ext cx="7344816" cy="3434169"/>
            <a:chOff x="899592" y="2413338"/>
            <a:chExt cx="7344816" cy="3434169"/>
          </a:xfrm>
        </p:grpSpPr>
        <p:sp>
          <p:nvSpPr>
            <p:cNvPr id="5" name="Obdélník 4"/>
            <p:cNvSpPr/>
            <p:nvPr/>
          </p:nvSpPr>
          <p:spPr>
            <a:xfrm>
              <a:off x="899592" y="2413338"/>
              <a:ext cx="7344816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/>
                <a:t>Název školy:  Základní škola Karla Klíče Hostinné</a:t>
              </a:r>
            </a:p>
            <a:p>
              <a:r>
                <a:rPr lang="cs-CZ" dirty="0"/>
                <a:t>Autor:  Mgr. Simona Stránská</a:t>
              </a:r>
            </a:p>
            <a:p>
              <a:r>
                <a:rPr lang="cs-CZ" dirty="0"/>
                <a:t>Název:  </a:t>
              </a:r>
              <a:r>
                <a:rPr lang="cs-CZ" smtClean="0"/>
                <a:t>VY_32_INOVACE_09_A__12_Vyjmenovaná </a:t>
              </a:r>
              <a:r>
                <a:rPr lang="cs-CZ" dirty="0" smtClean="0"/>
                <a:t>slova po P - homonyma</a:t>
              </a:r>
              <a:endParaRPr lang="cs-CZ" dirty="0"/>
            </a:p>
            <a:p>
              <a:r>
                <a:rPr lang="cs-CZ" dirty="0"/>
                <a:t>Téma:   </a:t>
              </a:r>
              <a:r>
                <a:rPr lang="cs-CZ" dirty="0" smtClean="0"/>
                <a:t>Český jazyk - vyjmenovaná slova</a:t>
              </a:r>
              <a:endParaRPr lang="cs-CZ" dirty="0"/>
            </a:p>
            <a:p>
              <a:r>
                <a:rPr lang="cs-CZ" dirty="0"/>
                <a:t>Číslo projektu: CZ.1.07/1.4.00/21.2131</a:t>
              </a:r>
            </a:p>
          </p:txBody>
        </p:sp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449" y="4725144"/>
              <a:ext cx="5761037" cy="1122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1373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0762727"/>
              </p:ext>
            </p:extLst>
          </p:nvPr>
        </p:nvGraphicFramePr>
        <p:xfrm>
          <a:off x="1331640" y="1844824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27. prosince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 ledna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 po P - homonyma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Homonyma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6705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332656"/>
            <a:ext cx="8928992" cy="10849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P</a:t>
            </a:r>
            <a:br>
              <a:rPr lang="cs-CZ" b="1" dirty="0" smtClean="0"/>
            </a:br>
            <a:r>
              <a:rPr lang="cs-CZ" sz="3600" b="1" dirty="0" smtClean="0"/>
              <a:t>Slova stejně znějící s různým významem a pravopisem = </a:t>
            </a:r>
            <a:r>
              <a:rPr lang="cs-CZ" sz="3600" b="1" dirty="0" smtClean="0"/>
              <a:t>homonyma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4234" y="1953023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Včely pilně létají                                květy rostlin.</a:t>
            </a:r>
          </a:p>
          <a:p>
            <a:pPr marL="0" indent="0">
              <a:buNone/>
            </a:pPr>
            <a:r>
              <a:rPr lang="cs-CZ" dirty="0" smtClean="0"/>
              <a:t>Tereza si musí                                 zlámaný nehet.</a:t>
            </a:r>
          </a:p>
          <a:p>
            <a:pPr marL="0" indent="0">
              <a:buNone/>
            </a:pPr>
            <a:r>
              <a:rPr lang="cs-CZ" dirty="0" smtClean="0"/>
              <a:t>Mezi špatné vlastnosti člověka patří                      .</a:t>
            </a:r>
          </a:p>
          <a:p>
            <a:pPr marL="0" indent="0">
              <a:buNone/>
            </a:pPr>
            <a:r>
              <a:rPr lang="cs-CZ" dirty="0" smtClean="0"/>
              <a:t>Kaktus hodně                          .</a:t>
            </a:r>
          </a:p>
          <a:p>
            <a:pPr marL="0" indent="0">
              <a:buNone/>
            </a:pPr>
            <a:r>
              <a:rPr lang="cs-CZ" dirty="0" smtClean="0"/>
              <a:t>                           patří mezi plaze a je neškodný.</a:t>
            </a:r>
          </a:p>
          <a:p>
            <a:pPr marL="0" indent="0">
              <a:buNone/>
            </a:pPr>
            <a:r>
              <a:rPr lang="cs-CZ" dirty="0" smtClean="0"/>
              <a:t>                          mi tu rozbitou vázu?</a:t>
            </a:r>
          </a:p>
          <a:p>
            <a:pPr marL="0" indent="0">
              <a:buNone/>
            </a:pPr>
            <a:r>
              <a:rPr lang="cs-CZ" dirty="0" smtClean="0"/>
              <a:t>                       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524628" y="1952836"/>
            <a:ext cx="7935804" cy="3456384"/>
            <a:chOff x="524628" y="1628800"/>
            <a:chExt cx="7935804" cy="3456384"/>
          </a:xfrm>
        </p:grpSpPr>
        <p:sp>
          <p:nvSpPr>
            <p:cNvPr id="6" name="Vývojový diagram: příprava 5"/>
            <p:cNvSpPr/>
            <p:nvPr/>
          </p:nvSpPr>
          <p:spPr>
            <a:xfrm>
              <a:off x="3347864" y="1628800"/>
              <a:ext cx="2736304" cy="504056"/>
            </a:xfrm>
            <a:prstGeom prst="flowChartPreparation">
              <a:avLst/>
            </a:prstGeom>
            <a:solidFill>
              <a:srgbClr val="00B0F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opylovat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7" name="Vývojový diagram: příprava 6"/>
            <p:cNvSpPr/>
            <p:nvPr/>
          </p:nvSpPr>
          <p:spPr>
            <a:xfrm>
              <a:off x="2915816" y="2206053"/>
              <a:ext cx="2736304" cy="504056"/>
            </a:xfrm>
            <a:prstGeom prst="flowChartPreparation">
              <a:avLst/>
            </a:prstGeom>
            <a:solidFill>
              <a:srgbClr val="00B0F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opilovat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8" name="Vývojový diagram: příprava 7"/>
            <p:cNvSpPr/>
            <p:nvPr/>
          </p:nvSpPr>
          <p:spPr>
            <a:xfrm>
              <a:off x="6437071" y="2802008"/>
              <a:ext cx="2023361" cy="504056"/>
            </a:xfrm>
            <a:prstGeom prst="flowChartPreparation">
              <a:avLst/>
            </a:prstGeom>
            <a:solidFill>
              <a:srgbClr val="92D05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pýcha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9" name="Vývojový diagram: příprava 8"/>
            <p:cNvSpPr/>
            <p:nvPr/>
          </p:nvSpPr>
          <p:spPr>
            <a:xfrm>
              <a:off x="2943703" y="3429000"/>
              <a:ext cx="2204361" cy="504056"/>
            </a:xfrm>
            <a:prstGeom prst="flowChartPreparation">
              <a:avLst/>
            </a:prstGeom>
            <a:solidFill>
              <a:srgbClr val="92D05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píchá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10" name="Vývojový diagram: příprava 9"/>
            <p:cNvSpPr/>
            <p:nvPr/>
          </p:nvSpPr>
          <p:spPr>
            <a:xfrm>
              <a:off x="524628" y="4581128"/>
              <a:ext cx="2303066" cy="504056"/>
            </a:xfrm>
            <a:prstGeom prst="flowChartPreparation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Slepíš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11" name="Vývojový diagram: příprava 10"/>
            <p:cNvSpPr/>
            <p:nvPr/>
          </p:nvSpPr>
          <p:spPr>
            <a:xfrm>
              <a:off x="524628" y="3963977"/>
              <a:ext cx="2391188" cy="504056"/>
            </a:xfrm>
            <a:prstGeom prst="flowChartPreparation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Slepýš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38434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43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0"/>
                            </p:stCondLst>
                            <p:childTnLst>
                              <p:par>
                                <p:cTn id="21" presetID="43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500"/>
                            </p:stCondLst>
                            <p:childTnLst>
                              <p:par>
                                <p:cTn id="29" presetID="43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500"/>
                            </p:stCondLst>
                            <p:childTnLst>
                              <p:par>
                                <p:cTn id="37" presetID="43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8500"/>
                            </p:stCondLst>
                            <p:childTnLst>
                              <p:par>
                                <p:cTn id="45" presetID="43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51216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P</a:t>
            </a:r>
            <a:br>
              <a:rPr lang="cs-CZ" b="1" dirty="0" smtClean="0"/>
            </a:br>
            <a:r>
              <a:rPr lang="cs-CZ" sz="3600" b="1" dirty="0" smtClean="0"/>
              <a:t>Slova stejně znějící s různým významem a pravopisem</a:t>
            </a:r>
            <a:r>
              <a:rPr lang="cs-CZ" b="1" dirty="0"/>
              <a:t> </a:t>
            </a:r>
            <a:r>
              <a:rPr lang="cs-CZ" b="1" dirty="0" smtClean="0"/>
              <a:t>= </a:t>
            </a:r>
            <a:r>
              <a:rPr lang="cs-CZ" sz="3600" b="1" dirty="0" smtClean="0"/>
              <a:t>homonyma</a:t>
            </a:r>
            <a:endParaRPr lang="cs-CZ" sz="3600" b="1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David má alergii na                z květů rostlin.</a:t>
            </a:r>
          </a:p>
          <a:p>
            <a:pPr marL="0" indent="0">
              <a:buNone/>
            </a:pPr>
            <a:r>
              <a:rPr lang="cs-CZ" dirty="0" smtClean="0"/>
              <a:t>Tatínek byl nemocný a proto hodně             čaj.</a:t>
            </a:r>
          </a:p>
          <a:p>
            <a:pPr marL="0" indent="0">
              <a:buNone/>
            </a:pPr>
            <a:r>
              <a:rPr lang="cs-CZ" dirty="0" smtClean="0"/>
              <a:t>Velbloud má na                          mouchu.</a:t>
            </a:r>
          </a:p>
          <a:p>
            <a:pPr marL="0" indent="0">
              <a:buNone/>
            </a:pPr>
            <a:r>
              <a:rPr lang="cs-CZ" dirty="0" smtClean="0"/>
              <a:t>Malé děti si v létě hrají na                        . </a:t>
            </a:r>
          </a:p>
          <a:p>
            <a:pPr marL="0" indent="0">
              <a:buNone/>
            </a:pPr>
            <a:r>
              <a:rPr lang="cs-CZ" dirty="0" smtClean="0"/>
              <a:t>Každý člověk může rychle                                      .</a:t>
            </a:r>
          </a:p>
          <a:p>
            <a:pPr marL="0" indent="0">
              <a:buNone/>
            </a:pPr>
            <a:r>
              <a:rPr lang="cs-CZ" dirty="0" smtClean="0"/>
              <a:t>Anička si musí rychle                                       šaty</a:t>
            </a:r>
          </a:p>
          <a:p>
            <a:pPr marL="0" indent="0">
              <a:buNone/>
            </a:pPr>
            <a:r>
              <a:rPr lang="cs-CZ" dirty="0" smtClean="0"/>
              <a:t>na zítřejší ples.  </a:t>
            </a:r>
            <a:endParaRPr lang="cs-CZ" dirty="0"/>
          </a:p>
        </p:txBody>
      </p:sp>
      <p:sp>
        <p:nvSpPr>
          <p:cNvPr id="12" name="Vývojový diagram: příprava 11"/>
          <p:cNvSpPr/>
          <p:nvPr/>
        </p:nvSpPr>
        <p:spPr>
          <a:xfrm>
            <a:off x="3779912" y="1700808"/>
            <a:ext cx="1296144" cy="432048"/>
          </a:xfrm>
          <a:prstGeom prst="flowChartPreparation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pyl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Vývojový diagram: příprava 16"/>
          <p:cNvSpPr/>
          <p:nvPr/>
        </p:nvSpPr>
        <p:spPr>
          <a:xfrm>
            <a:off x="6433151" y="2276872"/>
            <a:ext cx="1152128" cy="432048"/>
          </a:xfrm>
          <a:prstGeom prst="flowChartPreparation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pil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Vývojový diagram: příprava 5"/>
          <p:cNvSpPr/>
          <p:nvPr/>
        </p:nvSpPr>
        <p:spPr>
          <a:xfrm>
            <a:off x="3203848" y="2852936"/>
            <a:ext cx="2232248" cy="432048"/>
          </a:xfrm>
          <a:prstGeom prst="flowChartPreparation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pysku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Vývojový diagram: příprava 6"/>
          <p:cNvSpPr/>
          <p:nvPr/>
        </p:nvSpPr>
        <p:spPr>
          <a:xfrm>
            <a:off x="4935221" y="3429000"/>
            <a:ext cx="2010397" cy="432048"/>
          </a:xfrm>
          <a:prstGeom prst="flowChartPreparation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písku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Vývojový diagram: příprava 7"/>
          <p:cNvSpPr/>
          <p:nvPr/>
        </p:nvSpPr>
        <p:spPr>
          <a:xfrm>
            <a:off x="4758889" y="4077072"/>
            <a:ext cx="3312368" cy="432048"/>
          </a:xfrm>
          <a:prstGeom prst="flowChartPreparation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zpychnout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Vývojový diagram: příprava 8"/>
          <p:cNvSpPr/>
          <p:nvPr/>
        </p:nvSpPr>
        <p:spPr>
          <a:xfrm>
            <a:off x="4067944" y="4628906"/>
            <a:ext cx="3384376" cy="432048"/>
          </a:xfrm>
          <a:prstGeom prst="flowChartPreparation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spíchnout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918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43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0"/>
                            </p:stCondLst>
                            <p:childTnLst>
                              <p:par>
                                <p:cTn id="21" presetID="43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500"/>
                            </p:stCondLst>
                            <p:childTnLst>
                              <p:par>
                                <p:cTn id="29" presetID="43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500"/>
                            </p:stCondLst>
                            <p:childTnLst>
                              <p:par>
                                <p:cTn id="37" presetID="43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8500"/>
                            </p:stCondLst>
                            <p:childTnLst>
                              <p:par>
                                <p:cTn id="45" presetID="43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8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8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P</a:t>
            </a:r>
            <a:br>
              <a:rPr lang="cs-CZ" b="1" dirty="0" smtClean="0"/>
            </a:br>
            <a:r>
              <a:rPr lang="cs-CZ" b="1" dirty="0" smtClean="0"/>
              <a:t>Použijte tato slova ve větách.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772816"/>
            <a:ext cx="8856984" cy="4835802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  …………………………………………………………………….</a:t>
            </a:r>
          </a:p>
          <a:p>
            <a:pPr marL="514350" indent="-514350">
              <a:buAutoNum type="arabicPeriod"/>
            </a:pP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   …………………………………………………………………….</a:t>
            </a:r>
          </a:p>
          <a:p>
            <a:pPr marL="514350" indent="-514350">
              <a:buAutoNum type="arabicPeriod"/>
            </a:pPr>
            <a:r>
              <a:rPr lang="cs-CZ" dirty="0" smtClean="0"/>
              <a:t>slep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š ………………………………………………………..........</a:t>
            </a:r>
          </a:p>
          <a:p>
            <a:pPr marL="514350" indent="-514350">
              <a:buAutoNum type="arabicPeriod"/>
            </a:pPr>
            <a:r>
              <a:rPr lang="cs-CZ" dirty="0" smtClean="0"/>
              <a:t>slep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š …………………………………………………………………</a:t>
            </a:r>
          </a:p>
          <a:p>
            <a:pPr marL="514350" indent="-514350">
              <a:buAutoNum type="arabicPeriod"/>
            </a:pP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cha …………………………………………………………………</a:t>
            </a:r>
          </a:p>
          <a:p>
            <a:pPr marL="514350" indent="-514350">
              <a:buAutoNum type="arabicPeriod"/>
            </a:pP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chá ………………………………………………………………….</a:t>
            </a:r>
          </a:p>
          <a:p>
            <a:pPr marL="514350" indent="-514350">
              <a:buAutoNum type="arabicPeriod"/>
            </a:pPr>
            <a:r>
              <a:rPr lang="cs-CZ" dirty="0" smtClean="0"/>
              <a:t>op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lovat …………………………………………………………….</a:t>
            </a:r>
          </a:p>
          <a:p>
            <a:pPr marL="514350" indent="-514350">
              <a:buAutoNum type="arabicPeriod"/>
            </a:pPr>
            <a:r>
              <a:rPr lang="cs-CZ" dirty="0" smtClean="0"/>
              <a:t>op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lovat …………………………………………………………….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33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4726574"/>
              </p:ext>
            </p:extLst>
          </p:nvPr>
        </p:nvGraphicFramePr>
        <p:xfrm>
          <a:off x="971600" y="4653136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9334365"/>
              </p:ext>
            </p:extLst>
          </p:nvPr>
        </p:nvGraphicFramePr>
        <p:xfrm>
          <a:off x="971600" y="1772816"/>
          <a:ext cx="7358114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homonymy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vyjmenovaných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 po P. 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 - tvoření vět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1428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234</Words>
  <Application>Microsoft Office PowerPoint</Application>
  <PresentationFormat>Předvádění na obrazovce (4:3)</PresentationFormat>
  <Paragraphs>69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Vyjmenovaná slova po P - homonyma</vt:lpstr>
      <vt:lpstr>Prezentace aplikace PowerPoint</vt:lpstr>
      <vt:lpstr>Vyjmenovaná slova po P Slova stejně znějící s různým významem a pravopisem = homonyma</vt:lpstr>
      <vt:lpstr>Vyjmenovaná slova po P Slova stejně znějící s různým významem a pravopisem = homonyma</vt:lpstr>
      <vt:lpstr>Vyjmenovaná slova po P Použijte tato slova ve větách.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32</cp:revision>
  <dcterms:created xsi:type="dcterms:W3CDTF">2013-01-02T11:44:56Z</dcterms:created>
  <dcterms:modified xsi:type="dcterms:W3CDTF">2013-01-13T11:11:16Z</dcterms:modified>
</cp:coreProperties>
</file>