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7" r:id="rId4"/>
    <p:sldId id="258" r:id="rId5"/>
    <p:sldId id="259" r:id="rId6"/>
    <p:sldId id="260" r:id="rId7"/>
    <p:sldId id="256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33CC33"/>
    <a:srgbClr val="FFCC00"/>
    <a:srgbClr val="FF99FF"/>
    <a:srgbClr val="FF505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976A3-AFD9-46D6-8BFC-4B5840894314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781E0-1351-4BA9-A0BD-44154CD36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848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976A3-AFD9-46D6-8BFC-4B5840894314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781E0-1351-4BA9-A0BD-44154CD36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62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976A3-AFD9-46D6-8BFC-4B5840894314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781E0-1351-4BA9-A0BD-44154CD36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038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976A3-AFD9-46D6-8BFC-4B5840894314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781E0-1351-4BA9-A0BD-44154CD36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944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976A3-AFD9-46D6-8BFC-4B5840894314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781E0-1351-4BA9-A0BD-44154CD36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43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976A3-AFD9-46D6-8BFC-4B5840894314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781E0-1351-4BA9-A0BD-44154CD36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525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976A3-AFD9-46D6-8BFC-4B5840894314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781E0-1351-4BA9-A0BD-44154CD36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930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976A3-AFD9-46D6-8BFC-4B5840894314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781E0-1351-4BA9-A0BD-44154CD36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962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976A3-AFD9-46D6-8BFC-4B5840894314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781E0-1351-4BA9-A0BD-44154CD36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559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976A3-AFD9-46D6-8BFC-4B5840894314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781E0-1351-4BA9-A0BD-44154CD36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601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976A3-AFD9-46D6-8BFC-4B5840894314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781E0-1351-4BA9-A0BD-44154CD36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698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C00"/>
            </a:gs>
            <a:gs pos="50000">
              <a:srgbClr val="33CC33"/>
            </a:gs>
            <a:gs pos="100000">
              <a:srgbClr val="FFFF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76A3-AFD9-46D6-8BFC-4B5840894314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781E0-1351-4BA9-A0BD-44154CD36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701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S</a:t>
            </a:r>
            <a:r>
              <a:rPr lang="cs-CZ" dirty="0" smtClean="0"/>
              <a:t>             Příbuzná slova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899592" y="1711916"/>
            <a:ext cx="7560840" cy="3434169"/>
            <a:chOff x="899592" y="2413338"/>
            <a:chExt cx="7560840" cy="3434169"/>
          </a:xfrm>
        </p:grpSpPr>
        <p:sp>
          <p:nvSpPr>
            <p:cNvPr id="4" name="Obdélník 3"/>
            <p:cNvSpPr/>
            <p:nvPr/>
          </p:nvSpPr>
          <p:spPr>
            <a:xfrm>
              <a:off x="899592" y="2413338"/>
              <a:ext cx="7560840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/>
                <a:t>Název školy:  Základní škola Karla Klíče Hostinné</a:t>
              </a:r>
            </a:p>
            <a:p>
              <a:r>
                <a:rPr lang="cs-CZ" dirty="0"/>
                <a:t>Autor:  Mgr. Simona Stránská</a:t>
              </a:r>
            </a:p>
            <a:p>
              <a:r>
                <a:rPr lang="cs-CZ" dirty="0"/>
                <a:t>Název:  </a:t>
              </a:r>
              <a:r>
                <a:rPr lang="cs-CZ" smtClean="0"/>
                <a:t>VY_32_INOVACE_09_A__14_Vyjmenovaná </a:t>
              </a:r>
              <a:r>
                <a:rPr lang="cs-CZ" dirty="0" smtClean="0"/>
                <a:t>slova po S - příbuzná slova</a:t>
              </a:r>
              <a:endParaRPr lang="cs-CZ" dirty="0"/>
            </a:p>
            <a:p>
              <a:r>
                <a:rPr lang="cs-CZ" dirty="0"/>
                <a:t>Téma:   </a:t>
              </a:r>
              <a:r>
                <a:rPr lang="cs-CZ" dirty="0" smtClean="0"/>
                <a:t>Český jazyk - vyjmenovaná slova</a:t>
              </a:r>
            </a:p>
            <a:p>
              <a:r>
                <a:rPr lang="cs-CZ" dirty="0" smtClean="0"/>
                <a:t>Číslo projektu: CZ.1.07/1.4.00/21.2131</a:t>
              </a:r>
              <a:endParaRPr lang="cs-CZ" dirty="0"/>
            </a:p>
          </p:txBody>
        </p:sp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449" y="4725144"/>
              <a:ext cx="5761037" cy="1122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05773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7340166"/>
              </p:ext>
            </p:extLst>
          </p:nvPr>
        </p:nvGraphicFramePr>
        <p:xfrm>
          <a:off x="1331640" y="2060848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28. prosince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11.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ledna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 po S - příbuzná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Příbuzná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slova k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vyjmenovaným slovům po 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5810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4706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S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grpSp>
        <p:nvGrpSpPr>
          <p:cNvPr id="80" name="Skupina 79"/>
          <p:cNvGrpSpPr/>
          <p:nvPr/>
        </p:nvGrpSpPr>
        <p:grpSpPr>
          <a:xfrm>
            <a:off x="712466" y="1707951"/>
            <a:ext cx="4161682" cy="2063384"/>
            <a:chOff x="323528" y="1594030"/>
            <a:chExt cx="4161682" cy="2063384"/>
          </a:xfrm>
        </p:grpSpPr>
        <p:sp>
          <p:nvSpPr>
            <p:cNvPr id="5" name="Výbuch 1 4"/>
            <p:cNvSpPr/>
            <p:nvPr/>
          </p:nvSpPr>
          <p:spPr>
            <a:xfrm>
              <a:off x="1481216" y="2048458"/>
              <a:ext cx="1650624" cy="1608956"/>
            </a:xfrm>
            <a:prstGeom prst="irregularSeal1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syn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cxnSp>
          <p:nvCxnSpPr>
            <p:cNvPr id="7" name="Přímá spojnice se šipkou 6"/>
            <p:cNvCxnSpPr/>
            <p:nvPr/>
          </p:nvCxnSpPr>
          <p:spPr>
            <a:xfrm flipV="1">
              <a:off x="2774579" y="2119356"/>
              <a:ext cx="285743" cy="119243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2829026" y="1594030"/>
              <a:ext cx="16561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s</a:t>
              </a:r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r>
                <a:rPr lang="cs-CZ" sz="3200" dirty="0" smtClean="0"/>
                <a:t>novec</a:t>
              </a:r>
              <a:endParaRPr lang="cs-CZ" sz="3200" dirty="0"/>
            </a:p>
          </p:txBody>
        </p:sp>
        <p:cxnSp>
          <p:nvCxnSpPr>
            <p:cNvPr id="13" name="Přímá spojnice se šipkou 12"/>
            <p:cNvCxnSpPr/>
            <p:nvPr/>
          </p:nvCxnSpPr>
          <p:spPr>
            <a:xfrm flipH="1" flipV="1">
              <a:off x="1613577" y="2048456"/>
              <a:ext cx="345724" cy="29239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323528" y="1609876"/>
              <a:ext cx="16357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s</a:t>
              </a:r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r>
                <a:rPr lang="cs-CZ" sz="3200" dirty="0" smtClean="0"/>
                <a:t>náček</a:t>
              </a:r>
              <a:endParaRPr lang="cs-CZ" sz="3200" dirty="0"/>
            </a:p>
          </p:txBody>
        </p:sp>
        <p:cxnSp>
          <p:nvCxnSpPr>
            <p:cNvPr id="23" name="Přímá spojnice se šipkou 22"/>
            <p:cNvCxnSpPr/>
            <p:nvPr/>
          </p:nvCxnSpPr>
          <p:spPr>
            <a:xfrm flipH="1">
              <a:off x="1419974" y="3175515"/>
              <a:ext cx="387206" cy="19802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/>
            <p:nvPr/>
          </p:nvSpPr>
          <p:spPr>
            <a:xfrm>
              <a:off x="323528" y="3025600"/>
              <a:ext cx="18389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zlos</a:t>
              </a:r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r>
                <a:rPr lang="cs-CZ" sz="3200" dirty="0" smtClean="0"/>
                <a:t>n</a:t>
              </a:r>
              <a:endParaRPr lang="cs-CZ" sz="3200" dirty="0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3600045" y="3333829"/>
            <a:ext cx="5263447" cy="2707418"/>
            <a:chOff x="3657118" y="1557469"/>
            <a:chExt cx="5263447" cy="2707418"/>
          </a:xfrm>
        </p:grpSpPr>
        <p:cxnSp>
          <p:nvCxnSpPr>
            <p:cNvPr id="41" name="Přímá spojnice se šipkou 40"/>
            <p:cNvCxnSpPr/>
            <p:nvPr/>
          </p:nvCxnSpPr>
          <p:spPr>
            <a:xfrm>
              <a:off x="6732226" y="3481849"/>
              <a:ext cx="251137" cy="451551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se šipkou 44"/>
            <p:cNvCxnSpPr/>
            <p:nvPr/>
          </p:nvCxnSpPr>
          <p:spPr>
            <a:xfrm flipH="1">
              <a:off x="5684365" y="3551509"/>
              <a:ext cx="360040" cy="43204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8" name="Skupina 77"/>
            <p:cNvGrpSpPr/>
            <p:nvPr/>
          </p:nvGrpSpPr>
          <p:grpSpPr>
            <a:xfrm>
              <a:off x="3657118" y="1557469"/>
              <a:ext cx="5263447" cy="2707418"/>
              <a:chOff x="3657118" y="1557469"/>
              <a:chExt cx="5263447" cy="2707418"/>
            </a:xfrm>
          </p:grpSpPr>
          <p:cxnSp>
            <p:nvCxnSpPr>
              <p:cNvPr id="35" name="Přímá spojnice se šipkou 34"/>
              <p:cNvCxnSpPr/>
              <p:nvPr/>
            </p:nvCxnSpPr>
            <p:spPr>
              <a:xfrm flipH="1" flipV="1">
                <a:off x="5220072" y="2702484"/>
                <a:ext cx="492505" cy="28931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nice se šipkou 36"/>
              <p:cNvCxnSpPr/>
              <p:nvPr/>
            </p:nvCxnSpPr>
            <p:spPr>
              <a:xfrm flipV="1">
                <a:off x="7007224" y="2673552"/>
                <a:ext cx="473695" cy="57864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nice se šipkou 38"/>
              <p:cNvCxnSpPr/>
              <p:nvPr/>
            </p:nvCxnSpPr>
            <p:spPr>
              <a:xfrm>
                <a:off x="7043820" y="3330443"/>
                <a:ext cx="458804" cy="22860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se šipkou 42"/>
              <p:cNvCxnSpPr/>
              <p:nvPr/>
            </p:nvCxnSpPr>
            <p:spPr>
              <a:xfrm flipH="1" flipV="1">
                <a:off x="5864385" y="2144535"/>
                <a:ext cx="205602" cy="313384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5" name="Skupina 74"/>
              <p:cNvGrpSpPr/>
              <p:nvPr/>
            </p:nvGrpSpPr>
            <p:grpSpPr>
              <a:xfrm>
                <a:off x="3657118" y="1557469"/>
                <a:ext cx="5263447" cy="2707418"/>
                <a:chOff x="3706093" y="1605478"/>
                <a:chExt cx="5263447" cy="2707418"/>
              </a:xfrm>
            </p:grpSpPr>
            <p:sp>
              <p:nvSpPr>
                <p:cNvPr id="33" name="Výbuch 1 32"/>
                <p:cNvSpPr/>
                <p:nvPr/>
              </p:nvSpPr>
              <p:spPr>
                <a:xfrm>
                  <a:off x="5580112" y="2238598"/>
                  <a:ext cx="1650624" cy="1608956"/>
                </a:xfrm>
                <a:prstGeom prst="irregularSeal1">
                  <a:avLst/>
                </a:prstGeom>
                <a:solidFill>
                  <a:schemeClr val="accent5">
                    <a:lumMod val="40000"/>
                    <a:lumOff val="6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3200" b="1" dirty="0" smtClean="0">
                      <a:solidFill>
                        <a:schemeClr val="tx1"/>
                      </a:solidFill>
                    </a:rPr>
                    <a:t>sytý</a:t>
                  </a:r>
                  <a:endParaRPr lang="cs-CZ" sz="3200" b="1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9" name="TextovéPole 48"/>
                <p:cNvSpPr txBox="1"/>
                <p:nvPr/>
              </p:nvSpPr>
              <p:spPr>
                <a:xfrm>
                  <a:off x="5712577" y="1605478"/>
                  <a:ext cx="1847056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nas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y</a:t>
                  </a:r>
                  <a:r>
                    <a:rPr lang="cs-CZ" sz="3200" dirty="0" smtClean="0"/>
                    <a:t>cený</a:t>
                  </a:r>
                  <a:endParaRPr lang="cs-CZ" sz="3200" dirty="0"/>
                </a:p>
              </p:txBody>
            </p:sp>
            <p:sp>
              <p:nvSpPr>
                <p:cNvPr id="53" name="TextovéPole 52"/>
                <p:cNvSpPr txBox="1"/>
                <p:nvPr/>
              </p:nvSpPr>
              <p:spPr>
                <a:xfrm>
                  <a:off x="3706093" y="2447097"/>
                  <a:ext cx="1809206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nenas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y</a:t>
                  </a:r>
                  <a:r>
                    <a:rPr lang="cs-CZ" sz="3200" dirty="0" smtClean="0"/>
                    <a:t>ta</a:t>
                  </a:r>
                  <a:endParaRPr lang="cs-CZ" sz="3200" dirty="0"/>
                </a:p>
              </p:txBody>
            </p:sp>
            <p:sp>
              <p:nvSpPr>
                <p:cNvPr id="57" name="TextovéPole 56"/>
                <p:cNvSpPr txBox="1"/>
                <p:nvPr/>
              </p:nvSpPr>
              <p:spPr>
                <a:xfrm>
                  <a:off x="7445131" y="2226814"/>
                  <a:ext cx="1443902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dos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y</a:t>
                  </a:r>
                  <a:r>
                    <a:rPr lang="cs-CZ" sz="3200" dirty="0" smtClean="0"/>
                    <a:t>ta</a:t>
                  </a:r>
                  <a:endParaRPr lang="cs-CZ" sz="3200" dirty="0"/>
                </a:p>
              </p:txBody>
            </p:sp>
            <p:sp>
              <p:nvSpPr>
                <p:cNvPr id="60" name="TextovéPole 59"/>
                <p:cNvSpPr txBox="1"/>
                <p:nvPr/>
              </p:nvSpPr>
              <p:spPr>
                <a:xfrm>
                  <a:off x="7480920" y="3287920"/>
                  <a:ext cx="1488620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zas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y</a:t>
                  </a:r>
                  <a:r>
                    <a:rPr lang="cs-CZ" sz="3200" dirty="0" smtClean="0"/>
                    <a:t>tit</a:t>
                  </a:r>
                  <a:endParaRPr lang="cs-CZ" sz="3200" dirty="0"/>
                </a:p>
              </p:txBody>
            </p:sp>
            <p:sp>
              <p:nvSpPr>
                <p:cNvPr id="67" name="TextovéPole 66"/>
                <p:cNvSpPr txBox="1"/>
                <p:nvPr/>
              </p:nvSpPr>
              <p:spPr>
                <a:xfrm>
                  <a:off x="6839806" y="3728121"/>
                  <a:ext cx="1282227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y</a:t>
                  </a:r>
                  <a:r>
                    <a:rPr lang="cs-CZ" sz="3200" dirty="0" smtClean="0"/>
                    <a:t>tost</a:t>
                  </a:r>
                  <a:endParaRPr lang="cs-CZ" sz="3200" dirty="0"/>
                </a:p>
              </p:txBody>
            </p:sp>
            <p:sp>
              <p:nvSpPr>
                <p:cNvPr id="71" name="TextovéPole 70"/>
                <p:cNvSpPr txBox="1"/>
                <p:nvPr/>
              </p:nvSpPr>
              <p:spPr>
                <a:xfrm>
                  <a:off x="4847655" y="3551509"/>
                  <a:ext cx="1043626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y</a:t>
                  </a:r>
                  <a:r>
                    <a:rPr lang="cs-CZ" sz="3200" dirty="0" smtClean="0"/>
                    <a:t>tič</a:t>
                  </a:r>
                  <a:endParaRPr lang="cs-CZ" sz="3200" dirty="0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671349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S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2243036" y="1556213"/>
            <a:ext cx="5096453" cy="2578815"/>
            <a:chOff x="3807826" y="1557469"/>
            <a:chExt cx="5096453" cy="2578815"/>
          </a:xfrm>
        </p:grpSpPr>
        <p:cxnSp>
          <p:nvCxnSpPr>
            <p:cNvPr id="4" name="Přímá spojnice se šipkou 3"/>
            <p:cNvCxnSpPr/>
            <p:nvPr/>
          </p:nvCxnSpPr>
          <p:spPr>
            <a:xfrm>
              <a:off x="6732226" y="3481849"/>
              <a:ext cx="251137" cy="451551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se šipkou 4"/>
            <p:cNvCxnSpPr/>
            <p:nvPr/>
          </p:nvCxnSpPr>
          <p:spPr>
            <a:xfrm flipH="1">
              <a:off x="5684365" y="3551509"/>
              <a:ext cx="360040" cy="43204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" name="Skupina 5"/>
            <p:cNvGrpSpPr/>
            <p:nvPr/>
          </p:nvGrpSpPr>
          <p:grpSpPr>
            <a:xfrm>
              <a:off x="3807826" y="1557469"/>
              <a:ext cx="5096453" cy="2578815"/>
              <a:chOff x="3807826" y="1557469"/>
              <a:chExt cx="5096453" cy="2578815"/>
            </a:xfrm>
          </p:grpSpPr>
          <p:cxnSp>
            <p:nvCxnSpPr>
              <p:cNvPr id="7" name="Přímá spojnice se šipkou 6"/>
              <p:cNvCxnSpPr/>
              <p:nvPr/>
            </p:nvCxnSpPr>
            <p:spPr>
              <a:xfrm flipH="1" flipV="1">
                <a:off x="5220072" y="2702484"/>
                <a:ext cx="492505" cy="28931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se šipkou 7"/>
              <p:cNvCxnSpPr/>
              <p:nvPr/>
            </p:nvCxnSpPr>
            <p:spPr>
              <a:xfrm flipV="1">
                <a:off x="7007224" y="2673552"/>
                <a:ext cx="473695" cy="57864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se šipkou 8"/>
              <p:cNvCxnSpPr/>
              <p:nvPr/>
            </p:nvCxnSpPr>
            <p:spPr>
              <a:xfrm flipH="1" flipV="1">
                <a:off x="5864385" y="2144535"/>
                <a:ext cx="205602" cy="313384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0" name="Skupina 9"/>
              <p:cNvGrpSpPr/>
              <p:nvPr/>
            </p:nvGrpSpPr>
            <p:grpSpPr>
              <a:xfrm>
                <a:off x="3807826" y="1557469"/>
                <a:ext cx="5096453" cy="2578815"/>
                <a:chOff x="3856801" y="1605478"/>
                <a:chExt cx="5096453" cy="2578815"/>
              </a:xfrm>
            </p:grpSpPr>
            <p:sp>
              <p:nvSpPr>
                <p:cNvPr id="11" name="Výbuch 1 10"/>
                <p:cNvSpPr/>
                <p:nvPr/>
              </p:nvSpPr>
              <p:spPr>
                <a:xfrm>
                  <a:off x="5580112" y="2238598"/>
                  <a:ext cx="1650624" cy="1608956"/>
                </a:xfrm>
                <a:prstGeom prst="irregularSeal1">
                  <a:avLst/>
                </a:prstGeom>
                <a:solidFill>
                  <a:schemeClr val="accent5">
                    <a:lumMod val="40000"/>
                    <a:lumOff val="6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3200" b="1" dirty="0" smtClean="0">
                      <a:solidFill>
                        <a:schemeClr val="tx1"/>
                      </a:solidFill>
                    </a:rPr>
                    <a:t>sýr</a:t>
                  </a:r>
                  <a:endParaRPr lang="cs-CZ" sz="3200" b="1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2" name="TextovéPole 11"/>
                <p:cNvSpPr txBox="1"/>
                <p:nvPr/>
              </p:nvSpPr>
              <p:spPr>
                <a:xfrm>
                  <a:off x="5712577" y="1605478"/>
                  <a:ext cx="1847056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ý</a:t>
                  </a:r>
                  <a:r>
                    <a:rPr lang="cs-CZ" sz="3200" dirty="0" smtClean="0"/>
                    <a:t>rový</a:t>
                  </a:r>
                  <a:endParaRPr lang="cs-CZ" sz="3200" dirty="0"/>
                </a:p>
              </p:txBody>
            </p:sp>
            <p:sp>
              <p:nvSpPr>
                <p:cNvPr id="13" name="TextovéPole 12"/>
                <p:cNvSpPr txBox="1"/>
                <p:nvPr/>
              </p:nvSpPr>
              <p:spPr>
                <a:xfrm>
                  <a:off x="3856801" y="2447097"/>
                  <a:ext cx="1809206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y</a:t>
                  </a:r>
                  <a:r>
                    <a:rPr lang="cs-CZ" sz="3200" dirty="0" smtClean="0"/>
                    <a:t>reček</a:t>
                  </a:r>
                  <a:endParaRPr lang="cs-CZ" sz="3200" dirty="0"/>
                </a:p>
              </p:txBody>
            </p:sp>
            <p:sp>
              <p:nvSpPr>
                <p:cNvPr id="14" name="TextovéPole 13"/>
                <p:cNvSpPr txBox="1"/>
                <p:nvPr/>
              </p:nvSpPr>
              <p:spPr>
                <a:xfrm>
                  <a:off x="7445131" y="2226814"/>
                  <a:ext cx="1443902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ý</a:t>
                  </a:r>
                  <a:r>
                    <a:rPr lang="cs-CZ" sz="3200" dirty="0" smtClean="0"/>
                    <a:t>rař</a:t>
                  </a:r>
                  <a:endParaRPr lang="cs-CZ" sz="3200" dirty="0"/>
                </a:p>
              </p:txBody>
            </p:sp>
            <p:sp>
              <p:nvSpPr>
                <p:cNvPr id="15" name="TextovéPole 14"/>
                <p:cNvSpPr txBox="1"/>
                <p:nvPr/>
              </p:nvSpPr>
              <p:spPr>
                <a:xfrm>
                  <a:off x="7464634" y="3086064"/>
                  <a:ext cx="1488620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endParaRPr lang="cs-CZ" sz="3200" dirty="0"/>
                </a:p>
              </p:txBody>
            </p:sp>
            <p:sp>
              <p:nvSpPr>
                <p:cNvPr id="16" name="TextovéPole 15"/>
                <p:cNvSpPr txBox="1"/>
                <p:nvPr/>
              </p:nvSpPr>
              <p:spPr>
                <a:xfrm>
                  <a:off x="7056199" y="3599518"/>
                  <a:ext cx="1695294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ý</a:t>
                  </a:r>
                  <a:r>
                    <a:rPr lang="cs-CZ" sz="3200" dirty="0" smtClean="0"/>
                    <a:t>rárna</a:t>
                  </a:r>
                  <a:endParaRPr lang="cs-CZ" sz="3200" dirty="0"/>
                </a:p>
              </p:txBody>
            </p:sp>
            <p:sp>
              <p:nvSpPr>
                <p:cNvPr id="17" name="TextovéPole 16"/>
                <p:cNvSpPr txBox="1"/>
                <p:nvPr/>
              </p:nvSpPr>
              <p:spPr>
                <a:xfrm>
                  <a:off x="4092845" y="3523154"/>
                  <a:ext cx="1750467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y</a:t>
                  </a:r>
                  <a:r>
                    <a:rPr lang="cs-CZ" sz="3200" dirty="0" smtClean="0"/>
                    <a:t>rovátka</a:t>
                  </a:r>
                  <a:endParaRPr lang="cs-CZ" sz="3200" dirty="0"/>
                </a:p>
              </p:txBody>
            </p:sp>
          </p:grpSp>
        </p:grpSp>
      </p:grpSp>
      <p:grpSp>
        <p:nvGrpSpPr>
          <p:cNvPr id="18" name="Skupina 17"/>
          <p:cNvGrpSpPr/>
          <p:nvPr/>
        </p:nvGrpSpPr>
        <p:grpSpPr>
          <a:xfrm>
            <a:off x="762367" y="4281008"/>
            <a:ext cx="3373143" cy="1945695"/>
            <a:chOff x="5531136" y="2190589"/>
            <a:chExt cx="3373143" cy="1945695"/>
          </a:xfrm>
        </p:grpSpPr>
        <p:cxnSp>
          <p:nvCxnSpPr>
            <p:cNvPr id="19" name="Přímá spojnice se šipkou 18"/>
            <p:cNvCxnSpPr/>
            <p:nvPr/>
          </p:nvCxnSpPr>
          <p:spPr>
            <a:xfrm>
              <a:off x="6732226" y="3481849"/>
              <a:ext cx="251137" cy="451551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5" name="Skupina 24"/>
            <p:cNvGrpSpPr/>
            <p:nvPr/>
          </p:nvGrpSpPr>
          <p:grpSpPr>
            <a:xfrm>
              <a:off x="5531136" y="2190589"/>
              <a:ext cx="3373143" cy="1945695"/>
              <a:chOff x="5580111" y="2238598"/>
              <a:chExt cx="3373143" cy="1945695"/>
            </a:xfrm>
          </p:grpSpPr>
          <p:sp>
            <p:nvSpPr>
              <p:cNvPr id="26" name="Výbuch 1 25"/>
              <p:cNvSpPr/>
              <p:nvPr/>
            </p:nvSpPr>
            <p:spPr>
              <a:xfrm>
                <a:off x="5580111" y="2238598"/>
                <a:ext cx="2323735" cy="1608956"/>
              </a:xfrm>
              <a:prstGeom prst="irregularSeal1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smtClean="0">
                    <a:solidFill>
                      <a:schemeClr val="tx1"/>
                    </a:solidFill>
                  </a:rPr>
                  <a:t>syrový</a:t>
                </a:r>
                <a:endParaRPr lang="cs-CZ" sz="32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7464634" y="3086064"/>
                <a:ext cx="148862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3200" dirty="0"/>
              </a:p>
            </p:txBody>
          </p:sp>
          <p:sp>
            <p:nvSpPr>
              <p:cNvPr id="31" name="TextovéPole 30"/>
              <p:cNvSpPr txBox="1"/>
              <p:nvPr/>
            </p:nvSpPr>
            <p:spPr>
              <a:xfrm>
                <a:off x="7032338" y="3599518"/>
                <a:ext cx="184472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s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y</a:t>
                </a:r>
                <a:r>
                  <a:rPr lang="cs-CZ" sz="3200" dirty="0" smtClean="0"/>
                  <a:t>rovinka</a:t>
                </a:r>
                <a:endParaRPr lang="cs-CZ" sz="3200" dirty="0"/>
              </a:p>
            </p:txBody>
          </p:sp>
        </p:grpSp>
      </p:grpSp>
      <p:grpSp>
        <p:nvGrpSpPr>
          <p:cNvPr id="33" name="Skupina 32"/>
          <p:cNvGrpSpPr/>
          <p:nvPr/>
        </p:nvGrpSpPr>
        <p:grpSpPr>
          <a:xfrm>
            <a:off x="5167436" y="4352027"/>
            <a:ext cx="3373143" cy="2017016"/>
            <a:chOff x="5531136" y="2190589"/>
            <a:chExt cx="3373143" cy="2017016"/>
          </a:xfrm>
        </p:grpSpPr>
        <p:cxnSp>
          <p:nvCxnSpPr>
            <p:cNvPr id="34" name="Přímá spojnice se šipkou 33"/>
            <p:cNvCxnSpPr/>
            <p:nvPr/>
          </p:nvCxnSpPr>
          <p:spPr>
            <a:xfrm>
              <a:off x="6983363" y="3453624"/>
              <a:ext cx="125568" cy="39027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5" name="Skupina 34"/>
            <p:cNvGrpSpPr/>
            <p:nvPr/>
          </p:nvGrpSpPr>
          <p:grpSpPr>
            <a:xfrm>
              <a:off x="5531136" y="2190589"/>
              <a:ext cx="3373143" cy="2017016"/>
              <a:chOff x="5580111" y="2238598"/>
              <a:chExt cx="3373143" cy="2017016"/>
            </a:xfrm>
          </p:grpSpPr>
          <p:sp>
            <p:nvSpPr>
              <p:cNvPr id="36" name="Výbuch 1 35"/>
              <p:cNvSpPr/>
              <p:nvPr/>
            </p:nvSpPr>
            <p:spPr>
              <a:xfrm>
                <a:off x="5580111" y="2238598"/>
                <a:ext cx="3008426" cy="1608956"/>
              </a:xfrm>
              <a:prstGeom prst="irregularSeal1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smtClean="0">
                    <a:solidFill>
                      <a:schemeClr val="tx1"/>
                    </a:solidFill>
                  </a:rPr>
                  <a:t>sychravý</a:t>
                </a:r>
                <a:endParaRPr lang="cs-CZ" sz="32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7464634" y="3086064"/>
                <a:ext cx="148862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3200" dirty="0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7073980" y="3670839"/>
                <a:ext cx="184472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s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y</a:t>
                </a:r>
                <a:r>
                  <a:rPr lang="cs-CZ" sz="3200" dirty="0" smtClean="0"/>
                  <a:t>chravo</a:t>
                </a:r>
                <a:endParaRPr lang="cs-CZ" sz="320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06586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75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75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S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527557" y="1837922"/>
            <a:ext cx="4364893" cy="2242921"/>
            <a:chOff x="120317" y="1594030"/>
            <a:chExt cx="4364893" cy="2242921"/>
          </a:xfrm>
        </p:grpSpPr>
        <p:sp>
          <p:nvSpPr>
            <p:cNvPr id="4" name="Výbuch 1 3"/>
            <p:cNvSpPr/>
            <p:nvPr/>
          </p:nvSpPr>
          <p:spPr>
            <a:xfrm>
              <a:off x="1243020" y="2056830"/>
              <a:ext cx="3003994" cy="1608956"/>
            </a:xfrm>
            <a:prstGeom prst="irregularSeal1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usychat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cxnSp>
          <p:nvCxnSpPr>
            <p:cNvPr id="5" name="Přímá spojnice se šipkou 4"/>
            <p:cNvCxnSpPr/>
            <p:nvPr/>
          </p:nvCxnSpPr>
          <p:spPr>
            <a:xfrm flipV="1">
              <a:off x="2774579" y="2119356"/>
              <a:ext cx="285743" cy="119243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2829026" y="1594030"/>
              <a:ext cx="16561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zas</a:t>
              </a:r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r>
                <a:rPr lang="cs-CZ" sz="3200" dirty="0" smtClean="0"/>
                <a:t>chat</a:t>
              </a:r>
              <a:endParaRPr lang="cs-CZ" sz="3200" dirty="0"/>
            </a:p>
          </p:txBody>
        </p:sp>
        <p:cxnSp>
          <p:nvCxnSpPr>
            <p:cNvPr id="7" name="Přímá spojnice se šipkou 6"/>
            <p:cNvCxnSpPr/>
            <p:nvPr/>
          </p:nvCxnSpPr>
          <p:spPr>
            <a:xfrm flipH="1" flipV="1">
              <a:off x="1613577" y="2048456"/>
              <a:ext cx="345724" cy="29239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23528" y="1609876"/>
              <a:ext cx="18389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přes</a:t>
              </a:r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r>
                <a:rPr lang="cs-CZ" sz="3200" dirty="0" smtClean="0"/>
                <a:t>chat</a:t>
              </a:r>
              <a:endParaRPr lang="cs-CZ" sz="3200" dirty="0"/>
            </a:p>
          </p:txBody>
        </p:sp>
        <p:cxnSp>
          <p:nvCxnSpPr>
            <p:cNvPr id="9" name="Přímá spojnice se šipkou 8"/>
            <p:cNvCxnSpPr/>
            <p:nvPr/>
          </p:nvCxnSpPr>
          <p:spPr>
            <a:xfrm flipH="1">
              <a:off x="1419974" y="3175515"/>
              <a:ext cx="387206" cy="19802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120317" y="3252176"/>
              <a:ext cx="18389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vys</a:t>
              </a:r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r>
                <a:rPr lang="cs-CZ" sz="3200" dirty="0" smtClean="0"/>
                <a:t>chat</a:t>
              </a:r>
              <a:endParaRPr lang="cs-CZ" sz="32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5525907" y="2487560"/>
            <a:ext cx="3373143" cy="2017016"/>
            <a:chOff x="5531136" y="2190589"/>
            <a:chExt cx="3373143" cy="2017016"/>
          </a:xfrm>
        </p:grpSpPr>
        <p:cxnSp>
          <p:nvCxnSpPr>
            <p:cNvPr id="12" name="Přímá spojnice se šipkou 11"/>
            <p:cNvCxnSpPr/>
            <p:nvPr/>
          </p:nvCxnSpPr>
          <p:spPr>
            <a:xfrm>
              <a:off x="6983363" y="3453624"/>
              <a:ext cx="125568" cy="39027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" name="Skupina 12"/>
            <p:cNvGrpSpPr/>
            <p:nvPr/>
          </p:nvGrpSpPr>
          <p:grpSpPr>
            <a:xfrm>
              <a:off x="5531136" y="2190589"/>
              <a:ext cx="3373143" cy="2017016"/>
              <a:chOff x="5580111" y="2238598"/>
              <a:chExt cx="3373143" cy="2017016"/>
            </a:xfrm>
          </p:grpSpPr>
          <p:sp>
            <p:nvSpPr>
              <p:cNvPr id="14" name="Výbuch 1 13"/>
              <p:cNvSpPr/>
              <p:nvPr/>
            </p:nvSpPr>
            <p:spPr>
              <a:xfrm>
                <a:off x="5580111" y="2238598"/>
                <a:ext cx="3008426" cy="1608956"/>
              </a:xfrm>
              <a:prstGeom prst="irregularSeal1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b="1" dirty="0" smtClean="0">
                    <a:solidFill>
                      <a:schemeClr val="tx1"/>
                    </a:solidFill>
                  </a:rPr>
                  <a:t>sýkora</a:t>
                </a:r>
                <a:endParaRPr lang="cs-CZ" sz="32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7464634" y="3086064"/>
                <a:ext cx="148862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3200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7073980" y="3670839"/>
                <a:ext cx="184472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s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ý</a:t>
                </a:r>
                <a:r>
                  <a:rPr lang="cs-CZ" sz="3200" dirty="0" smtClean="0"/>
                  <a:t>korčí</a:t>
                </a:r>
                <a:endParaRPr lang="cs-CZ" sz="3200" dirty="0"/>
              </a:p>
            </p:txBody>
          </p:sp>
        </p:grpSp>
      </p:grpSp>
      <p:grpSp>
        <p:nvGrpSpPr>
          <p:cNvPr id="17" name="Skupina 16"/>
          <p:cNvGrpSpPr/>
          <p:nvPr/>
        </p:nvGrpSpPr>
        <p:grpSpPr>
          <a:xfrm>
            <a:off x="2276593" y="4400656"/>
            <a:ext cx="3984728" cy="2122866"/>
            <a:chOff x="500482" y="1594030"/>
            <a:chExt cx="3984728" cy="2122866"/>
          </a:xfrm>
        </p:grpSpPr>
        <p:sp>
          <p:nvSpPr>
            <p:cNvPr id="18" name="Výbuch 1 17"/>
            <p:cNvSpPr/>
            <p:nvPr/>
          </p:nvSpPr>
          <p:spPr>
            <a:xfrm>
              <a:off x="1243020" y="2056830"/>
              <a:ext cx="3003994" cy="1608956"/>
            </a:xfrm>
            <a:prstGeom prst="irregularSeal1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sysel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cxnSp>
          <p:nvCxnSpPr>
            <p:cNvPr id="19" name="Přímá spojnice se šipkou 18"/>
            <p:cNvCxnSpPr/>
            <p:nvPr/>
          </p:nvCxnSpPr>
          <p:spPr>
            <a:xfrm flipV="1">
              <a:off x="2774579" y="2119356"/>
              <a:ext cx="285743" cy="119243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/>
            <p:cNvSpPr txBox="1"/>
            <p:nvPr/>
          </p:nvSpPr>
          <p:spPr>
            <a:xfrm>
              <a:off x="2829026" y="1594030"/>
              <a:ext cx="16561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s</a:t>
              </a:r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r>
                <a:rPr lang="cs-CZ" sz="3200" dirty="0" smtClean="0"/>
                <a:t>slí</a:t>
              </a:r>
              <a:endParaRPr lang="cs-CZ" sz="3200" dirty="0"/>
            </a:p>
          </p:txBody>
        </p:sp>
        <p:cxnSp>
          <p:nvCxnSpPr>
            <p:cNvPr id="23" name="Přímá spojnice se šipkou 22"/>
            <p:cNvCxnSpPr/>
            <p:nvPr/>
          </p:nvCxnSpPr>
          <p:spPr>
            <a:xfrm flipH="1">
              <a:off x="1419974" y="3175515"/>
              <a:ext cx="387206" cy="19802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ovéPole 23"/>
            <p:cNvSpPr txBox="1"/>
            <p:nvPr/>
          </p:nvSpPr>
          <p:spPr>
            <a:xfrm>
              <a:off x="500482" y="3132121"/>
              <a:ext cx="18389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s</a:t>
              </a:r>
              <a:r>
                <a:rPr lang="cs-CZ" sz="3200" dirty="0" smtClean="0">
                  <a:solidFill>
                    <a:srgbClr val="FF0000"/>
                  </a:solidFill>
                </a:rPr>
                <a:t>y</a:t>
              </a:r>
              <a:r>
                <a:rPr lang="cs-CZ" sz="3200" dirty="0" smtClean="0"/>
                <a:t>slík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95329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75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75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S</a:t>
            </a:r>
            <a:br>
              <a:rPr lang="cs-CZ" b="1" dirty="0" smtClean="0"/>
            </a:br>
            <a:r>
              <a:rPr lang="cs-CZ" b="1" dirty="0" smtClean="0"/>
              <a:t>Příbuzná slova</a:t>
            </a:r>
            <a:endParaRPr lang="cs-CZ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290419" y="1435578"/>
            <a:ext cx="4757712" cy="2683871"/>
            <a:chOff x="3928271" y="1557469"/>
            <a:chExt cx="4992294" cy="2743843"/>
          </a:xfrm>
        </p:grpSpPr>
        <p:cxnSp>
          <p:nvCxnSpPr>
            <p:cNvPr id="4" name="Přímá spojnice se šipkou 3"/>
            <p:cNvCxnSpPr/>
            <p:nvPr/>
          </p:nvCxnSpPr>
          <p:spPr>
            <a:xfrm>
              <a:off x="6732226" y="3481849"/>
              <a:ext cx="251137" cy="451551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se šipkou 4"/>
            <p:cNvCxnSpPr/>
            <p:nvPr/>
          </p:nvCxnSpPr>
          <p:spPr>
            <a:xfrm flipH="1">
              <a:off x="5684365" y="3551509"/>
              <a:ext cx="360040" cy="43204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" name="Skupina 5"/>
            <p:cNvGrpSpPr/>
            <p:nvPr/>
          </p:nvGrpSpPr>
          <p:grpSpPr>
            <a:xfrm>
              <a:off x="3928271" y="1557469"/>
              <a:ext cx="4992294" cy="2743843"/>
              <a:chOff x="3928271" y="1557469"/>
              <a:chExt cx="4992294" cy="2743843"/>
            </a:xfrm>
          </p:grpSpPr>
          <p:cxnSp>
            <p:nvCxnSpPr>
              <p:cNvPr id="7" name="Přímá spojnice se šipkou 6"/>
              <p:cNvCxnSpPr/>
              <p:nvPr/>
            </p:nvCxnSpPr>
            <p:spPr>
              <a:xfrm flipH="1" flipV="1">
                <a:off x="5220072" y="2702484"/>
                <a:ext cx="492505" cy="28931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se šipkou 7"/>
              <p:cNvCxnSpPr/>
              <p:nvPr/>
            </p:nvCxnSpPr>
            <p:spPr>
              <a:xfrm flipV="1">
                <a:off x="7007224" y="2673552"/>
                <a:ext cx="473695" cy="57864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se šipkou 8"/>
              <p:cNvCxnSpPr/>
              <p:nvPr/>
            </p:nvCxnSpPr>
            <p:spPr>
              <a:xfrm>
                <a:off x="7043820" y="3330443"/>
                <a:ext cx="458804" cy="22860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se šipkou 9"/>
              <p:cNvCxnSpPr/>
              <p:nvPr/>
            </p:nvCxnSpPr>
            <p:spPr>
              <a:xfrm flipH="1" flipV="1">
                <a:off x="5864385" y="2144535"/>
                <a:ext cx="205602" cy="313384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1" name="Skupina 10"/>
              <p:cNvGrpSpPr/>
              <p:nvPr/>
            </p:nvGrpSpPr>
            <p:grpSpPr>
              <a:xfrm>
                <a:off x="3928271" y="1557469"/>
                <a:ext cx="4992294" cy="2743843"/>
                <a:chOff x="3977246" y="1605478"/>
                <a:chExt cx="4992294" cy="2743843"/>
              </a:xfrm>
            </p:grpSpPr>
            <p:sp>
              <p:nvSpPr>
                <p:cNvPr id="12" name="Výbuch 1 11"/>
                <p:cNvSpPr/>
                <p:nvPr/>
              </p:nvSpPr>
              <p:spPr>
                <a:xfrm>
                  <a:off x="5466673" y="2238598"/>
                  <a:ext cx="1952728" cy="1608956"/>
                </a:xfrm>
                <a:prstGeom prst="irregularSeal1">
                  <a:avLst/>
                </a:prstGeom>
                <a:solidFill>
                  <a:schemeClr val="accent5">
                    <a:lumMod val="40000"/>
                    <a:lumOff val="6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3200" b="1" dirty="0" smtClean="0">
                      <a:solidFill>
                        <a:schemeClr val="tx1"/>
                      </a:solidFill>
                    </a:rPr>
                    <a:t>syčet</a:t>
                  </a:r>
                  <a:endParaRPr lang="cs-CZ" sz="3200" b="1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3" name="TextovéPole 12"/>
                <p:cNvSpPr txBox="1"/>
                <p:nvPr/>
              </p:nvSpPr>
              <p:spPr>
                <a:xfrm>
                  <a:off x="5712577" y="1605478"/>
                  <a:ext cx="1847056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y</a:t>
                  </a:r>
                  <a:r>
                    <a:rPr lang="cs-CZ" sz="3200" dirty="0" smtClean="0"/>
                    <a:t>kavky</a:t>
                  </a:r>
                  <a:endParaRPr lang="cs-CZ" sz="3200" dirty="0"/>
                </a:p>
              </p:txBody>
            </p:sp>
            <p:sp>
              <p:nvSpPr>
                <p:cNvPr id="14" name="TextovéPole 13"/>
                <p:cNvSpPr txBox="1"/>
                <p:nvPr/>
              </p:nvSpPr>
              <p:spPr>
                <a:xfrm>
                  <a:off x="3977246" y="2458301"/>
                  <a:ext cx="1809206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zas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y</a:t>
                  </a:r>
                  <a:r>
                    <a:rPr lang="cs-CZ" sz="3200" dirty="0" smtClean="0"/>
                    <a:t>čet</a:t>
                  </a:r>
                  <a:endParaRPr lang="cs-CZ" sz="3200" dirty="0"/>
                </a:p>
              </p:txBody>
            </p:sp>
            <p:sp>
              <p:nvSpPr>
                <p:cNvPr id="15" name="TextovéPole 14"/>
                <p:cNvSpPr txBox="1"/>
                <p:nvPr/>
              </p:nvSpPr>
              <p:spPr>
                <a:xfrm>
                  <a:off x="7445131" y="2226814"/>
                  <a:ext cx="1443902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y</a:t>
                  </a:r>
                  <a:r>
                    <a:rPr lang="cs-CZ" sz="3200" dirty="0" smtClean="0"/>
                    <a:t>kot</a:t>
                  </a:r>
                  <a:endParaRPr lang="cs-CZ" sz="3200" dirty="0"/>
                </a:p>
              </p:txBody>
            </p:sp>
            <p:sp>
              <p:nvSpPr>
                <p:cNvPr id="16" name="TextovéPole 15"/>
                <p:cNvSpPr txBox="1"/>
                <p:nvPr/>
              </p:nvSpPr>
              <p:spPr>
                <a:xfrm>
                  <a:off x="7480920" y="3287920"/>
                  <a:ext cx="1488620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y</a:t>
                  </a:r>
                  <a:r>
                    <a:rPr lang="cs-CZ" sz="3200" dirty="0" smtClean="0"/>
                    <a:t>čící</a:t>
                  </a:r>
                  <a:endParaRPr lang="cs-CZ" sz="3200" dirty="0"/>
                </a:p>
              </p:txBody>
            </p:sp>
            <p:sp>
              <p:nvSpPr>
                <p:cNvPr id="17" name="TextovéPole 16"/>
                <p:cNvSpPr txBox="1"/>
                <p:nvPr/>
              </p:nvSpPr>
              <p:spPr>
                <a:xfrm>
                  <a:off x="6839806" y="3764546"/>
                  <a:ext cx="1282227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y</a:t>
                  </a:r>
                  <a:r>
                    <a:rPr lang="cs-CZ" sz="3200" dirty="0" smtClean="0"/>
                    <a:t>čení</a:t>
                  </a:r>
                  <a:endParaRPr lang="cs-CZ" sz="3200" dirty="0"/>
                </a:p>
              </p:txBody>
            </p:sp>
            <p:sp>
              <p:nvSpPr>
                <p:cNvPr id="18" name="TextovéPole 17"/>
                <p:cNvSpPr txBox="1"/>
                <p:nvPr/>
              </p:nvSpPr>
              <p:spPr>
                <a:xfrm>
                  <a:off x="4728160" y="3551509"/>
                  <a:ext cx="1189484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200" dirty="0" smtClean="0"/>
                    <a:t>s</a:t>
                  </a:r>
                  <a:r>
                    <a:rPr lang="cs-CZ" sz="3200" dirty="0" smtClean="0">
                      <a:solidFill>
                        <a:srgbClr val="FF0000"/>
                      </a:solidFill>
                    </a:rPr>
                    <a:t>y</a:t>
                  </a:r>
                  <a:r>
                    <a:rPr lang="cs-CZ" sz="3200" dirty="0" smtClean="0"/>
                    <a:t>čák</a:t>
                  </a:r>
                  <a:endParaRPr lang="cs-CZ" sz="3200" dirty="0"/>
                </a:p>
              </p:txBody>
            </p:sp>
          </p:grpSp>
        </p:grpSp>
      </p:grpSp>
      <p:grpSp>
        <p:nvGrpSpPr>
          <p:cNvPr id="54" name="Skupina 53"/>
          <p:cNvGrpSpPr/>
          <p:nvPr/>
        </p:nvGrpSpPr>
        <p:grpSpPr>
          <a:xfrm>
            <a:off x="3539168" y="3966384"/>
            <a:ext cx="5354764" cy="2743843"/>
            <a:chOff x="4018114" y="3509380"/>
            <a:chExt cx="5354764" cy="2743843"/>
          </a:xfrm>
        </p:grpSpPr>
        <p:cxnSp>
          <p:nvCxnSpPr>
            <p:cNvPr id="42" name="Přímá spojnice se šipkou 41"/>
            <p:cNvCxnSpPr/>
            <p:nvPr/>
          </p:nvCxnSpPr>
          <p:spPr>
            <a:xfrm flipH="1">
              <a:off x="5398952" y="5224670"/>
              <a:ext cx="504546" cy="11520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3" name="Skupina 52"/>
            <p:cNvGrpSpPr/>
            <p:nvPr/>
          </p:nvGrpSpPr>
          <p:grpSpPr>
            <a:xfrm>
              <a:off x="4018114" y="3509380"/>
              <a:ext cx="5354764" cy="2743843"/>
              <a:chOff x="4016526" y="3733968"/>
              <a:chExt cx="5354764" cy="2743843"/>
            </a:xfrm>
          </p:grpSpPr>
          <p:grpSp>
            <p:nvGrpSpPr>
              <p:cNvPr id="19" name="Skupina 18"/>
              <p:cNvGrpSpPr/>
              <p:nvPr/>
            </p:nvGrpSpPr>
            <p:grpSpPr>
              <a:xfrm>
                <a:off x="4056745" y="3733968"/>
                <a:ext cx="4992294" cy="2743843"/>
                <a:chOff x="3928271" y="1557469"/>
                <a:chExt cx="4992294" cy="2743843"/>
              </a:xfrm>
            </p:grpSpPr>
            <p:cxnSp>
              <p:nvCxnSpPr>
                <p:cNvPr id="20" name="Přímá spojnice se šipkou 19"/>
                <p:cNvCxnSpPr/>
                <p:nvPr/>
              </p:nvCxnSpPr>
              <p:spPr>
                <a:xfrm>
                  <a:off x="6732226" y="3481849"/>
                  <a:ext cx="251137" cy="451551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Přímá spojnice se šipkou 20"/>
                <p:cNvCxnSpPr/>
                <p:nvPr/>
              </p:nvCxnSpPr>
              <p:spPr>
                <a:xfrm flipH="1">
                  <a:off x="5684365" y="3551509"/>
                  <a:ext cx="360040" cy="432048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22" name="Skupina 21"/>
                <p:cNvGrpSpPr/>
                <p:nvPr/>
              </p:nvGrpSpPr>
              <p:grpSpPr>
                <a:xfrm>
                  <a:off x="3928271" y="1557469"/>
                  <a:ext cx="4992294" cy="2743843"/>
                  <a:chOff x="3928271" y="1557469"/>
                  <a:chExt cx="4992294" cy="2743843"/>
                </a:xfrm>
              </p:grpSpPr>
              <p:cxnSp>
                <p:nvCxnSpPr>
                  <p:cNvPr id="23" name="Přímá spojnice se šipkou 22"/>
                  <p:cNvCxnSpPr/>
                  <p:nvPr/>
                </p:nvCxnSpPr>
                <p:spPr>
                  <a:xfrm flipH="1" flipV="1">
                    <a:off x="5220072" y="2702484"/>
                    <a:ext cx="492505" cy="28931"/>
                  </a:xfrm>
                  <a:prstGeom prst="straightConnector1">
                    <a:avLst/>
                  </a:prstGeom>
                  <a:ln>
                    <a:tailEnd type="arrow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4" name="Přímá spojnice se šipkou 23"/>
                  <p:cNvCxnSpPr/>
                  <p:nvPr/>
                </p:nvCxnSpPr>
                <p:spPr>
                  <a:xfrm flipV="1">
                    <a:off x="7007224" y="2673552"/>
                    <a:ext cx="473695" cy="57864"/>
                  </a:xfrm>
                  <a:prstGeom prst="straightConnector1">
                    <a:avLst/>
                  </a:prstGeom>
                  <a:ln>
                    <a:tailEnd type="arrow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5" name="Přímá spojnice se šipkou 24"/>
                  <p:cNvCxnSpPr/>
                  <p:nvPr/>
                </p:nvCxnSpPr>
                <p:spPr>
                  <a:xfrm>
                    <a:off x="7043820" y="3330443"/>
                    <a:ext cx="458804" cy="228600"/>
                  </a:xfrm>
                  <a:prstGeom prst="straightConnector1">
                    <a:avLst/>
                  </a:prstGeom>
                  <a:ln>
                    <a:tailEnd type="arrow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6" name="Přímá spojnice se šipkou 25"/>
                  <p:cNvCxnSpPr/>
                  <p:nvPr/>
                </p:nvCxnSpPr>
                <p:spPr>
                  <a:xfrm flipH="1" flipV="1">
                    <a:off x="5864385" y="2144535"/>
                    <a:ext cx="205602" cy="313384"/>
                  </a:xfrm>
                  <a:prstGeom prst="straightConnector1">
                    <a:avLst/>
                  </a:prstGeom>
                  <a:ln>
                    <a:tailEnd type="arrow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27" name="Skupina 26"/>
                  <p:cNvGrpSpPr/>
                  <p:nvPr/>
                </p:nvGrpSpPr>
                <p:grpSpPr>
                  <a:xfrm>
                    <a:off x="3928271" y="1557469"/>
                    <a:ext cx="4992294" cy="2743843"/>
                    <a:chOff x="3977246" y="1605478"/>
                    <a:chExt cx="4992294" cy="2743843"/>
                  </a:xfrm>
                </p:grpSpPr>
                <p:sp>
                  <p:nvSpPr>
                    <p:cNvPr id="28" name="Výbuch 1 27"/>
                    <p:cNvSpPr/>
                    <p:nvPr/>
                  </p:nvSpPr>
                  <p:spPr>
                    <a:xfrm>
                      <a:off x="5466673" y="2238598"/>
                      <a:ext cx="1952728" cy="1608956"/>
                    </a:xfrm>
                    <a:prstGeom prst="irregularSeal1">
                      <a:avLst/>
                    </a:prstGeom>
                    <a:solidFill>
                      <a:schemeClr val="accent5">
                        <a:lumMod val="40000"/>
                        <a:lumOff val="60000"/>
                      </a:schemeClr>
                    </a:solidFill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sypat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p:txBody>
                </p:sp>
                <p:sp>
                  <p:nvSpPr>
                    <p:cNvPr id="29" name="TextovéPole 28"/>
                    <p:cNvSpPr txBox="1"/>
                    <p:nvPr/>
                  </p:nvSpPr>
                  <p:spPr>
                    <a:xfrm>
                      <a:off x="5445990" y="1605478"/>
                      <a:ext cx="1847056" cy="584775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sz="3200" dirty="0" smtClean="0"/>
                        <a:t>nas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3200" dirty="0" smtClean="0"/>
                        <a:t>pat</a:t>
                      </a:r>
                      <a:endParaRPr lang="cs-CZ" sz="3200" dirty="0"/>
                    </a:p>
                  </p:txBody>
                </p:sp>
                <p:sp>
                  <p:nvSpPr>
                    <p:cNvPr id="30" name="TextovéPole 29"/>
                    <p:cNvSpPr txBox="1"/>
                    <p:nvPr/>
                  </p:nvSpPr>
                  <p:spPr>
                    <a:xfrm>
                      <a:off x="3977246" y="2458301"/>
                      <a:ext cx="1809206" cy="584775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sz="3200" dirty="0" smtClean="0"/>
                        <a:t>s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3200" dirty="0" smtClean="0"/>
                        <a:t>pátko</a:t>
                      </a:r>
                      <a:endParaRPr lang="cs-CZ" sz="3200" dirty="0"/>
                    </a:p>
                  </p:txBody>
                </p:sp>
                <p:sp>
                  <p:nvSpPr>
                    <p:cNvPr id="31" name="TextovéPole 30"/>
                    <p:cNvSpPr txBox="1"/>
                    <p:nvPr/>
                  </p:nvSpPr>
                  <p:spPr>
                    <a:xfrm>
                      <a:off x="7445130" y="2226814"/>
                      <a:ext cx="1524409" cy="584775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sz="3200" dirty="0" smtClean="0"/>
                        <a:t>pos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3200" dirty="0" smtClean="0"/>
                        <a:t>pat</a:t>
                      </a:r>
                      <a:endParaRPr lang="cs-CZ" sz="3200" dirty="0"/>
                    </a:p>
                  </p:txBody>
                </p:sp>
                <p:sp>
                  <p:nvSpPr>
                    <p:cNvPr id="32" name="TextovéPole 31"/>
                    <p:cNvSpPr txBox="1"/>
                    <p:nvPr/>
                  </p:nvSpPr>
                  <p:spPr>
                    <a:xfrm>
                      <a:off x="7480920" y="3287920"/>
                      <a:ext cx="1488620" cy="584775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sz="3200" dirty="0" smtClean="0"/>
                        <a:t>zás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p:txBody>
                </p:sp>
                <p:sp>
                  <p:nvSpPr>
                    <p:cNvPr id="33" name="TextovéPole 32"/>
                    <p:cNvSpPr txBox="1"/>
                    <p:nvPr/>
                  </p:nvSpPr>
                  <p:spPr>
                    <a:xfrm>
                      <a:off x="6839806" y="3764546"/>
                      <a:ext cx="1282227" cy="584775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sz="3200" dirty="0" smtClean="0"/>
                        <a:t>s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3200" dirty="0" smtClean="0"/>
                        <a:t>pka</a:t>
                      </a:r>
                      <a:endParaRPr lang="cs-CZ" sz="3200" dirty="0"/>
                    </a:p>
                  </p:txBody>
                </p:sp>
                <p:sp>
                  <p:nvSpPr>
                    <p:cNvPr id="34" name="TextovéPole 33"/>
                    <p:cNvSpPr txBox="1"/>
                    <p:nvPr/>
                  </p:nvSpPr>
                  <p:spPr>
                    <a:xfrm>
                      <a:off x="4582789" y="3551509"/>
                      <a:ext cx="1334855" cy="584775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r>
                        <a:rPr lang="cs-CZ" sz="3200" dirty="0" smtClean="0"/>
                        <a:t>s</a:t>
                      </a:r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3200" dirty="0" smtClean="0"/>
                        <a:t>pání</a:t>
                      </a:r>
                      <a:endParaRPr lang="cs-CZ" sz="3200" dirty="0"/>
                    </a:p>
                  </p:txBody>
                </p:sp>
              </p:grpSp>
            </p:grpSp>
          </p:grpSp>
          <p:cxnSp>
            <p:nvCxnSpPr>
              <p:cNvPr id="36" name="Přímá spojnice se šipkou 35"/>
              <p:cNvCxnSpPr/>
              <p:nvPr/>
            </p:nvCxnSpPr>
            <p:spPr>
              <a:xfrm flipV="1">
                <a:off x="7068295" y="4393099"/>
                <a:ext cx="386277" cy="229789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0" name="TextovéPole 39"/>
              <p:cNvSpPr txBox="1"/>
              <p:nvPr/>
            </p:nvSpPr>
            <p:spPr>
              <a:xfrm>
                <a:off x="7330375" y="3887033"/>
                <a:ext cx="136504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os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y</a:t>
                </a:r>
                <a:r>
                  <a:rPr lang="cs-CZ" sz="3200" dirty="0" smtClean="0"/>
                  <a:t>pky</a:t>
                </a:r>
                <a:endParaRPr lang="cs-CZ" sz="3200" dirty="0"/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4016526" y="5095224"/>
                <a:ext cx="1529646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vys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y</a:t>
                </a:r>
                <a:r>
                  <a:rPr lang="cs-CZ" sz="3200" dirty="0" smtClean="0"/>
                  <a:t>pat</a:t>
                </a:r>
                <a:endParaRPr lang="cs-CZ" sz="3200" dirty="0"/>
              </a:p>
            </p:txBody>
          </p:sp>
          <p:cxnSp>
            <p:nvCxnSpPr>
              <p:cNvPr id="47" name="Přímá spojnice se šipkou 46"/>
              <p:cNvCxnSpPr/>
              <p:nvPr/>
            </p:nvCxnSpPr>
            <p:spPr>
              <a:xfrm>
                <a:off x="7360301" y="5160574"/>
                <a:ext cx="354805" cy="10992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9" name="TextovéPole 48"/>
              <p:cNvSpPr txBox="1"/>
              <p:nvPr/>
            </p:nvSpPr>
            <p:spPr>
              <a:xfrm>
                <a:off x="7715106" y="4928456"/>
                <a:ext cx="165618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ods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y</a:t>
                </a:r>
                <a:r>
                  <a:rPr lang="cs-CZ" sz="3200" dirty="0" smtClean="0"/>
                  <a:t>pat</a:t>
                </a:r>
                <a:endParaRPr lang="cs-CZ" sz="320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43612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imona\Desktop\b\i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50" t="2110" r="1605" b="7654"/>
          <a:stretch/>
        </p:blipFill>
        <p:spPr bwMode="auto">
          <a:xfrm rot="10800000">
            <a:off x="389948" y="0"/>
            <a:ext cx="5699156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84168" y="692696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Doplňte i/í, y/ý.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92793" y="1556792"/>
            <a:ext cx="297767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ásilí, hlasivky, uhasit,</a:t>
            </a:r>
          </a:p>
          <a:p>
            <a:r>
              <a:rPr lang="cs-CZ" dirty="0"/>
              <a:t>s</a:t>
            </a:r>
            <a:r>
              <a:rPr lang="cs-CZ" dirty="0" smtClean="0"/>
              <a:t>íň, syrová, sysel, synovec,</a:t>
            </a:r>
          </a:p>
          <a:p>
            <a:r>
              <a:rPr lang="cs-CZ" dirty="0" smtClean="0"/>
              <a:t>sirky, posila, sídliště, siréna,</a:t>
            </a:r>
          </a:p>
          <a:p>
            <a:r>
              <a:rPr lang="cs-CZ" dirty="0" smtClean="0"/>
              <a:t>přesila, sýrová, sypaný, </a:t>
            </a:r>
          </a:p>
          <a:p>
            <a:r>
              <a:rPr lang="cs-CZ" dirty="0" smtClean="0"/>
              <a:t>silnice, sychravý, synovec, </a:t>
            </a:r>
          </a:p>
          <a:p>
            <a:r>
              <a:rPr lang="cs-CZ" dirty="0" smtClean="0"/>
              <a:t>sýkorka, síto, sýr, sirup, </a:t>
            </a:r>
          </a:p>
          <a:p>
            <a:r>
              <a:rPr lang="cs-CZ" dirty="0" smtClean="0"/>
              <a:t>zásilka, prosit, silák, </a:t>
            </a:r>
          </a:p>
          <a:p>
            <a:r>
              <a:rPr lang="cs-CZ" dirty="0" smtClean="0"/>
              <a:t>nenasytný, zasít, osivo,</a:t>
            </a:r>
          </a:p>
          <a:p>
            <a:r>
              <a:rPr lang="cs-CZ" dirty="0" smtClean="0"/>
              <a:t>odesílatel, prosinec, silák,</a:t>
            </a:r>
          </a:p>
          <a:p>
            <a:r>
              <a:rPr lang="cs-CZ" dirty="0" smtClean="0"/>
              <a:t> sýpka, osika, zasyčení, zesílit, </a:t>
            </a:r>
          </a:p>
          <a:p>
            <a:r>
              <a:rPr lang="cs-CZ" dirty="0" smtClean="0"/>
              <a:t>syčící, rozsypaný, syn, siloměr,</a:t>
            </a:r>
          </a:p>
          <a:p>
            <a:r>
              <a:rPr lang="cs-CZ" dirty="0" smtClean="0"/>
              <a:t>hasič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88224" y="594928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na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7174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291774"/>
              </p:ext>
            </p:extLst>
          </p:nvPr>
        </p:nvGraphicFramePr>
        <p:xfrm>
          <a:off x="971600" y="4725144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5050022"/>
              </p:ext>
            </p:extLst>
          </p:nvPr>
        </p:nvGraphicFramePr>
        <p:xfrm>
          <a:off x="971600" y="1628800"/>
          <a:ext cx="7358114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vyjmenovanými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slovy a jejich příbuznými slovy po S.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 - doplňování i/í, y/ý v obrázku.</a:t>
                      </a:r>
                    </a:p>
                    <a:p>
                      <a:pPr marL="0" indent="0">
                        <a:buNone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6288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280</Words>
  <Application>Microsoft Office PowerPoint</Application>
  <PresentationFormat>Předvádění na obrazovce (4:3)</PresentationFormat>
  <Paragraphs>97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Vyjmenovaná slova po S             Příbuzná slova</vt:lpstr>
      <vt:lpstr>Prezentace aplikace PowerPoint</vt:lpstr>
      <vt:lpstr>Vyjmenovaná slova po S Příbuzná slova</vt:lpstr>
      <vt:lpstr>Vyjmenovaná slova po S Příbuzná slova</vt:lpstr>
      <vt:lpstr>Vyjmenovaná slova po S Příbuzná slova</vt:lpstr>
      <vt:lpstr>Vyjmenovaná slova po S Příbuzná slova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44</cp:revision>
  <dcterms:created xsi:type="dcterms:W3CDTF">2013-01-03T15:04:40Z</dcterms:created>
  <dcterms:modified xsi:type="dcterms:W3CDTF">2013-01-21T15:27:32Z</dcterms:modified>
</cp:coreProperties>
</file>