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2"/>
  </p:notesMasterIdLst>
  <p:sldIdLst>
    <p:sldId id="265" r:id="rId3"/>
    <p:sldId id="263" r:id="rId4"/>
    <p:sldId id="261" r:id="rId5"/>
    <p:sldId id="256" r:id="rId6"/>
    <p:sldId id="257" r:id="rId7"/>
    <p:sldId id="258" r:id="rId8"/>
    <p:sldId id="259" r:id="rId9"/>
    <p:sldId id="262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VY_32_INOVACE_01_Podzim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Podzim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C85419-962F-4DEF-AA4D-47CDEA6F0CC2}" type="presOf" srcId="{C73C7642-F245-4585-8F88-243F9FAEF6CA}" destId="{97289DF2-90F4-4EC2-A9FC-633B00BAB610}" srcOrd="0" destOrd="0" presId="urn:microsoft.com/office/officeart/2005/8/layout/target3"/>
    <dgm:cxn modelId="{1C2C9A05-77DD-4852-A0D7-E7156F58B099}" type="presOf" srcId="{DAEA276B-ECF9-46F6-A7D3-4693B2D32BC4}" destId="{CDED6FE3-AD8F-4ACC-B6B8-710EDDD97598}" srcOrd="0" destOrd="0" presId="urn:microsoft.com/office/officeart/2005/8/layout/target3"/>
    <dgm:cxn modelId="{8D91B553-C8F3-41D0-927F-C937B622C418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FA40B48-CE3E-465D-A3C5-9FB7699BA92C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75D071B-D312-4C83-8238-0D70F7D86AA0}" type="presOf" srcId="{445C7998-7549-48B0-BD68-D4F0167F02E5}" destId="{4D19AB04-24FA-40C2-B203-52AE3D15E171}" srcOrd="1" destOrd="0" presId="urn:microsoft.com/office/officeart/2005/8/layout/target3"/>
    <dgm:cxn modelId="{F8FCB210-F417-4C8E-A9AD-EA0645367C98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69006E4-94A6-4A20-9DBF-D1DB061670EB}" type="presOf" srcId="{445C7998-7549-48B0-BD68-D4F0167F02E5}" destId="{BC35EE03-4121-4EF9-923D-7CB6D30D358D}" srcOrd="0" destOrd="0" presId="urn:microsoft.com/office/officeart/2005/8/layout/target3"/>
    <dgm:cxn modelId="{27316AA5-AE0A-42AB-9BF2-D930AAEF2EEC}" type="presOf" srcId="{C73C7642-F245-4585-8F88-243F9FAEF6CA}" destId="{AA41A67C-3D3F-4AE9-9E0F-5D7F7BB2E741}" srcOrd="1" destOrd="0" presId="urn:microsoft.com/office/officeart/2005/8/layout/target3"/>
    <dgm:cxn modelId="{9038BD8D-D55A-44E2-B0FB-D8D43CABD599}" type="presOf" srcId="{FBBFC3EA-9D9D-4F3A-BEA6-9C2C0E46BF20}" destId="{643EA938-EDE0-4533-ACCC-D2BD6F3A527C}" srcOrd="0" destOrd="0" presId="urn:microsoft.com/office/officeart/2005/8/layout/target3"/>
    <dgm:cxn modelId="{C44AB4E8-74D1-485E-AA5D-AC737FF590C1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935D908-9682-4827-9FBC-D17CAECA5E51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3940F18-53F5-4973-A6F8-74DCF6A9B465}" type="presOf" srcId="{019433A1-1324-4DE1-9E6F-32B851095F74}" destId="{E7297F21-D4FD-4A41-AE58-814D01A6B5E7}" srcOrd="1" destOrd="0" presId="urn:microsoft.com/office/officeart/2005/8/layout/target3"/>
    <dgm:cxn modelId="{F6448F6D-B510-425B-89EF-8CB1DF02192B}" type="presOf" srcId="{39F8B381-5807-488E-AC22-73DD4140ED4A}" destId="{71045F8C-00FA-488E-A7BD-E2E6753D979D}" srcOrd="0" destOrd="0" presId="urn:microsoft.com/office/officeart/2005/8/layout/target3"/>
    <dgm:cxn modelId="{D154F9F4-AF06-4C6A-A5CB-4A9712A0DEC6}" type="presParOf" srcId="{71045F8C-00FA-488E-A7BD-E2E6753D979D}" destId="{3577EC6B-C980-4F34-8C69-4365E7B8FC8C}" srcOrd="0" destOrd="0" presId="urn:microsoft.com/office/officeart/2005/8/layout/target3"/>
    <dgm:cxn modelId="{1E250C41-66AC-412F-9BB1-1A483C156DD8}" type="presParOf" srcId="{71045F8C-00FA-488E-A7BD-E2E6753D979D}" destId="{6940EB87-DC1D-4BC3-9408-9AC2E1FFC039}" srcOrd="1" destOrd="0" presId="urn:microsoft.com/office/officeart/2005/8/layout/target3"/>
    <dgm:cxn modelId="{E09AD394-FC27-4345-AF29-662A6D6D3ABE}" type="presParOf" srcId="{71045F8C-00FA-488E-A7BD-E2E6753D979D}" destId="{BC35EE03-4121-4EF9-923D-7CB6D30D358D}" srcOrd="2" destOrd="0" presId="urn:microsoft.com/office/officeart/2005/8/layout/target3"/>
    <dgm:cxn modelId="{4314E52F-0440-4BB5-85EA-8AC63427614A}" type="presParOf" srcId="{71045F8C-00FA-488E-A7BD-E2E6753D979D}" destId="{C95EEA27-3CBF-4645-A92D-9D8AF5C1CBFC}" srcOrd="3" destOrd="0" presId="urn:microsoft.com/office/officeart/2005/8/layout/target3"/>
    <dgm:cxn modelId="{83173AB4-16AB-4728-84E9-F4D7474C8708}" type="presParOf" srcId="{71045F8C-00FA-488E-A7BD-E2E6753D979D}" destId="{851BB866-B6AE-4566-893F-4C635BA974FC}" srcOrd="4" destOrd="0" presId="urn:microsoft.com/office/officeart/2005/8/layout/target3"/>
    <dgm:cxn modelId="{A92860CD-6FC2-4DB5-B9BA-093A73874B4E}" type="presParOf" srcId="{71045F8C-00FA-488E-A7BD-E2E6753D979D}" destId="{643EA938-EDE0-4533-ACCC-D2BD6F3A527C}" srcOrd="5" destOrd="0" presId="urn:microsoft.com/office/officeart/2005/8/layout/target3"/>
    <dgm:cxn modelId="{EDD94C62-4E0C-47FF-8031-63AB06877417}" type="presParOf" srcId="{71045F8C-00FA-488E-A7BD-E2E6753D979D}" destId="{92F31B18-D66D-4CC7-89B9-378928DE877D}" srcOrd="6" destOrd="0" presId="urn:microsoft.com/office/officeart/2005/8/layout/target3"/>
    <dgm:cxn modelId="{815F8D67-39DC-4E6D-8507-96FC15CCE883}" type="presParOf" srcId="{71045F8C-00FA-488E-A7BD-E2E6753D979D}" destId="{902074E1-B931-4618-97F1-FADBE82E9C3C}" srcOrd="7" destOrd="0" presId="urn:microsoft.com/office/officeart/2005/8/layout/target3"/>
    <dgm:cxn modelId="{E2A05251-91DE-45E5-B5AB-2883401E061B}" type="presParOf" srcId="{71045F8C-00FA-488E-A7BD-E2E6753D979D}" destId="{A3817367-F2BC-482F-8832-FA00B51DCCF3}" srcOrd="8" destOrd="0" presId="urn:microsoft.com/office/officeart/2005/8/layout/target3"/>
    <dgm:cxn modelId="{0A266414-6885-4906-B01C-BE48FA682254}" type="presParOf" srcId="{71045F8C-00FA-488E-A7BD-E2E6753D979D}" destId="{626ABFF6-56C8-4386-B662-68EC364EED9D}" srcOrd="9" destOrd="0" presId="urn:microsoft.com/office/officeart/2005/8/layout/target3"/>
    <dgm:cxn modelId="{35DDA437-8F92-4BE5-B918-556B58F03A2E}" type="presParOf" srcId="{71045F8C-00FA-488E-A7BD-E2E6753D979D}" destId="{6DB11F1C-D028-4800-9625-6611CA9DE6D4}" srcOrd="10" destOrd="0" presId="urn:microsoft.com/office/officeart/2005/8/layout/target3"/>
    <dgm:cxn modelId="{CC0DDB34-5B13-417A-9190-42FA429E6901}" type="presParOf" srcId="{71045F8C-00FA-488E-A7BD-E2E6753D979D}" destId="{CDED6FE3-AD8F-4ACC-B6B8-710EDDD97598}" srcOrd="11" destOrd="0" presId="urn:microsoft.com/office/officeart/2005/8/layout/target3"/>
    <dgm:cxn modelId="{147704D1-F640-4D0F-AB6D-3A1607B88021}" type="presParOf" srcId="{71045F8C-00FA-488E-A7BD-E2E6753D979D}" destId="{397AC6D7-84A6-4150-958F-83C92D9ACF38}" srcOrd="12" destOrd="0" presId="urn:microsoft.com/office/officeart/2005/8/layout/target3"/>
    <dgm:cxn modelId="{A15613D3-F7EA-4B8A-A185-A40C22EADE69}" type="presParOf" srcId="{71045F8C-00FA-488E-A7BD-E2E6753D979D}" destId="{D7419528-33A6-416D-9E64-B3F7915C5149}" srcOrd="13" destOrd="0" presId="urn:microsoft.com/office/officeart/2005/8/layout/target3"/>
    <dgm:cxn modelId="{A5A6BE70-69D9-4AFD-A9C9-5A3D4A5C6324}" type="presParOf" srcId="{71045F8C-00FA-488E-A7BD-E2E6753D979D}" destId="{97289DF2-90F4-4EC2-A9FC-633B00BAB610}" srcOrd="14" destOrd="0" presId="urn:microsoft.com/office/officeart/2005/8/layout/target3"/>
    <dgm:cxn modelId="{B030BDE5-462F-4A68-A4F2-40D06BF744D6}" type="presParOf" srcId="{71045F8C-00FA-488E-A7BD-E2E6753D979D}" destId="{234EBA9D-95B4-4C20-A84E-6F65F1085DC6}" srcOrd="15" destOrd="0" presId="urn:microsoft.com/office/officeart/2005/8/layout/target3"/>
    <dgm:cxn modelId="{1A7789CC-CF54-433B-90C4-336D6BC85AE3}" type="presParOf" srcId="{71045F8C-00FA-488E-A7BD-E2E6753D979D}" destId="{12255512-213F-41DF-90A6-8B4CD74A2B52}" srcOrd="16" destOrd="0" presId="urn:microsoft.com/office/officeart/2005/8/layout/target3"/>
    <dgm:cxn modelId="{FD434A45-DA8E-4156-89BF-8A3EA556E01F}" type="presParOf" srcId="{71045F8C-00FA-488E-A7BD-E2E6753D979D}" destId="{50C2F88D-8688-44C2-A854-691F34009D3B}" srcOrd="17" destOrd="0" presId="urn:microsoft.com/office/officeart/2005/8/layout/target3"/>
    <dgm:cxn modelId="{1C9B1456-78D0-4E61-AF4E-49BBA89E8D89}" type="presParOf" srcId="{71045F8C-00FA-488E-A7BD-E2E6753D979D}" destId="{4D19AB04-24FA-40C2-B203-52AE3D15E171}" srcOrd="18" destOrd="0" presId="urn:microsoft.com/office/officeart/2005/8/layout/target3"/>
    <dgm:cxn modelId="{F1B4E844-52E3-4E02-AFDE-19EAB29FDC4E}" type="presParOf" srcId="{71045F8C-00FA-488E-A7BD-E2E6753D979D}" destId="{832BF48F-0145-4429-9E02-8FCA946CCE9E}" srcOrd="19" destOrd="0" presId="urn:microsoft.com/office/officeart/2005/8/layout/target3"/>
    <dgm:cxn modelId="{D889C3D1-E747-4B51-8007-B245703FED10}" type="presParOf" srcId="{71045F8C-00FA-488E-A7BD-E2E6753D979D}" destId="{E7297F21-D4FD-4A41-AE58-814D01A6B5E7}" srcOrd="20" destOrd="0" presId="urn:microsoft.com/office/officeart/2005/8/layout/target3"/>
    <dgm:cxn modelId="{3D7F148E-895D-477B-B633-8E388D3119B1}" type="presParOf" srcId="{71045F8C-00FA-488E-A7BD-E2E6753D979D}" destId="{F69A1436-182C-465B-AD7F-FE48E0C090C1}" srcOrd="21" destOrd="0" presId="urn:microsoft.com/office/officeart/2005/8/layout/target3"/>
    <dgm:cxn modelId="{E200FF39-F81F-4D56-8E3B-EB8B11FA8A85}" type="presParOf" srcId="{71045F8C-00FA-488E-A7BD-E2E6753D979D}" destId="{AA41A67C-3D3F-4AE9-9E0F-5D7F7BB2E741}" srcOrd="22" destOrd="0" presId="urn:microsoft.com/office/officeart/2005/8/layout/target3"/>
    <dgm:cxn modelId="{39D3E8AB-B2F8-4E2C-B731-DEB94B8EB8B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VY_32_INOVACE_01_Podzim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Podzim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8594C0-AF96-4F8F-A22C-63819C01C0F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8A695F-C7A8-499F-80BC-C3C913F11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326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Pokud žáci mají potíže, použijeme následující strany – druhy</a:t>
            </a:r>
            <a:r>
              <a:rPr lang="cs-CZ" baseline="0" dirty="0" smtClean="0"/>
              <a:t> </a:t>
            </a:r>
            <a:r>
              <a:rPr lang="cs-CZ" dirty="0" smtClean="0"/>
              <a:t>vět, větný celek</a:t>
            </a:r>
            <a:r>
              <a:rPr lang="cs-CZ" baseline="0" dirty="0" smtClean="0"/>
              <a:t> a pak se k úkolům vrátíme.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8A695F-C7A8-499F-80BC-C3C913F11B6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762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Žáci jmenují druhy vět.Stiskneme F5,druhy vět po</a:t>
            </a:r>
            <a:r>
              <a:rPr lang="cs-CZ" baseline="0" smtClean="0"/>
              <a:t> kliknutí myší postupně přilétají.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8A695F-C7A8-499F-80BC-C3C913F11B6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637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F5,animace přilétnutí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8A695F-C7A8-499F-80BC-C3C913F11B6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00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77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175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22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80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25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71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42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978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930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62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8BEFDFE-6E93-41DC-AC31-79CD5DA66F0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CC199B4-A9F9-496E-A27D-E9BCE373DB8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6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53103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5180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2"/>
            <a:ext cx="8371656" cy="4525963"/>
          </a:xfrm>
        </p:spPr>
        <p:txBody>
          <a:bodyPr/>
          <a:lstStyle/>
          <a:p>
            <a:r>
              <a:rPr lang="cs-CZ" dirty="0" smtClean="0"/>
              <a:t>Určeno pro 4. nebo 5. </a:t>
            </a:r>
            <a:r>
              <a:rPr lang="cs-CZ" dirty="0" smtClean="0"/>
              <a:t>ročník.</a:t>
            </a:r>
            <a:endParaRPr lang="cs-CZ" dirty="0" smtClean="0"/>
          </a:p>
          <a:p>
            <a:r>
              <a:rPr lang="cs-CZ" dirty="0" smtClean="0"/>
              <a:t>Jazykový </a:t>
            </a:r>
            <a:r>
              <a:rPr lang="cs-CZ" dirty="0" smtClean="0"/>
              <a:t>rozbor.</a:t>
            </a:r>
            <a:endParaRPr lang="cs-CZ" dirty="0" smtClean="0"/>
          </a:p>
          <a:p>
            <a:r>
              <a:rPr lang="cs-CZ" dirty="0" smtClean="0"/>
              <a:t>Opakování – druhy vět, větný celek,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mluvnické kategorie </a:t>
            </a:r>
            <a:r>
              <a:rPr lang="cs-CZ" dirty="0" smtClean="0"/>
              <a:t>sloves.</a:t>
            </a:r>
            <a:endParaRPr lang="cs-CZ" dirty="0" smtClean="0"/>
          </a:p>
          <a:p>
            <a:r>
              <a:rPr lang="cs-CZ" dirty="0" smtClean="0"/>
              <a:t>Inovace: Využití interaktivní tabule vybízí žáky k aktivní aplikaci opakovaného 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04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Jazykový rozbor ke společné práci</a:t>
            </a:r>
          </a:p>
          <a:p>
            <a:r>
              <a:rPr lang="cs-CZ" smtClean="0"/>
              <a:t>Opakování učiva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Druhy vět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Větné celky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Mluvnické kategorie sloves</a:t>
            </a:r>
          </a:p>
          <a:p>
            <a:r>
              <a:rPr lang="cs-CZ" smtClean="0"/>
              <a:t>Samostatná práce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05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7624" y="764704"/>
            <a:ext cx="619240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chemeClr val="accent6">
                    <a:lumMod val="75000"/>
                  </a:schemeClr>
                </a:solidFill>
              </a:rPr>
              <a:t>Déšť vyťukával na okno podzimní píseň.</a:t>
            </a:r>
          </a:p>
          <a:p>
            <a:r>
              <a:rPr lang="cs-CZ" sz="2800" b="1" smtClean="0">
                <a:solidFill>
                  <a:schemeClr val="accent6">
                    <a:lumMod val="75000"/>
                  </a:schemeClr>
                </a:solidFill>
              </a:rPr>
              <a:t>Slyší ji ptáci?</a:t>
            </a:r>
          </a:p>
          <a:p>
            <a:r>
              <a:rPr lang="cs-CZ" sz="2800" b="1" smtClean="0">
                <a:solidFill>
                  <a:schemeClr val="accent6">
                    <a:lumMod val="75000"/>
                  </a:schemeClr>
                </a:solidFill>
              </a:rPr>
              <a:t>Vlaštovky,honem leťte na jih!</a:t>
            </a:r>
          </a:p>
          <a:p>
            <a:r>
              <a:rPr lang="cs-CZ" sz="2800" b="1" smtClean="0">
                <a:solidFill>
                  <a:schemeClr val="accent6">
                    <a:lumMod val="75000"/>
                  </a:schemeClr>
                </a:solidFill>
              </a:rPr>
              <a:t>Kéž by už bylo jaro a ony se vrátily!</a:t>
            </a:r>
          </a:p>
          <a:p>
            <a:endParaRPr lang="cs-CZ" sz="2800" b="1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573016"/>
            <a:ext cx="85829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1. Urči druh vět.</a:t>
            </a:r>
          </a:p>
          <a:p>
            <a:r>
              <a:rPr lang="cs-CZ" sz="4000" dirty="0" smtClean="0"/>
              <a:t>2. Kolik větných celků má text?</a:t>
            </a:r>
          </a:p>
          <a:p>
            <a:r>
              <a:rPr lang="cs-CZ" sz="4000" dirty="0"/>
              <a:t>3</a:t>
            </a:r>
            <a:r>
              <a:rPr lang="cs-CZ" sz="4000" dirty="0" smtClean="0"/>
              <a:t>. Přečti větný celek, který je souvětím.</a:t>
            </a:r>
          </a:p>
          <a:p>
            <a:r>
              <a:rPr lang="cs-CZ" sz="4000" dirty="0"/>
              <a:t>4</a:t>
            </a:r>
            <a:r>
              <a:rPr lang="cs-CZ" sz="4000" dirty="0" smtClean="0"/>
              <a:t>. Napiš jeho vzorec</a:t>
            </a:r>
            <a:r>
              <a:rPr lang="cs-CZ" dirty="0"/>
              <a:t>.</a:t>
            </a:r>
          </a:p>
        </p:txBody>
      </p:sp>
      <p:pic>
        <p:nvPicPr>
          <p:cNvPr id="1026" name="Picture 2" descr="C:\Users\Kolářová\AppData\Local\Microsoft\Windows\Temporary Internet Files\Content.IE5\DE4CGPLA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17122"/>
            <a:ext cx="1795604" cy="177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23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56792" y="332656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smtClean="0"/>
              <a:t>DRUhy vět</a:t>
            </a:r>
            <a:endParaRPr lang="cs-CZ" sz="4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16030"/>
            <a:ext cx="3115072" cy="5043190"/>
          </a:xfrm>
        </p:spPr>
        <p:txBody>
          <a:bodyPr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000" b="1" smtClean="0">
                <a:solidFill>
                  <a:srgbClr val="FF0000"/>
                </a:solidFill>
              </a:rPr>
              <a:t>O</a:t>
            </a:r>
            <a:r>
              <a:rPr lang="cs-CZ" sz="4000" b="1" smtClean="0">
                <a:solidFill>
                  <a:srgbClr val="7030A0"/>
                </a:solidFill>
              </a:rPr>
              <a:t>znamovací                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4000" b="1" smtClean="0">
                <a:solidFill>
                  <a:srgbClr val="FF0000"/>
                </a:solidFill>
              </a:rPr>
              <a:t>R</a:t>
            </a:r>
            <a:r>
              <a:rPr lang="cs-CZ" sz="4000" b="1" smtClean="0">
                <a:solidFill>
                  <a:srgbClr val="7030A0"/>
                </a:solidFill>
              </a:rPr>
              <a:t>ozkazovací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4000" b="1" smtClean="0">
                <a:solidFill>
                  <a:srgbClr val="FF0000"/>
                </a:solidFill>
              </a:rPr>
              <a:t>P</a:t>
            </a:r>
            <a:r>
              <a:rPr lang="cs-CZ" sz="4000" b="1" smtClean="0">
                <a:solidFill>
                  <a:srgbClr val="7030A0"/>
                </a:solidFill>
              </a:rPr>
              <a:t>řací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4000" b="1" smtClean="0">
                <a:solidFill>
                  <a:srgbClr val="FF0000"/>
                </a:solidFill>
              </a:rPr>
              <a:t>T</a:t>
            </a:r>
            <a:r>
              <a:rPr lang="cs-CZ" sz="4000" b="1" smtClean="0">
                <a:solidFill>
                  <a:srgbClr val="7030A0"/>
                </a:solidFill>
              </a:rPr>
              <a:t>ázací</a:t>
            </a:r>
            <a:endParaRPr lang="cs-CZ" sz="4000" b="1">
              <a:solidFill>
                <a:srgbClr val="7030A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DE4CGPLA\MC9003386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437" y="1391968"/>
            <a:ext cx="922630" cy="76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K0O7W0UI\MM90023655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16483"/>
            <a:ext cx="1152525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DE4CGPLA\MM90028887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90646" y="5515236"/>
            <a:ext cx="1026819" cy="134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DE4CGPLA\MM90028886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437" y="4434520"/>
            <a:ext cx="860742" cy="114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olářová\AppData\Local\Microsoft\Windows\Temporary Internet Files\Content.IE5\AM1I8PN9\MC9002982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52019"/>
            <a:ext cx="720080" cy="126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892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48680"/>
            <a:ext cx="7875984" cy="746720"/>
          </a:xfrm>
        </p:spPr>
        <p:txBody>
          <a:bodyPr/>
          <a:lstStyle/>
          <a:p>
            <a:r>
              <a:rPr lang="cs-CZ" smtClean="0"/>
              <a:t>Větný celek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011616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Věta jednoduchá           </a:t>
            </a:r>
            <a:r>
              <a:rPr lang="cs-CZ" dirty="0" smtClean="0"/>
              <a:t>označ </a:t>
            </a:r>
            <a:r>
              <a:rPr lang="cs-CZ" sz="6000" dirty="0" smtClean="0">
                <a:solidFill>
                  <a:srgbClr val="FF0000"/>
                </a:solidFill>
              </a:rPr>
              <a:t>VJ.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Souvětí </a:t>
            </a:r>
            <a:r>
              <a:rPr lang="cs-CZ" sz="4000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                            zapiš </a:t>
            </a:r>
            <a:r>
              <a:rPr lang="cs-CZ" dirty="0" smtClean="0">
                <a:solidFill>
                  <a:srgbClr val="FF0000"/>
                </a:solidFill>
              </a:rPr>
              <a:t>vzorec </a:t>
            </a:r>
            <a:r>
              <a:rPr lang="cs-CZ" dirty="0" smtClean="0"/>
              <a:t>-např.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V1,ale V2.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Protože V1,V2.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Když V1,V2 a V3.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V1, aby V2,ale V3.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716016" y="3486162"/>
            <a:ext cx="3024336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Tvoř souvětí </a:t>
            </a:r>
          </a:p>
          <a:p>
            <a:pPr algn="ctr"/>
            <a:r>
              <a:rPr lang="cs-CZ" sz="2800"/>
              <a:t>n</a:t>
            </a:r>
            <a:r>
              <a:rPr lang="cs-CZ" sz="2800" smtClean="0"/>
              <a:t>a téma podzim</a:t>
            </a:r>
            <a:r>
              <a:rPr lang="cs-CZ" smtClean="0"/>
              <a:t>.</a:t>
            </a:r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716016" y="2204864"/>
            <a:ext cx="98067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267744" y="2996952"/>
            <a:ext cx="2736304" cy="180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0655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43075" y="332656"/>
            <a:ext cx="6361678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Připomeň si:</a:t>
            </a:r>
          </a:p>
          <a:p>
            <a:endParaRPr lang="cs-CZ"/>
          </a:p>
          <a:p>
            <a:r>
              <a:rPr lang="cs-CZ" sz="3200" smtClean="0"/>
              <a:t>U sloves </a:t>
            </a:r>
            <a:r>
              <a:rPr lang="cs-CZ" smtClean="0"/>
              <a:t>určujeme </a:t>
            </a:r>
            <a:r>
              <a:rPr lang="cs-CZ" sz="3200" smtClean="0">
                <a:solidFill>
                  <a:srgbClr val="7030A0"/>
                </a:solidFill>
              </a:rPr>
              <a:t>mluvnické kategorie: </a:t>
            </a:r>
            <a:endParaRPr lang="cs-CZ" sz="320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564904"/>
            <a:ext cx="1435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rgbClr val="FF0000"/>
                </a:solidFill>
              </a:rPr>
              <a:t>OSOBU</a:t>
            </a:r>
            <a:endParaRPr lang="cs-CZ" sz="320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2780347"/>
            <a:ext cx="14648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FF0000"/>
                </a:solidFill>
              </a:rPr>
              <a:t>ČÍSLO</a:t>
            </a:r>
            <a:endParaRPr lang="cs-CZ" sz="400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8501" y="2272516"/>
            <a:ext cx="1797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>
                <a:solidFill>
                  <a:srgbClr val="FF0000"/>
                </a:solidFill>
              </a:rPr>
              <a:t>ZPŮSOB</a:t>
            </a:r>
            <a:endParaRPr lang="cs-CZ" sz="360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12360" y="2564904"/>
            <a:ext cx="10470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FF0000"/>
                </a:solidFill>
              </a:rPr>
              <a:t>ČAS</a:t>
            </a:r>
            <a:endParaRPr lang="cs-CZ" sz="400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>
            <a:stCxn id="7" idx="2"/>
          </p:cNvCxnSpPr>
          <p:nvPr/>
        </p:nvCxnSpPr>
        <p:spPr>
          <a:xfrm>
            <a:off x="1185048" y="3149679"/>
            <a:ext cx="0" cy="10714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8" idx="2"/>
          </p:cNvCxnSpPr>
          <p:nvPr/>
        </p:nvCxnSpPr>
        <p:spPr>
          <a:xfrm>
            <a:off x="3504244" y="3488233"/>
            <a:ext cx="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615693" y="3120461"/>
            <a:ext cx="0" cy="11298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7668344" y="3356992"/>
            <a:ext cx="667557" cy="11890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971600" y="4869160"/>
            <a:ext cx="57099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1.</a:t>
            </a:r>
          </a:p>
          <a:p>
            <a:r>
              <a:rPr lang="cs-CZ" sz="3600" smtClean="0"/>
              <a:t>2.</a:t>
            </a:r>
          </a:p>
          <a:p>
            <a:r>
              <a:rPr lang="cs-CZ" sz="3600" smtClean="0"/>
              <a:t>3.</a:t>
            </a:r>
            <a:endParaRPr lang="cs-CZ" sz="3600"/>
          </a:p>
        </p:txBody>
      </p:sp>
      <p:sp>
        <p:nvSpPr>
          <p:cNvPr id="25" name="TextovéPole 24"/>
          <p:cNvSpPr txBox="1"/>
          <p:nvPr/>
        </p:nvSpPr>
        <p:spPr>
          <a:xfrm>
            <a:off x="2269868" y="4545994"/>
            <a:ext cx="18994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/>
              <a:t>j</a:t>
            </a:r>
            <a:r>
              <a:rPr lang="cs-CZ" sz="3600" smtClean="0"/>
              <a:t>ednotné</a:t>
            </a:r>
          </a:p>
          <a:p>
            <a:r>
              <a:rPr lang="cs-CZ" sz="3600" smtClean="0"/>
              <a:t>množné</a:t>
            </a:r>
            <a:endParaRPr lang="cs-CZ" sz="3600"/>
          </a:p>
        </p:txBody>
      </p:sp>
      <p:sp>
        <p:nvSpPr>
          <p:cNvPr id="26" name="TextovéPole 25"/>
          <p:cNvSpPr txBox="1"/>
          <p:nvPr/>
        </p:nvSpPr>
        <p:spPr>
          <a:xfrm>
            <a:off x="4565598" y="4246785"/>
            <a:ext cx="210019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/>
              <a:t>o</a:t>
            </a:r>
            <a:r>
              <a:rPr lang="cs-CZ" sz="2800" smtClean="0"/>
              <a:t>znamovací</a:t>
            </a:r>
          </a:p>
          <a:p>
            <a:r>
              <a:rPr lang="cs-CZ" sz="2800"/>
              <a:t>r</a:t>
            </a:r>
            <a:r>
              <a:rPr lang="cs-CZ" sz="2800" smtClean="0"/>
              <a:t>ozkazovací</a:t>
            </a:r>
          </a:p>
          <a:p>
            <a:r>
              <a:rPr lang="cs-CZ" sz="2800" smtClean="0"/>
              <a:t>podmiňovací</a:t>
            </a:r>
            <a:endParaRPr lang="cs-CZ" sz="2800"/>
          </a:p>
        </p:txBody>
      </p:sp>
      <p:sp>
        <p:nvSpPr>
          <p:cNvPr id="27" name="TextovéPole 26"/>
          <p:cNvSpPr txBox="1"/>
          <p:nvPr/>
        </p:nvSpPr>
        <p:spPr>
          <a:xfrm>
            <a:off x="6984696" y="4453660"/>
            <a:ext cx="16553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/>
              <a:t>p</a:t>
            </a:r>
            <a:r>
              <a:rPr lang="cs-CZ" sz="2800" smtClean="0"/>
              <a:t>řítomný</a:t>
            </a:r>
          </a:p>
          <a:p>
            <a:r>
              <a:rPr lang="cs-CZ" sz="2800"/>
              <a:t>m</a:t>
            </a:r>
            <a:r>
              <a:rPr lang="cs-CZ" sz="2800" smtClean="0"/>
              <a:t>inulý</a:t>
            </a:r>
          </a:p>
          <a:p>
            <a:r>
              <a:rPr lang="cs-CZ" sz="2800" smtClean="0"/>
              <a:t>budoucí</a:t>
            </a:r>
            <a:endParaRPr lang="cs-CZ" sz="2800"/>
          </a:p>
        </p:txBody>
      </p:sp>
      <p:pic>
        <p:nvPicPr>
          <p:cNvPr id="1026" name="Picture 2" descr="C:\Users\Kolářová\AppData\Local\Microsoft\Windows\Temporary Internet Files\Content.IE5\DE4CGPLA\MC9004325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665" y="13517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04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980728"/>
            <a:ext cx="56166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Déšť vyťukával na okno podzimní píseň.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Slyší ji ptáci?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Vlaštovky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, honem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leťte na jih!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Kéž by už bylo jaro a ony se vrátily!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19584" y="2708920"/>
            <a:ext cx="82567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1.Urči druhy vět/označ 1. písmenem/______, ______,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_______, 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2.Zapiš vzorec souvětí</a:t>
            </a:r>
          </a:p>
          <a:p>
            <a:r>
              <a:rPr lang="cs-CZ" sz="2800" dirty="0" smtClean="0"/>
              <a:t>3.Vypiš a urči slovesa/je jich5/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4.Vymysli souvětí s těmito vzorci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V1,proto V2.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V1 a V2,aby V3.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V1 nebo V2.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04664"/>
            <a:ext cx="60889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Byl jsi pozorný? Potom zvládneš samostatně tyto úkoly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Kolářová\AppData\Local\Microsoft\Windows\Temporary Internet Files\Content.IE5\DE4CGPLA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75995"/>
            <a:ext cx="1765706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AM1I8PN9\MP9004278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104" y="4005064"/>
            <a:ext cx="3790896" cy="2795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275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/>
              <a:t>  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8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162</TotalTime>
  <Words>342</Words>
  <Application>Microsoft Office PowerPoint</Application>
  <PresentationFormat>Předvádění na obrazovce (4:3)</PresentationFormat>
  <Paragraphs>82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1_Motiv systému Office</vt:lpstr>
      <vt:lpstr>Prezentace aplikace PowerPoint</vt:lpstr>
      <vt:lpstr>anotace</vt:lpstr>
      <vt:lpstr>OBSAH</vt:lpstr>
      <vt:lpstr>Prezentace aplikace PowerPoint</vt:lpstr>
      <vt:lpstr>DRUhy vět</vt:lpstr>
      <vt:lpstr>Větný celek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Učitel</cp:lastModifiedBy>
  <cp:revision>20</cp:revision>
  <dcterms:created xsi:type="dcterms:W3CDTF">2011-11-16T15:36:50Z</dcterms:created>
  <dcterms:modified xsi:type="dcterms:W3CDTF">2012-03-11T14:22:44Z</dcterms:modified>
</cp:coreProperties>
</file>