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99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596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552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451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118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4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959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583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078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257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860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85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6699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33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836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5" name="Obdélník 4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VY_32_INOVACE_09_A__16_Vyjmenovaná slova po V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0324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8324662"/>
              </p:ext>
            </p:extLst>
          </p:nvPr>
        </p:nvGraphicFramePr>
        <p:xfrm>
          <a:off x="1331640" y="2492896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15.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po 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vy, vysoký, výt, výskat, zvykat, žvýkat, vydra, výr, vyžle, povyk, výheň,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slova s předponou vy-,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vý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107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V</a:t>
            </a:r>
            <a:endParaRPr lang="cs-CZ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539552" y="1340768"/>
            <a:ext cx="2664296" cy="2329260"/>
            <a:chOff x="323528" y="1700808"/>
            <a:chExt cx="1909192" cy="1907431"/>
          </a:xfrm>
        </p:grpSpPr>
        <p:pic>
          <p:nvPicPr>
            <p:cNvPr id="2050" name="Picture 2" descr="C:\Users\Simona\Desktop\b\m 00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41" t="58809" r="9582" b="5052"/>
            <a:stretch/>
          </p:blipFill>
          <p:spPr bwMode="auto">
            <a:xfrm rot="16200000">
              <a:off x="495527" y="1528809"/>
              <a:ext cx="1565194" cy="1909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882080" y="3066023"/>
              <a:ext cx="949262" cy="542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vy</a:t>
              </a:r>
              <a:endParaRPr lang="cs-CZ" sz="32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557108" y="4319733"/>
            <a:ext cx="1699785" cy="2538267"/>
            <a:chOff x="3904545" y="1222326"/>
            <a:chExt cx="1956463" cy="2944741"/>
          </a:xfrm>
        </p:grpSpPr>
        <p:pic>
          <p:nvPicPr>
            <p:cNvPr id="2051" name="Picture 3" descr="C:\Users\Simona\Desktop\b\vz 010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503" t="1752" r="9797" b="34192"/>
            <a:stretch/>
          </p:blipFill>
          <p:spPr bwMode="auto">
            <a:xfrm rot="10800000">
              <a:off x="3904545" y="1222326"/>
              <a:ext cx="1865072" cy="29447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561294" y="3218675"/>
              <a:ext cx="12997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vydra</a:t>
              </a:r>
              <a:endParaRPr lang="cs-CZ" sz="32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33164" y="4185035"/>
            <a:ext cx="2448272" cy="2425540"/>
            <a:chOff x="5148064" y="4006182"/>
            <a:chExt cx="2448272" cy="2425540"/>
          </a:xfrm>
        </p:grpSpPr>
        <p:pic>
          <p:nvPicPr>
            <p:cNvPr id="11" name="Picture 5" descr="C:\Users\Simona\Desktop\b\vz 01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245" t="73258" r="16584" b="7440"/>
            <a:stretch/>
          </p:blipFill>
          <p:spPr bwMode="auto">
            <a:xfrm rot="10800000">
              <a:off x="5148064" y="4006182"/>
              <a:ext cx="2448272" cy="2150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425391" y="5846947"/>
              <a:ext cx="130684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žvýkat</a:t>
              </a:r>
              <a:endParaRPr lang="cs-CZ" sz="32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019490" y="1340918"/>
            <a:ext cx="1656966" cy="2826151"/>
            <a:chOff x="7164288" y="1572312"/>
            <a:chExt cx="1763688" cy="2970638"/>
          </a:xfrm>
        </p:grpSpPr>
        <p:pic>
          <p:nvPicPr>
            <p:cNvPr id="2052" name="Picture 4" descr="C:\Users\Simona\Desktop\b\vz 012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94" t="52354" r="58404" b="2659"/>
            <a:stretch/>
          </p:blipFill>
          <p:spPr bwMode="auto">
            <a:xfrm rot="10800000">
              <a:off x="7164288" y="1572312"/>
              <a:ext cx="1538420" cy="2533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452320" y="3958175"/>
              <a:ext cx="14756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výheň</a:t>
              </a:r>
              <a:endParaRPr lang="cs-CZ" sz="32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48472" y="3809091"/>
            <a:ext cx="2160240" cy="2486354"/>
            <a:chOff x="1170251" y="3679809"/>
            <a:chExt cx="2160240" cy="2486354"/>
          </a:xfrm>
        </p:grpSpPr>
        <p:pic>
          <p:nvPicPr>
            <p:cNvPr id="2053" name="Picture 5" descr="C:\Users\Simona\Desktop\b\vz 012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497" t="25118" r="3006" b="34227"/>
            <a:stretch/>
          </p:blipFill>
          <p:spPr bwMode="auto">
            <a:xfrm rot="10800000">
              <a:off x="1170251" y="3679809"/>
              <a:ext cx="2160240" cy="24863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051720" y="5571758"/>
              <a:ext cx="93610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výt</a:t>
              </a:r>
              <a:endParaRPr lang="cs-CZ" sz="32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674314" y="1370618"/>
            <a:ext cx="3050710" cy="2814417"/>
            <a:chOff x="3674314" y="1370618"/>
            <a:chExt cx="3050710" cy="3016162"/>
          </a:xfrm>
        </p:grpSpPr>
        <p:pic>
          <p:nvPicPr>
            <p:cNvPr id="23" name="Picture 5" descr="C:\Users\Simona\Desktop\b\vz 007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161" t="27956" r="46752" b="25711"/>
            <a:stretch/>
          </p:blipFill>
          <p:spPr bwMode="auto">
            <a:xfrm>
              <a:off x="4572000" y="1370618"/>
              <a:ext cx="2153024" cy="30161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3674314" y="3405664"/>
              <a:ext cx="1385969" cy="6070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povyk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9712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5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75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75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750"/>
                            </p:stCondLst>
                            <p:childTnLst>
                              <p:par>
                                <p:cTn id="3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V</a:t>
            </a:r>
            <a:endParaRPr lang="cs-CZ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323527" y="1421873"/>
            <a:ext cx="2232248" cy="2632110"/>
            <a:chOff x="323527" y="1421873"/>
            <a:chExt cx="2232248" cy="2632110"/>
          </a:xfrm>
        </p:grpSpPr>
        <p:pic>
          <p:nvPicPr>
            <p:cNvPr id="3074" name="Picture 2" descr="C:\Users\Simona\Desktop\b\vz 01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535" t="47432" r="27744" b="16353"/>
            <a:stretch/>
          </p:blipFill>
          <p:spPr bwMode="auto">
            <a:xfrm rot="10800000">
              <a:off x="323527" y="1421873"/>
              <a:ext cx="2232248" cy="22322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19569" y="3469208"/>
              <a:ext cx="144016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vysoký</a:t>
              </a:r>
              <a:endParaRPr lang="cs-CZ" sz="32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785721" y="1421873"/>
            <a:ext cx="1808412" cy="2012074"/>
            <a:chOff x="7020272" y="1421873"/>
            <a:chExt cx="1808412" cy="2012074"/>
          </a:xfrm>
        </p:grpSpPr>
        <p:pic>
          <p:nvPicPr>
            <p:cNvPr id="6" name="Picture 4" descr="C:\Users\Simona\Desktop\b\vz 006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095" t="68343" r="12046" b="4133"/>
            <a:stretch/>
          </p:blipFill>
          <p:spPr bwMode="auto">
            <a:xfrm>
              <a:off x="7020272" y="1421873"/>
              <a:ext cx="1808412" cy="1758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331318" y="2849172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vyžle</a:t>
              </a:r>
              <a:endParaRPr lang="cs-CZ" sz="32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337991" y="2024215"/>
            <a:ext cx="2808312" cy="2819464"/>
            <a:chOff x="3131840" y="1628800"/>
            <a:chExt cx="2617794" cy="2604698"/>
          </a:xfrm>
        </p:grpSpPr>
        <p:pic>
          <p:nvPicPr>
            <p:cNvPr id="3076" name="Picture 4" descr="C:\Users\Simona\Desktop\b\vz 006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89" t="7841" r="6698" b="33994"/>
            <a:stretch/>
          </p:blipFill>
          <p:spPr bwMode="auto">
            <a:xfrm>
              <a:off x="3131840" y="1628800"/>
              <a:ext cx="2617794" cy="23644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821206" y="3648723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výskat</a:t>
              </a:r>
              <a:endParaRPr lang="cs-CZ" sz="32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53151" y="4178532"/>
            <a:ext cx="2876634" cy="2363104"/>
            <a:chOff x="1619672" y="4210132"/>
            <a:chExt cx="2696612" cy="2206955"/>
          </a:xfrm>
        </p:grpSpPr>
        <p:pic>
          <p:nvPicPr>
            <p:cNvPr id="3078" name="Picture 6" descr="C:\Users\Simona\Desktop\b\1 (12)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74" t="29976" r="50000" b="44438"/>
            <a:stretch/>
          </p:blipFill>
          <p:spPr bwMode="auto">
            <a:xfrm>
              <a:off x="1619672" y="4210132"/>
              <a:ext cx="2461088" cy="20329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2660100" y="5832312"/>
              <a:ext cx="16561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zvykat</a:t>
              </a:r>
              <a:endParaRPr lang="cs-CZ" sz="32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114167" y="3969952"/>
            <a:ext cx="2494774" cy="2552744"/>
            <a:chOff x="3934955" y="4328287"/>
            <a:chExt cx="1936737" cy="2203410"/>
          </a:xfrm>
        </p:grpSpPr>
        <p:pic>
          <p:nvPicPr>
            <p:cNvPr id="3079" name="Picture 7" descr="C:\Users\Simona\Desktop\b\vz 011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614" t="8443" r="14046" b="73223"/>
            <a:stretch/>
          </p:blipFill>
          <p:spPr bwMode="auto">
            <a:xfrm rot="10800000">
              <a:off x="4441420" y="4328287"/>
              <a:ext cx="1430272" cy="220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3934955" y="5444298"/>
              <a:ext cx="71990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výr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77593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5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75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75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V</a:t>
            </a:r>
            <a:endParaRPr lang="cs-CZ" b="1" dirty="0"/>
          </a:p>
        </p:txBody>
      </p:sp>
      <p:sp>
        <p:nvSpPr>
          <p:cNvPr id="2" name="Lichoběžník 1"/>
          <p:cNvSpPr/>
          <p:nvPr/>
        </p:nvSpPr>
        <p:spPr>
          <a:xfrm>
            <a:off x="2600761" y="5595142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vydra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467544" y="3621685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vyžle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971600" y="4689829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773030" y="2577592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povyk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Lichoběžník 7"/>
          <p:cNvSpPr/>
          <p:nvPr/>
        </p:nvSpPr>
        <p:spPr>
          <a:xfrm>
            <a:off x="4788024" y="5609175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žvýkat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Lichoběžník 8"/>
          <p:cNvSpPr/>
          <p:nvPr/>
        </p:nvSpPr>
        <p:spPr>
          <a:xfrm>
            <a:off x="5765246" y="1578811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vysoký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Lichoběžník 9"/>
          <p:cNvSpPr/>
          <p:nvPr/>
        </p:nvSpPr>
        <p:spPr>
          <a:xfrm>
            <a:off x="3725830" y="1564212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Lichoběžník 10"/>
          <p:cNvSpPr/>
          <p:nvPr/>
        </p:nvSpPr>
        <p:spPr>
          <a:xfrm>
            <a:off x="6444208" y="4689829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zvykat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Lichoběžník 11"/>
          <p:cNvSpPr/>
          <p:nvPr/>
        </p:nvSpPr>
        <p:spPr>
          <a:xfrm>
            <a:off x="6854552" y="3621685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výskat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Lichoběžník 12"/>
          <p:cNvSpPr/>
          <p:nvPr/>
        </p:nvSpPr>
        <p:spPr>
          <a:xfrm>
            <a:off x="6562805" y="2535173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Lichoběžník 13"/>
          <p:cNvSpPr/>
          <p:nvPr/>
        </p:nvSpPr>
        <p:spPr>
          <a:xfrm>
            <a:off x="1698282" y="1578811"/>
            <a:ext cx="1850504" cy="712096"/>
          </a:xfrm>
          <a:prstGeom prst="trapezoid">
            <a:avLst/>
          </a:prstGeom>
          <a:solidFill>
            <a:srgbClr val="00B0F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výheň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Lichoběžník 15"/>
          <p:cNvSpPr/>
          <p:nvPr/>
        </p:nvSpPr>
        <p:spPr>
          <a:xfrm>
            <a:off x="2600761" y="3289688"/>
            <a:ext cx="4037767" cy="1147424"/>
          </a:xfrm>
          <a:prstGeom prst="trapezoi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 slova s předponou vy-, </a:t>
            </a:r>
            <a:r>
              <a:rPr lang="cs-CZ" sz="3200" b="1" dirty="0" err="1" smtClean="0">
                <a:solidFill>
                  <a:schemeClr val="tx1"/>
                </a:solidFill>
              </a:rPr>
              <a:t>vý</a:t>
            </a:r>
            <a:r>
              <a:rPr lang="cs-CZ" sz="3200" b="1" dirty="0" smtClean="0">
                <a:solidFill>
                  <a:schemeClr val="tx1"/>
                </a:solidFill>
              </a:rPr>
              <a:t>-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4619644" y="2406589"/>
            <a:ext cx="1392516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429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2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75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25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85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2750"/>
                            </p:stCondLst>
                            <p:childTnLst>
                              <p:par>
                                <p:cTn id="37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700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1250"/>
                            </p:stCondLst>
                            <p:childTnLst>
                              <p:par>
                                <p:cTn id="45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skrytá vyjmenovaná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6696744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Město Klatovy dramaticky snížilo počet parkovacích míst.</a:t>
            </a:r>
          </a:p>
          <a:p>
            <a:pPr marL="0" indent="0" algn="just">
              <a:buNone/>
            </a:pPr>
            <a:r>
              <a:rPr lang="cs-CZ" dirty="0" smtClean="0"/>
              <a:t>Jak na Nový rok, tak po celý rok.</a:t>
            </a:r>
          </a:p>
          <a:p>
            <a:pPr marL="0" indent="0" algn="just">
              <a:buNone/>
            </a:pPr>
            <a:r>
              <a:rPr lang="cs-CZ" dirty="0" smtClean="0"/>
              <a:t>Číšník porcelánový talíř vyleštil utěrkou.</a:t>
            </a:r>
          </a:p>
          <a:p>
            <a:pPr marL="0" indent="0" algn="just">
              <a:buNone/>
            </a:pPr>
            <a:r>
              <a:rPr lang="cs-CZ" dirty="0" smtClean="0"/>
              <a:t>Motor benzínový s katalyzátorem je šetrný k ovzduší.</a:t>
            </a:r>
          </a:p>
          <a:p>
            <a:pPr marL="0" indent="0" algn="just">
              <a:buNone/>
            </a:pPr>
            <a:r>
              <a:rPr lang="cs-CZ" dirty="0" smtClean="0"/>
              <a:t>Odpověz, vy kategoricky odmítáte vstát z postele?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2060848"/>
            <a:ext cx="15121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vydra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výr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výt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výskat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zvykat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63093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29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předponu vy- /</a:t>
            </a:r>
            <a:r>
              <a:rPr lang="cs-CZ" dirty="0" err="1" smtClean="0"/>
              <a:t>vý</a:t>
            </a:r>
            <a:r>
              <a:rPr lang="cs-CZ" dirty="0" smtClean="0"/>
              <a:t>- nebo slabiku </a:t>
            </a:r>
            <a:r>
              <a:rPr lang="cs-CZ" dirty="0" err="1" smtClean="0"/>
              <a:t>vi</a:t>
            </a:r>
            <a:r>
              <a:rPr lang="cs-CZ" dirty="0" smtClean="0"/>
              <a:t>- </a:t>
            </a:r>
            <a:r>
              <a:rPr lang="cs-CZ" smtClean="0"/>
              <a:t>/ví-.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14663"/>
            <a:ext cx="2016224" cy="483209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……..</a:t>
            </a:r>
            <a:r>
              <a:rPr lang="cs-CZ" sz="2800" dirty="0" err="1" smtClean="0"/>
              <a:t>stava</a:t>
            </a:r>
            <a:endParaRPr lang="cs-CZ" sz="2800" dirty="0" smtClean="0"/>
          </a:p>
          <a:p>
            <a:r>
              <a:rPr lang="cs-CZ" sz="2800" dirty="0" smtClean="0"/>
              <a:t>……..nice</a:t>
            </a:r>
          </a:p>
          <a:p>
            <a:r>
              <a:rPr lang="cs-CZ" sz="2800" dirty="0" smtClean="0"/>
              <a:t>……..plavat</a:t>
            </a:r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tr</a:t>
            </a:r>
            <a:endParaRPr lang="cs-CZ" sz="2800" dirty="0" smtClean="0"/>
          </a:p>
          <a:p>
            <a:r>
              <a:rPr lang="cs-CZ" sz="2800" dirty="0" smtClean="0"/>
              <a:t>……..skočit</a:t>
            </a:r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kres</a:t>
            </a:r>
            <a:endParaRPr lang="cs-CZ" sz="2800" dirty="0" smtClean="0"/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čko</a:t>
            </a:r>
            <a:endParaRPr lang="cs-CZ" sz="2800" dirty="0" smtClean="0"/>
          </a:p>
          <a:p>
            <a:r>
              <a:rPr lang="cs-CZ" sz="2800" dirty="0" smtClean="0"/>
              <a:t>……..let</a:t>
            </a:r>
          </a:p>
          <a:p>
            <a:r>
              <a:rPr lang="cs-CZ" sz="2800" dirty="0" smtClean="0"/>
              <a:t>……..barvený</a:t>
            </a:r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tamín</a:t>
            </a:r>
            <a:endParaRPr lang="cs-CZ" sz="2800" dirty="0" smtClean="0"/>
          </a:p>
          <a:p>
            <a:r>
              <a:rPr lang="cs-CZ" sz="2800" dirty="0" smtClean="0"/>
              <a:t>……..čistil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1514663"/>
            <a:ext cx="17281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</a:t>
            </a:r>
            <a:r>
              <a:rPr lang="cs-CZ" sz="2800" dirty="0" smtClean="0"/>
              <a:t>stava</a:t>
            </a:r>
          </a:p>
          <a:p>
            <a:r>
              <a:rPr lang="cs-CZ" sz="2800" dirty="0" smtClean="0">
                <a:solidFill>
                  <a:schemeClr val="accent4"/>
                </a:solidFill>
              </a:rPr>
              <a:t>vi</a:t>
            </a:r>
            <a:r>
              <a:rPr lang="cs-CZ" sz="2800" dirty="0" smtClean="0"/>
              <a:t>nice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plavat</a:t>
            </a:r>
          </a:p>
          <a:p>
            <a:r>
              <a:rPr lang="cs-CZ" sz="2800" dirty="0" smtClean="0">
                <a:solidFill>
                  <a:schemeClr val="accent4"/>
                </a:solidFill>
              </a:rPr>
              <a:t>ví</a:t>
            </a:r>
            <a:r>
              <a:rPr lang="cs-CZ" sz="2800" dirty="0" smtClean="0"/>
              <a:t>tr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skočit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vý</a:t>
            </a:r>
            <a:r>
              <a:rPr lang="cs-CZ" sz="2800" dirty="0" smtClean="0"/>
              <a:t>kres</a:t>
            </a:r>
          </a:p>
          <a:p>
            <a:r>
              <a:rPr lang="cs-CZ" sz="2800" dirty="0" smtClean="0">
                <a:solidFill>
                  <a:schemeClr val="accent4"/>
                </a:solidFill>
              </a:rPr>
              <a:t>ví</a:t>
            </a:r>
            <a:r>
              <a:rPr lang="cs-CZ" sz="2800" dirty="0" smtClean="0"/>
              <a:t>čko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vý</a:t>
            </a:r>
            <a:r>
              <a:rPr lang="cs-CZ" sz="2800" dirty="0" smtClean="0"/>
              <a:t>let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barvený</a:t>
            </a:r>
          </a:p>
          <a:p>
            <a:r>
              <a:rPr lang="cs-CZ" sz="2800" dirty="0" smtClean="0">
                <a:solidFill>
                  <a:schemeClr val="accent4"/>
                </a:solidFill>
              </a:rPr>
              <a:t>vi</a:t>
            </a:r>
            <a:r>
              <a:rPr lang="cs-CZ" sz="2800" dirty="0" smtClean="0"/>
              <a:t>tamín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čistil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35415" y="1514663"/>
            <a:ext cx="2088232" cy="483209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……..</a:t>
            </a:r>
            <a:r>
              <a:rPr lang="cs-CZ" sz="2800" dirty="0" err="1" smtClean="0"/>
              <a:t>bírat</a:t>
            </a:r>
            <a:endParaRPr lang="cs-CZ" sz="2800" dirty="0" smtClean="0"/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tězství</a:t>
            </a:r>
            <a:endParaRPr lang="cs-CZ" sz="2800" dirty="0" smtClean="0"/>
          </a:p>
          <a:p>
            <a:r>
              <a:rPr lang="cs-CZ" sz="2800" dirty="0" smtClean="0"/>
              <a:t>……..táhnout</a:t>
            </a:r>
          </a:p>
          <a:p>
            <a:r>
              <a:rPr lang="cs-CZ" sz="2800" dirty="0" smtClean="0"/>
              <a:t>……..cvik</a:t>
            </a:r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taný</a:t>
            </a:r>
            <a:endParaRPr lang="cs-CZ" sz="2800" dirty="0" smtClean="0"/>
          </a:p>
          <a:p>
            <a:r>
              <a:rPr lang="cs-CZ" sz="2800" dirty="0" smtClean="0"/>
              <a:t>……..pustit</a:t>
            </a:r>
          </a:p>
          <a:p>
            <a:r>
              <a:rPr lang="cs-CZ" sz="2800" dirty="0" smtClean="0"/>
              <a:t>……..lomit</a:t>
            </a:r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ročí</a:t>
            </a:r>
            <a:endParaRPr lang="cs-CZ" sz="2800" dirty="0" smtClean="0"/>
          </a:p>
          <a:p>
            <a:r>
              <a:rPr lang="cs-CZ" sz="2800" dirty="0" smtClean="0"/>
              <a:t>……..měnit</a:t>
            </a:r>
          </a:p>
          <a:p>
            <a:r>
              <a:rPr lang="cs-CZ" sz="2800" dirty="0" smtClean="0"/>
              <a:t>……..chovat</a:t>
            </a:r>
          </a:p>
          <a:p>
            <a:r>
              <a:rPr lang="cs-CZ" sz="2800" dirty="0" smtClean="0"/>
              <a:t>……..</a:t>
            </a:r>
            <a:r>
              <a:rPr lang="cs-CZ" sz="2800" dirty="0" err="1" smtClean="0"/>
              <a:t>jezd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0490" y="1464893"/>
            <a:ext cx="17281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bírat</a:t>
            </a:r>
          </a:p>
          <a:p>
            <a:r>
              <a:rPr lang="cs-CZ" sz="2800" dirty="0" smtClean="0">
                <a:solidFill>
                  <a:schemeClr val="accent4"/>
                </a:solidFill>
              </a:rPr>
              <a:t>ví</a:t>
            </a:r>
            <a:r>
              <a:rPr lang="cs-CZ" sz="2800" dirty="0" smtClean="0"/>
              <a:t>tězství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táhnout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vý</a:t>
            </a:r>
            <a:r>
              <a:rPr lang="cs-CZ" sz="2800" dirty="0" smtClean="0"/>
              <a:t>cvik</a:t>
            </a:r>
          </a:p>
          <a:p>
            <a:r>
              <a:rPr lang="cs-CZ" sz="2800" dirty="0" smtClean="0">
                <a:solidFill>
                  <a:schemeClr val="accent4"/>
                </a:solidFill>
              </a:rPr>
              <a:t>ví</a:t>
            </a:r>
            <a:r>
              <a:rPr lang="cs-CZ" sz="2800" dirty="0" smtClean="0"/>
              <a:t>taný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pustit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lomit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vý</a:t>
            </a:r>
            <a:r>
              <a:rPr lang="cs-CZ" sz="2800" dirty="0" smtClean="0"/>
              <a:t>ročí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měnit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</a:t>
            </a:r>
            <a:r>
              <a:rPr lang="cs-CZ" sz="2800" dirty="0" smtClean="0"/>
              <a:t>chovat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vý</a:t>
            </a:r>
            <a:r>
              <a:rPr lang="cs-CZ" sz="2800" dirty="0" smtClean="0"/>
              <a:t>jezd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638148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6386987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68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608860"/>
              </p:ext>
            </p:extLst>
          </p:nvPr>
        </p:nvGraphicFramePr>
        <p:xfrm>
          <a:off x="899592" y="1844824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po V.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hledání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skrytých vyjmenovaných slov.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doplňování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předpony vy/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a slabiky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vi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/ví.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9337642"/>
              </p:ext>
            </p:extLst>
          </p:nvPr>
        </p:nvGraphicFramePr>
        <p:xfrm>
          <a:off x="899592" y="4437112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114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328</Words>
  <Application>Microsoft Office PowerPoint</Application>
  <PresentationFormat>Předvádění na obrazovce (4:3)</PresentationFormat>
  <Paragraphs>118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Vyjmenovaná slova po V</vt:lpstr>
      <vt:lpstr>Prezentace aplikace PowerPoint</vt:lpstr>
      <vt:lpstr>Vyjmenovaná slova po V</vt:lpstr>
      <vt:lpstr>Vyjmenovaná slova po V</vt:lpstr>
      <vt:lpstr>Vyjmenovaná slova po V</vt:lpstr>
      <vt:lpstr>Najděte skrytá vyjmenovaná slova.</vt:lpstr>
      <vt:lpstr>Doplňte předponu vy- /vý- nebo slabiku vi- /ví-.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51</cp:revision>
  <dcterms:created xsi:type="dcterms:W3CDTF">2013-01-11T14:38:45Z</dcterms:created>
  <dcterms:modified xsi:type="dcterms:W3CDTF">2013-01-21T15:28:00Z</dcterms:modified>
</cp:coreProperties>
</file>