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57" r:id="rId4"/>
    <p:sldId id="258" r:id="rId5"/>
    <p:sldId id="259" r:id="rId6"/>
    <p:sldId id="265" r:id="rId7"/>
    <p:sldId id="260" r:id="rId8"/>
    <p:sldId id="266" r:id="rId9"/>
    <p:sldId id="261" r:id="rId10"/>
    <p:sldId id="262" r:id="rId11"/>
    <p:sldId id="263" r:id="rId12"/>
    <p:sldId id="264" r:id="rId13"/>
    <p:sldId id="267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3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7DBC4-412A-428F-8081-79DD7D128BDA}" type="datetimeFigureOut">
              <a:rPr lang="cs-CZ"/>
              <a:pPr>
                <a:defRPr/>
              </a:pPr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6ACC00-E2A5-4A36-8D36-07928E1865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1EFC6-47FC-4677-8441-B8973FBACBAF}" type="datetimeFigureOut">
              <a:rPr lang="cs-CZ"/>
              <a:pPr>
                <a:defRPr/>
              </a:pPr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719DB-3BB0-483C-961E-67908CC1B9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0AB02-EEAF-435A-98AA-37ED81A6DE43}" type="datetimeFigureOut">
              <a:rPr lang="cs-CZ"/>
              <a:pPr>
                <a:defRPr/>
              </a:pPr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B52AF-5750-45A2-9419-9CF01739EF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BE41C4-4A8E-4FEB-ABA2-FB114649E0F1}" type="datetimeFigureOut">
              <a:rPr lang="cs-CZ"/>
              <a:pPr>
                <a:defRPr/>
              </a:pPr>
              <a:t>22.1.2013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EFE39B-F8FB-4D68-9A42-B329C43BD8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3C119-8BF0-4BE7-B559-94FB675A5629}" type="datetimeFigureOut">
              <a:rPr lang="cs-CZ"/>
              <a:pPr>
                <a:defRPr/>
              </a:pPr>
              <a:t>22.1.2013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B05C6-403C-45A2-A7C6-9BD0A6477C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0F795-E1E0-4D88-B7EB-936B4C62DC51}" type="datetimeFigureOut">
              <a:rPr lang="cs-CZ"/>
              <a:pPr>
                <a:defRPr/>
              </a:pPr>
              <a:t>22.1.2013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8B928-0C60-4A6A-AF5E-3DDD6471A0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A413A-3917-44D4-A2F0-5DFB04D3378F}" type="datetimeFigureOut">
              <a:rPr lang="cs-CZ"/>
              <a:pPr>
                <a:defRPr/>
              </a:pPr>
              <a:t>22.1.2013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CA4097-603E-4DA5-AC4F-9151911281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53D2E7-A491-4D53-911C-5CD76A44C1DD}" type="datetimeFigureOut">
              <a:rPr lang="cs-CZ"/>
              <a:pPr>
                <a:defRPr/>
              </a:pPr>
              <a:t>22.1.2013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7EF77-7AF1-4D6A-B6DC-E65FC36BD8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B3228-AE74-411B-BCB3-B99D42A9F204}" type="datetimeFigureOut">
              <a:rPr lang="cs-CZ"/>
              <a:pPr>
                <a:defRPr/>
              </a:pPr>
              <a:t>22.1.2013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A15168-A747-4281-9C8A-7A68C3B75D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42BF8-6735-494E-8419-3DE0BC73A55B}" type="datetimeFigureOut">
              <a:rPr lang="cs-CZ"/>
              <a:pPr>
                <a:defRPr/>
              </a:pPr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7DB63-58C8-48A5-A6D0-76FF4619AA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31194-440C-4123-A015-F8585AF02F91}" type="datetimeFigureOut">
              <a:rPr lang="cs-CZ"/>
              <a:pPr>
                <a:defRPr/>
              </a:pPr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4F2BA-04D8-4225-BC96-FF24DE427C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665885-123B-4768-922F-EBBFB5B66D63}" type="datetimeFigureOut">
              <a:rPr lang="cs-CZ"/>
              <a:pPr>
                <a:defRPr/>
              </a:pPr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ADF51C5-A98E-4B61-A054-E7476180FA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Charles-University-seal.jpg?uselang=csiki/Soubor:Pe%C4%8De%C5%A5_Univerzity_Karlovy_v_Praze.jpg" TargetMode="External"/><Relationship Id="rId2" Type="http://schemas.openxmlformats.org/officeDocument/2006/relationships/hyperlink" Target="http://cs.wikipedia.org/wiki/Soubor:Pe%C4%8De%C5%A5_Univerzity_Karlovy_v_Praz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Pernstejn12.gif" TargetMode="External"/><Relationship Id="rId5" Type="http://schemas.openxmlformats.org/officeDocument/2006/relationships/hyperlink" Target="http://cs.wikipedia.org/wiki/Soubor:Den%C3%A1r_Vratislav_II-A.jpg" TargetMode="External"/><Relationship Id="rId4" Type="http://schemas.openxmlformats.org/officeDocument/2006/relationships/hyperlink" Target="http://cs.wikipedia.org/wiki/Soubor:Den%C3%A1r_Vratislav_II-B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4" name="Object 6"/>
          <p:cNvGraphicFramePr>
            <a:graphicFrameLocks noChangeAspect="1"/>
          </p:cNvGraphicFramePr>
          <p:nvPr/>
        </p:nvGraphicFramePr>
        <p:xfrm>
          <a:off x="684213" y="73025"/>
          <a:ext cx="7632700" cy="6811963"/>
        </p:xfrm>
        <a:graphic>
          <a:graphicData uri="http://schemas.openxmlformats.org/presentationml/2006/ole">
            <p:oleObj spid="_x0000_s2054" name="Document" r:id="rId3" imgW="10965824" imgH="9763664" progId="Word.Documen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90775"/>
            <a:ext cx="7772400" cy="14700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66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DĚJEPIS = HISTORIE</a:t>
            </a:r>
            <a:endParaRPr lang="cs-CZ" sz="66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14375"/>
            <a:ext cx="8229600" cy="5286375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HISTORIE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věda, která se zabývá vývojem lidské společnosti (= dějinami) od vzniku člověka až po současnost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dějinách se dozvídáme studiem </a:t>
            </a: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PRAMENŮ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prameny jsou </a:t>
            </a: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 informací o minulosti</a:t>
            </a: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pozůstatky člověka a jeho činností</a:t>
            </a:r>
            <a:r>
              <a:rPr lang="cs-CZ" sz="34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výtvorů, dokumenty doby (umělecká díla)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00063"/>
            <a:ext cx="8229600" cy="5857875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pramenů: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</a:t>
            </a: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hmotné</a:t>
            </a: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vykopávky = nálezy předmětů lidských kultur; uchováváme je hlavně v muzeích, galeriích, skanzenech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</a:t>
            </a: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písemné</a:t>
            </a: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cs-CZ" sz="3400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písemné</a:t>
            </a: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dokumenty; skladujeme je v archivech, knihovnách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</a:t>
            </a: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tradiční</a:t>
            </a: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mýty, pověsti, písně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</a:t>
            </a: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obrazové</a:t>
            </a: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mapy, kresby; jsou uloženy v archivech, knihovnách, galeriích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e) </a:t>
            </a: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zvukové a vizuální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34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00063"/>
            <a:ext cx="8229600" cy="5929312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kvůli velkému množství informací o minulosti vznikly specializované historické vědy – </a:t>
            </a: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pomocné vědy historické</a:t>
            </a: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</a:t>
            </a: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archeologie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</a:t>
            </a: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antropologie</a:t>
            </a: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nauka o původu a vývoji člověka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</a:t>
            </a: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metrologie</a:t>
            </a: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nauka o mírách a váhách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</a:t>
            </a: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chronologie</a:t>
            </a: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nauka o způsobech měření času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e) </a:t>
            </a: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paleografie</a:t>
            </a: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nauka o písmu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DSCN50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63"/>
            <a:ext cx="4479925" cy="58578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9459" name="Obrázek 5" descr="00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78325" y="0"/>
            <a:ext cx="4765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1857375" y="0"/>
            <a:ext cx="2643188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text z 15. století</a:t>
            </a:r>
            <a:endParaRPr lang="cs-CZ" sz="28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-71438" y="6286500"/>
            <a:ext cx="564356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závazné míry na bratislavské radnici</a:t>
            </a:r>
            <a:endParaRPr lang="cs-CZ" sz="28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913"/>
            <a:ext cx="8229600" cy="6408737"/>
          </a:xfrm>
        </p:spPr>
        <p:txBody>
          <a:bodyPr rtlCol="0">
            <a:no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1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f) </a:t>
            </a:r>
            <a:r>
              <a:rPr lang="cs-CZ" sz="31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heraldika</a:t>
            </a:r>
            <a:r>
              <a:rPr lang="cs-CZ" sz="31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nauka o znacích (erbech)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1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g) </a:t>
            </a:r>
            <a:r>
              <a:rPr lang="cs-CZ" sz="31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sfragistika</a:t>
            </a:r>
            <a:r>
              <a:rPr lang="cs-CZ" sz="31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nauka o pečetích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1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h) </a:t>
            </a:r>
            <a:r>
              <a:rPr lang="cs-CZ" sz="31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genealogie</a:t>
            </a:r>
            <a:r>
              <a:rPr lang="cs-CZ" sz="31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nauka o rodových vztazích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1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i) </a:t>
            </a:r>
            <a:r>
              <a:rPr lang="cs-CZ" sz="31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numismatika</a:t>
            </a:r>
            <a:r>
              <a:rPr lang="cs-CZ" sz="31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nauka o platidlech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1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j) </a:t>
            </a:r>
            <a:r>
              <a:rPr lang="cs-CZ" sz="31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kodikologie</a:t>
            </a:r>
            <a:r>
              <a:rPr lang="cs-CZ" sz="31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nauka o literárních kodexech (rukopisných knihách)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1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k) </a:t>
            </a:r>
            <a:r>
              <a:rPr lang="cs-CZ" sz="31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epigrafika</a:t>
            </a:r>
            <a:r>
              <a:rPr lang="cs-CZ" sz="31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nauka o nápisech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1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l) </a:t>
            </a:r>
            <a:r>
              <a:rPr lang="cs-CZ" sz="31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diplomatika</a:t>
            </a:r>
            <a:r>
              <a:rPr lang="cs-CZ" sz="31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nauka o úředních písemnostech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1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m) </a:t>
            </a:r>
            <a:r>
              <a:rPr lang="cs-CZ" sz="31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demografie</a:t>
            </a:r>
            <a:r>
              <a:rPr lang="cs-CZ" sz="31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nauka o obyvatelstvu (natalita, mortalita, přírůstek, úbytek, migrace…)</a:t>
            </a:r>
            <a:endParaRPr lang="cs-CZ" sz="31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Obrázek 8" descr="Pernstejn12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13" y="1143000"/>
            <a:ext cx="3000375" cy="503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ovéPole 10"/>
          <p:cNvSpPr txBox="1"/>
          <p:nvPr/>
        </p:nvSpPr>
        <p:spPr>
          <a:xfrm>
            <a:off x="5613400" y="4763"/>
            <a:ext cx="3286125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denár Vratislava II.</a:t>
            </a:r>
            <a:endParaRPr lang="cs-CZ" sz="28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715000" y="6215063"/>
            <a:ext cx="34290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znak rodu Pernštejnů</a:t>
            </a:r>
            <a:endParaRPr lang="cs-CZ" sz="28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4925" y="3340100"/>
            <a:ext cx="4465638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p</a:t>
            </a:r>
            <a:r>
              <a:rPr lang="cs-CZ" sz="28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ečeť Univerzity </a:t>
            </a:r>
            <a:r>
              <a:rPr lang="cs-CZ" sz="28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K</a:t>
            </a:r>
            <a:r>
              <a:rPr lang="cs-CZ" sz="28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arlovy</a:t>
            </a:r>
            <a:endParaRPr lang="cs-CZ" sz="28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21510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68738"/>
            <a:ext cx="2989263" cy="298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Obrázek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89263" y="3868738"/>
            <a:ext cx="2698750" cy="298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Obrázek 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2806700" cy="280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Obrázek 7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06700" y="0"/>
            <a:ext cx="2806700" cy="280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142875"/>
            <a:ext cx="8229600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PERIODIZACE DĚJIN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214938"/>
          </a:xfrm>
        </p:spPr>
        <p:txBody>
          <a:bodyPr rtlCol="0">
            <a:no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podmínkou správné orientace v dějinách je </a:t>
            </a: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jasný způsob „počítání“ času </a:t>
            </a: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(tzv. periodizace) – v současné době používáme </a:t>
            </a: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křesťanský letopočet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PRAVĚK</a:t>
            </a: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od nejstarších dob do výskytu písemných pramenů, nejdelší úsek dějin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2-3 mil. let PK – 4. tis. PK </a:t>
            </a: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(Asie x Evropa)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STAROVĚK </a:t>
            </a: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do pádu západořímské říše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tis. PK – 476 NL</a:t>
            </a:r>
            <a:endParaRPr lang="cs-CZ" sz="3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00063"/>
            <a:ext cx="8229600" cy="5840412"/>
          </a:xfrm>
        </p:spPr>
        <p:txBody>
          <a:bodyPr rtlCol="0">
            <a:no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STŘEDOVĚK </a:t>
            </a: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do objevení Ameriky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RANÝ NOVOVĚK </a:t>
            </a: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končí nástupem moderní vědy a techniky, vznikem prvních občanských společností, popřípadě 30letou válkou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st. – 15. st. nebo </a:t>
            </a:r>
            <a:r>
              <a:rPr lang="cs-CZ" sz="3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</a:t>
            </a: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17. st.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NOVOVĚK </a:t>
            </a: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do 1. světové války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cs-CZ" sz="3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</a:t>
            </a: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17. st. - 1914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NEJNOVĚJŠÍ DĚJINY </a:t>
            </a: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dodnes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1914 - 2012</a:t>
            </a:r>
            <a:endParaRPr lang="cs-CZ" sz="3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VZNIK A VÝVOJ ČLOVĚKA</a:t>
            </a:r>
            <a:endParaRPr lang="cs-CZ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5072063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existují dvě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teorie o vzniku člověka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a)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teorie stvoření 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Bible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b)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vývojová (evoluční) teorie 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Charles Darwin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člověk je poslední a zatím nejvyšší stupeň ve vývoji živé přírody na Zemi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antropogeneze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proces vzniku a vývoje člověka, který trval miliony let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hominizace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proces „polidštění“, který trval asi 2 miliony let</a:t>
            </a:r>
            <a:endParaRPr lang="cs-CZ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71500"/>
            <a:ext cx="8229600" cy="57150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proces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hominizace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napřimování postavy, chůze po zadních končetinách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vývoj ruky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ústup zvířecích rysů obličeje (nadočnicové oblouky, vysunutá brada…)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růst objemu mozku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vznik řeči – nástroj lidské komunikace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sapientace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rozvoj mozku, myšlení, psychiky, společenského způsobu života</a:t>
            </a:r>
            <a:endParaRPr lang="cs-CZ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Nadpis 2"/>
          <p:cNvSpPr>
            <a:spLocks noGrp="1"/>
          </p:cNvSpPr>
          <p:nvPr>
            <p:ph type="title"/>
          </p:nvPr>
        </p:nvSpPr>
        <p:spPr>
          <a:xfrm>
            <a:off x="457200" y="357188"/>
            <a:ext cx="8229600" cy="1143000"/>
          </a:xfrm>
        </p:spPr>
        <p:txBody>
          <a:bodyPr/>
          <a:lstStyle/>
          <a:p>
            <a:r>
              <a:rPr lang="cs-CZ" smtClean="0"/>
              <a:t>POUŽITÉ ZDROJE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43063"/>
            <a:ext cx="8229600" cy="4429125"/>
          </a:xfrm>
        </p:spPr>
        <p:txBody>
          <a:bodyPr rtlCol="0">
            <a:normAutofit fontScale="6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ČORNEJ, Petr a kol. </a:t>
            </a:r>
            <a:r>
              <a:rPr lang="cs-CZ" i="1" dirty="0" smtClean="0"/>
              <a:t>Dějepis pro střední odborné školy</a:t>
            </a:r>
            <a:r>
              <a:rPr lang="cs-CZ" dirty="0" smtClean="0"/>
              <a:t>. Praha: SPN, 2006, ISBN 80-7235-194-X.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MIREKK. </a:t>
            </a:r>
            <a:r>
              <a:rPr lang="cs-CZ" i="1" dirty="0" err="1" smtClean="0"/>
              <a:t>Wikipedia</a:t>
            </a:r>
            <a:r>
              <a:rPr lang="cs-CZ" i="1" dirty="0" smtClean="0"/>
              <a:t> </a:t>
            </a:r>
            <a:r>
              <a:rPr lang="cs-CZ" dirty="0" smtClean="0"/>
              <a:t>[online]. [cit. 7.1.2013]. Dostupný na WWW: </a:t>
            </a:r>
            <a:r>
              <a:rPr lang="cs-CZ" dirty="0" smtClean="0">
                <a:hlinkClick r:id="rId2"/>
              </a:rPr>
              <a:t>http://cs.wikipedia.org/wiki/Soubor:Pe%C4%8De%C5%A5_Univerzity_Karlovy_v_Praze.jpg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KAMALANAND. </a:t>
            </a:r>
            <a:r>
              <a:rPr lang="cs-CZ" i="1" dirty="0" err="1" smtClean="0"/>
              <a:t>Wikimedia</a:t>
            </a:r>
            <a:r>
              <a:rPr lang="cs-CZ" i="1" dirty="0" smtClean="0"/>
              <a:t> </a:t>
            </a:r>
            <a:r>
              <a:rPr lang="cs-CZ" i="1" dirty="0" err="1" smtClean="0"/>
              <a:t>Commons</a:t>
            </a:r>
            <a:r>
              <a:rPr lang="cs-CZ" dirty="0" smtClean="0"/>
              <a:t> [online]. [cit. 7.1.2013]. Dostupný na WWW: </a:t>
            </a:r>
            <a:r>
              <a:rPr lang="cs-CZ" dirty="0" smtClean="0">
                <a:hlinkClick r:id="rId3"/>
              </a:rPr>
              <a:t>http://commons.wikimedia.org/wiki/File:Charles-University-seal.jpg?uselang=csiki/Soubor:Pe%C4%8De%C5%A5_Univerzity_Karlovy_v_Praze.jpg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STEHULE.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7.1.2013]. Dostupný na WWW: </a:t>
            </a:r>
            <a:r>
              <a:rPr lang="cs-CZ" dirty="0" smtClean="0">
                <a:hlinkClick r:id="rId4"/>
              </a:rPr>
              <a:t>http://cs.wikipedia.org/wiki/Soubor:Den%C3%A1r_Vratislav_II-B.jpg</a:t>
            </a:r>
            <a:r>
              <a:rPr lang="cs-CZ" dirty="0" smtClean="0"/>
              <a:t>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STEHULE.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7.1.2013]. Dostupný na WWW: </a:t>
            </a:r>
            <a:r>
              <a:rPr lang="cs-CZ" dirty="0" smtClean="0">
                <a:hlinkClick r:id="rId5"/>
              </a:rPr>
              <a:t>http://cs.wikipedia.org/wiki/Soubor:Den%C3%A1r_Vratislav_II-A.jpg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LOUDA, Jiří.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</a:t>
            </a:r>
            <a:r>
              <a:rPr lang="cs-CZ" smtClean="0"/>
              <a:t>7.1.2013</a:t>
            </a:r>
            <a:r>
              <a:rPr lang="cs-CZ" dirty="0" smtClean="0"/>
              <a:t>]. Dostupný na WWW: </a:t>
            </a:r>
            <a:r>
              <a:rPr lang="cs-CZ" dirty="0" smtClean="0">
                <a:hlinkClick r:id="rId6"/>
              </a:rPr>
              <a:t>http://cs.wikipedia.org/wiki/Soubor:Pernstejn12.gif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ostatní obrazový materiál pochází z archivu autorky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451</Words>
  <Application>Microsoft Office PowerPoint</Application>
  <PresentationFormat>Předvádění na obrazovce (4:3)</PresentationFormat>
  <Paragraphs>65</Paragraphs>
  <Slides>13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7" baseType="lpstr">
      <vt:lpstr>Calibri</vt:lpstr>
      <vt:lpstr>Arial</vt:lpstr>
      <vt:lpstr>Motiv sady Office</vt:lpstr>
      <vt:lpstr>Document</vt:lpstr>
      <vt:lpstr>Snímek 1</vt:lpstr>
      <vt:lpstr>DĚJEPIS = HISTORIE</vt:lpstr>
      <vt:lpstr>Snímek 3</vt:lpstr>
      <vt:lpstr>Snímek 4</vt:lpstr>
      <vt:lpstr>Snímek 5</vt:lpstr>
      <vt:lpstr>Snímek 6</vt:lpstr>
      <vt:lpstr>Snímek 7</vt:lpstr>
      <vt:lpstr>Snímek 8</vt:lpstr>
      <vt:lpstr>PERIODIZACE DĚJIN</vt:lpstr>
      <vt:lpstr>Snímek 10</vt:lpstr>
      <vt:lpstr>VZNIK A VÝVOJ ČLOVĚKA</vt:lpstr>
      <vt:lpstr>Snímek 12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DĚJEPIS = HISTORIE</dc:title>
  <dc:creator>Adolf</dc:creator>
  <cp:lastModifiedBy>hronkova</cp:lastModifiedBy>
  <cp:revision>36</cp:revision>
  <dcterms:created xsi:type="dcterms:W3CDTF">2012-09-12T12:04:44Z</dcterms:created>
  <dcterms:modified xsi:type="dcterms:W3CDTF">2013-01-22T12:34:46Z</dcterms:modified>
</cp:coreProperties>
</file>