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0" r:id="rId4"/>
    <p:sldId id="259" r:id="rId5"/>
    <p:sldId id="265" r:id="rId6"/>
    <p:sldId id="270" r:id="rId7"/>
    <p:sldId id="266" r:id="rId8"/>
    <p:sldId id="268" r:id="rId9"/>
    <p:sldId id="273" r:id="rId10"/>
    <p:sldId id="269" r:id="rId11"/>
    <p:sldId id="267" r:id="rId12"/>
    <p:sldId id="276" r:id="rId13"/>
    <p:sldId id="274" r:id="rId14"/>
    <p:sldId id="275" r:id="rId15"/>
    <p:sldId id="272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DCEF44-4833-42FA-8A7D-6C10F2B4A407}" type="datetimeFigureOut">
              <a:rPr lang="cs-CZ" smtClean="0"/>
              <a:t>14.1.2013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06A6B-0D22-4CDB-9239-73CFA401EFF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54091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06A6B-0D22-4CDB-9239-73CFA401EFF2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5129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97333-2E0D-4586-B2D0-8DBB03009624}" type="datetimeFigureOut">
              <a:rPr lang="cs-CZ" smtClean="0"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E2C38-8AA5-449E-8F40-B0E8B5BE43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2574780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97333-2E0D-4586-B2D0-8DBB03009624}" type="datetimeFigureOut">
              <a:rPr lang="cs-CZ" smtClean="0"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E2C38-8AA5-449E-8F40-B0E8B5BE43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4715540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97333-2E0D-4586-B2D0-8DBB03009624}" type="datetimeFigureOut">
              <a:rPr lang="cs-CZ" smtClean="0"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E2C38-8AA5-449E-8F40-B0E8B5BE43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5899609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97333-2E0D-4586-B2D0-8DBB03009624}" type="datetimeFigureOut">
              <a:rPr lang="cs-CZ" smtClean="0"/>
              <a:t>14.1.2013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E2C38-8AA5-449E-8F40-B0E8B5BE43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5216139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97333-2E0D-4586-B2D0-8DBB03009624}" type="datetimeFigureOut">
              <a:rPr lang="cs-CZ" smtClean="0"/>
              <a:t>14.1.2013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E2C38-8AA5-449E-8F40-B0E8B5BE43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2749775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97333-2E0D-4586-B2D0-8DBB03009624}" type="datetimeFigureOut">
              <a:rPr lang="cs-CZ" smtClean="0"/>
              <a:t>14.1.2013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E2C38-8AA5-449E-8F40-B0E8B5BE43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9646907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97333-2E0D-4586-B2D0-8DBB03009624}" type="datetimeFigureOut">
              <a:rPr lang="cs-CZ" smtClean="0"/>
              <a:t>14.1.2013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E2C38-8AA5-449E-8F40-B0E8B5BE43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8143282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97333-2E0D-4586-B2D0-8DBB03009624}" type="datetimeFigureOut">
              <a:rPr lang="cs-CZ" smtClean="0"/>
              <a:t>14.1.2013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E2C38-8AA5-449E-8F40-B0E8B5BE43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6066207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97333-2E0D-4586-B2D0-8DBB03009624}" type="datetimeFigureOut">
              <a:rPr lang="cs-CZ" smtClean="0"/>
              <a:t>14.1.2013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E2C38-8AA5-449E-8F40-B0E8B5BE43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2981930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97333-2E0D-4586-B2D0-8DBB03009624}" type="datetimeFigureOut">
              <a:rPr lang="cs-CZ" smtClean="0"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E2C38-8AA5-449E-8F40-B0E8B5BE43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9376847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97333-2E0D-4586-B2D0-8DBB03009624}" type="datetimeFigureOut">
              <a:rPr lang="cs-CZ" smtClean="0"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E2C38-8AA5-449E-8F40-B0E8B5BE43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8275376"/>
      </p:ext>
    </p:extLst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E97333-2E0D-4586-B2D0-8DBB03009624}" type="datetimeFigureOut">
              <a:rPr lang="cs-CZ" smtClean="0"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AE2C38-8AA5-449E-8F40-B0E8B5BE43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225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microsoft.com/office/2007/relationships/hdphoto" Target="../media/hdphoto3.wdp"/><Relationship Id="rId7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7" Type="http://schemas.microsoft.com/office/2007/relationships/hdphoto" Target="../media/hdphoto6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microsoft.com/office/2007/relationships/hdphoto" Target="../media/hdphoto5.wdp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13" Type="http://schemas.openxmlformats.org/officeDocument/2006/relationships/image" Target="../media/image24.png"/><Relationship Id="rId3" Type="http://schemas.microsoft.com/office/2007/relationships/hdphoto" Target="../media/hdphoto8.wdp"/><Relationship Id="rId7" Type="http://schemas.openxmlformats.org/officeDocument/2006/relationships/image" Target="../media/image21.png"/><Relationship Id="rId12" Type="http://schemas.microsoft.com/office/2007/relationships/hdphoto" Target="../media/hdphoto12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o15.officeredir.microsoft.com/r/rlidMsCom?clid=1029&amp;CTT=114" TargetMode="External"/><Relationship Id="rId11" Type="http://schemas.openxmlformats.org/officeDocument/2006/relationships/image" Target="../media/image23.png"/><Relationship Id="rId5" Type="http://schemas.microsoft.com/office/2007/relationships/hdphoto" Target="../media/hdphoto9.wdp"/><Relationship Id="rId10" Type="http://schemas.microsoft.com/office/2007/relationships/hdphoto" Target="../media/hdphoto11.wdp"/><Relationship Id="rId4" Type="http://schemas.openxmlformats.org/officeDocument/2006/relationships/image" Target="../media/image20.png"/><Relationship Id="rId9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://o15.officeredir.microsoft.com/r/rlidMsCom?clid=1029&amp;CTT=114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8.png"/><Relationship Id="rId7" Type="http://schemas.microsoft.com/office/2007/relationships/hdphoto" Target="../media/hdphoto1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microsoft.com/office/2007/relationships/hdphoto" Target="../media/hdphoto14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microsoft.com/office/2007/relationships/hdphoto" Target="../media/hdphoto15.wdp"/><Relationship Id="rId7" Type="http://schemas.openxmlformats.org/officeDocument/2006/relationships/image" Target="../media/image3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VY_32_INOVACE_XVII_1_08_Zemědělství ČR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   </a:t>
            </a:r>
            <a:r>
              <a:rPr lang="cs-CZ" dirty="0" smtClean="0"/>
              <a:t>XVII </a:t>
            </a:r>
            <a:r>
              <a:rPr lang="cs-CZ" b="1" dirty="0" smtClean="0"/>
              <a:t>         Sada číslo:     </a:t>
            </a:r>
            <a:r>
              <a:rPr lang="cs-CZ" dirty="0"/>
              <a:t>1</a:t>
            </a:r>
            <a:r>
              <a:rPr lang="cs-CZ" dirty="0" smtClean="0"/>
              <a:t> </a:t>
            </a:r>
            <a:r>
              <a:rPr lang="cs-CZ" b="1" dirty="0" smtClean="0"/>
              <a:t>          Pořadové číslo DUM:   </a:t>
            </a:r>
            <a:r>
              <a:rPr lang="cs-CZ" dirty="0" smtClean="0"/>
              <a:t>08</a:t>
            </a:r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Mgr. Romana Zikmundová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647755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76808" y="71861"/>
            <a:ext cx="8424936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Anotace: </a:t>
            </a:r>
            <a:r>
              <a:rPr lang="cs-CZ" dirty="0" smtClean="0"/>
              <a:t>Žáci se seznamují se zemědělstvím České republiky.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Očekávaný výstup</a:t>
            </a:r>
            <a:r>
              <a:rPr lang="cs-CZ" sz="1600" b="1" dirty="0" smtClean="0"/>
              <a:t>: </a:t>
            </a:r>
            <a:r>
              <a:rPr lang="cs-CZ" dirty="0"/>
              <a:t>Žák zná přírodní a hospodářské podmínky ČR.</a:t>
            </a:r>
          </a:p>
          <a:p>
            <a:endParaRPr lang="cs-CZ" dirty="0"/>
          </a:p>
          <a:p>
            <a:r>
              <a:rPr lang="cs-CZ" b="1" dirty="0" smtClean="0"/>
              <a:t>Druh učebního materiálu: </a:t>
            </a:r>
            <a:r>
              <a:rPr lang="cs-CZ" dirty="0" smtClean="0"/>
              <a:t>prezentace, výukový materiál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Typická věková skupina: </a:t>
            </a:r>
            <a:r>
              <a:rPr lang="cs-CZ" dirty="0" smtClean="0"/>
              <a:t>10 – 11 let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Klíčová slova: </a:t>
            </a:r>
            <a:r>
              <a:rPr lang="cs-CZ" dirty="0" smtClean="0"/>
              <a:t>zemědělství, </a:t>
            </a:r>
            <a:r>
              <a:rPr lang="cs-CZ" dirty="0"/>
              <a:t>zemědělské </a:t>
            </a:r>
            <a:r>
              <a:rPr lang="cs-CZ" dirty="0" smtClean="0"/>
              <a:t>podmínky, půda, nadmořská výška, nížiny, vysočiny</a:t>
            </a:r>
            <a:endParaRPr lang="cs-CZ" dirty="0"/>
          </a:p>
          <a:p>
            <a:endParaRPr lang="cs-CZ" dirty="0"/>
          </a:p>
          <a:p>
            <a:r>
              <a:rPr lang="cs-CZ" b="1" dirty="0" smtClean="0"/>
              <a:t>Pomůcky a materiál: </a:t>
            </a:r>
            <a:r>
              <a:rPr lang="cs-CZ" dirty="0" smtClean="0"/>
              <a:t>interaktivní </a:t>
            </a:r>
            <a:r>
              <a:rPr lang="cs-CZ" dirty="0" smtClean="0"/>
              <a:t>tabule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Potřebný čas pro výuku DUM: </a:t>
            </a:r>
            <a:r>
              <a:rPr lang="cs-CZ" dirty="0"/>
              <a:t> </a:t>
            </a:r>
            <a:r>
              <a:rPr lang="cs-CZ" dirty="0" smtClean="0"/>
              <a:t>40 min</a:t>
            </a:r>
          </a:p>
          <a:p>
            <a:endParaRPr lang="cs-CZ" dirty="0" smtClean="0"/>
          </a:p>
          <a:p>
            <a:r>
              <a:rPr lang="cs-CZ" b="1" dirty="0"/>
              <a:t>Metodické zhodnocení a popis práce s digitálním učebním materiálem:</a:t>
            </a:r>
          </a:p>
          <a:p>
            <a:r>
              <a:rPr lang="cs-CZ" dirty="0"/>
              <a:t>Žáci se seznamují se zemědělstvím naší vlasti. Chodí k interaktivní tabuli a pracují s jednotlivými snímky. Prezentací  si osvojují nové učivo.</a:t>
            </a:r>
          </a:p>
          <a:p>
            <a:endParaRPr lang="cs-CZ" b="1" dirty="0"/>
          </a:p>
          <a:p>
            <a:r>
              <a:rPr lang="cs-CZ" b="1" dirty="0"/>
              <a:t>Snímek č.  </a:t>
            </a:r>
            <a:r>
              <a:rPr lang="cs-CZ" b="1" dirty="0" smtClean="0"/>
              <a:t>11 </a:t>
            </a:r>
            <a:r>
              <a:rPr lang="cs-CZ" b="1" dirty="0"/>
              <a:t>–</a:t>
            </a:r>
            <a:r>
              <a:rPr lang="cs-CZ" dirty="0"/>
              <a:t> Žáci řadí zemědělské plodiny do nížin nebo do vysočin. Dotknou se pojmenované plodiny, ta se správně zařadí.</a:t>
            </a:r>
          </a:p>
          <a:p>
            <a:endParaRPr lang="cs-CZ" dirty="0"/>
          </a:p>
          <a:p>
            <a:r>
              <a:rPr lang="cs-CZ" b="1" dirty="0"/>
              <a:t>Snímek č. 13, 14 –</a:t>
            </a:r>
            <a:r>
              <a:rPr lang="cs-CZ" dirty="0"/>
              <a:t>  Žáci pojmenují rostliny  a živočichy na obrázcích. Určí, zda se pěstují nebo chovají v nížinách, ve vysočinách. Dotknou se obrázku a vyplyne správná odpověď</a:t>
            </a:r>
            <a:r>
              <a:rPr lang="cs-CZ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9899868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21" b="100000" l="521" r="100000">
                        <a14:foregroundMark x1="76042" y1="9375" x2="86458" y2="9375"/>
                        <a14:foregroundMark x1="63021" y1="9375" x2="55729" y2="78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4148" y="3501008"/>
            <a:ext cx="4248472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5313" l="9896" r="8697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0671" y="5874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9675" y="1767012"/>
            <a:ext cx="6578600" cy="1878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499872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521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8006" y="3747142"/>
            <a:ext cx="2722971" cy="2260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8" r="17063"/>
          <a:stretch/>
        </p:blipFill>
        <p:spPr bwMode="auto">
          <a:xfrm>
            <a:off x="467544" y="3573016"/>
            <a:ext cx="2303365" cy="2723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799186"/>
            <a:ext cx="2736304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70" b="17819"/>
          <a:stretch/>
        </p:blipFill>
        <p:spPr bwMode="auto">
          <a:xfrm>
            <a:off x="251520" y="803564"/>
            <a:ext cx="2592288" cy="1981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70" b="17294"/>
          <a:stretch/>
        </p:blipFill>
        <p:spPr bwMode="auto">
          <a:xfrm>
            <a:off x="3320907" y="942109"/>
            <a:ext cx="2690070" cy="2105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33" b="17436"/>
          <a:stretch/>
        </p:blipFill>
        <p:spPr bwMode="auto">
          <a:xfrm>
            <a:off x="6441612" y="803564"/>
            <a:ext cx="2450868" cy="1842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030552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59632" y="43096"/>
            <a:ext cx="739862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66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cílem zemědělství</a:t>
            </a:r>
            <a:r>
              <a:rPr lang="cs-CZ" sz="6600" b="1" dirty="0"/>
              <a:t>    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7272" y="980728"/>
            <a:ext cx="542925" cy="75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833829" y="1818477"/>
            <a:ext cx="7476342" cy="923330"/>
          </a:xfrm>
          <a:prstGeom prst="rect">
            <a:avLst/>
          </a:prstGeom>
          <a:solidFill>
            <a:srgbClr val="00B050"/>
          </a:solidFill>
        </p:spPr>
        <p:txBody>
          <a:bodyPr wrap="none">
            <a:spAutoFit/>
          </a:bodyPr>
          <a:lstStyle/>
          <a:p>
            <a:pPr algn="ctr"/>
            <a:r>
              <a:rPr lang="cs-CZ" sz="5400" dirty="0"/>
              <a:t>zdravé a kvalitní potraviny</a:t>
            </a:r>
          </a:p>
        </p:txBody>
      </p:sp>
      <p:sp>
        <p:nvSpPr>
          <p:cNvPr id="3" name="Obdélník 2"/>
          <p:cNvSpPr/>
          <p:nvPr/>
        </p:nvSpPr>
        <p:spPr>
          <a:xfrm>
            <a:off x="2579563" y="2996952"/>
            <a:ext cx="398487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zemědělství</a:t>
            </a:r>
            <a:endParaRPr lang="cs-CZ" sz="60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54754">
            <a:off x="3200442" y="3811282"/>
            <a:ext cx="542925" cy="75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030997">
            <a:off x="5332519" y="3820642"/>
            <a:ext cx="542925" cy="75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151040" y="4576925"/>
            <a:ext cx="2976136" cy="584775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200" dirty="0"/>
              <a:t>r</a:t>
            </a:r>
            <a:r>
              <a:rPr lang="cs-CZ" sz="3200" dirty="0" smtClean="0"/>
              <a:t>ostlinná výroba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940152" y="4576921"/>
            <a:ext cx="3007618" cy="584775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/>
              <a:t>živočišná výroba</a:t>
            </a:r>
            <a:endParaRPr lang="cs-CZ" sz="3200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161695"/>
            <a:ext cx="542925" cy="501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75434" y="5665977"/>
            <a:ext cx="439588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92D050"/>
                </a:solidFill>
              </a:rPr>
              <a:t>pěstování zemědělských </a:t>
            </a:r>
          </a:p>
          <a:p>
            <a:r>
              <a:rPr lang="cs-CZ" sz="3200" b="1" dirty="0" smtClean="0">
                <a:solidFill>
                  <a:srgbClr val="92D050"/>
                </a:solidFill>
              </a:rPr>
              <a:t>plodin</a:t>
            </a:r>
            <a:endParaRPr lang="cs-CZ" sz="3200" b="1" dirty="0">
              <a:solidFill>
                <a:srgbClr val="92D05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399374" y="5637336"/>
            <a:ext cx="369889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chov hospodářských </a:t>
            </a:r>
          </a:p>
          <a:p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zvířat</a:t>
            </a:r>
            <a:endParaRPr lang="cs-CZ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2498" y="5161696"/>
            <a:ext cx="542925" cy="501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973473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8" grpId="0" animBg="1"/>
      <p:bldP spid="11" grpId="0" animBg="1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476672"/>
            <a:ext cx="8640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zemědělské </a:t>
            </a:r>
            <a:r>
              <a:rPr lang="cs-CZ" sz="32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stroje: </a:t>
            </a:r>
            <a:r>
              <a:rPr lang="cs-CZ" sz="3200" dirty="0"/>
              <a:t>traktory, kombajny, pluhy, secí stroje, práškovací letadla </a:t>
            </a:r>
            <a:r>
              <a:rPr lang="cs-CZ" sz="3200" dirty="0" smtClean="0"/>
              <a:t>… (pomoc zemědělcům)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32551" y="4011802"/>
            <a:ext cx="817781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 pěstování zemědělských rostlin jsou potřebné </a:t>
            </a:r>
          </a:p>
          <a:p>
            <a:r>
              <a:rPr lang="cs-CZ" sz="3200" b="1" dirty="0" smtClean="0">
                <a:solidFill>
                  <a:srgbClr val="00B050"/>
                </a:solidFill>
              </a:rPr>
              <a:t>různé zemědělské podmínky.</a:t>
            </a:r>
          </a:p>
          <a:p>
            <a:endParaRPr lang="cs-CZ" sz="3200" dirty="0" smtClean="0"/>
          </a:p>
          <a:p>
            <a:r>
              <a:rPr lang="cs-CZ" sz="3200" dirty="0" smtClean="0"/>
              <a:t>Výběr rostlin závisí na: </a:t>
            </a:r>
          </a:p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kvalitní půdě </a:t>
            </a:r>
            <a:r>
              <a:rPr lang="cs-CZ" sz="3200" b="1" dirty="0" smtClean="0">
                <a:solidFill>
                  <a:srgbClr val="0070C0"/>
                </a:solidFill>
              </a:rPr>
              <a:t>a na nadmořské výšce</a:t>
            </a:r>
            <a:endParaRPr lang="cs-CZ" sz="3200" b="1" dirty="0">
              <a:solidFill>
                <a:srgbClr val="0070C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30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484784"/>
            <a:ext cx="2686239" cy="2527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938" b="9218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428" b="8115"/>
          <a:stretch/>
        </p:blipFill>
        <p:spPr bwMode="auto">
          <a:xfrm>
            <a:off x="2915816" y="1553890"/>
            <a:ext cx="3168352" cy="2457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938" b="84896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75" b="12310"/>
          <a:stretch/>
        </p:blipFill>
        <p:spPr bwMode="auto">
          <a:xfrm flipH="1">
            <a:off x="251520" y="1675509"/>
            <a:ext cx="2376264" cy="2013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09788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554239" y="260648"/>
            <a:ext cx="5531514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 smtClean="0"/>
              <a:t>typy půdy podle složení a barvy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3788" y="1340768"/>
            <a:ext cx="8777620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černozem</a:t>
            </a:r>
            <a:r>
              <a:rPr lang="cs-CZ" sz="3200" dirty="0" smtClean="0">
                <a:solidFill>
                  <a:schemeClr val="bg1"/>
                </a:solidFill>
              </a:rPr>
              <a:t> – bohatá na humus, nejúrodnější (nížiny)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3788" y="2204864"/>
            <a:ext cx="8611460" cy="1077218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hnědozem</a:t>
            </a:r>
            <a:r>
              <a:rPr lang="cs-CZ" sz="3200" dirty="0" smtClean="0">
                <a:solidFill>
                  <a:schemeClr val="bg1"/>
                </a:solidFill>
              </a:rPr>
              <a:t> – méně humusu, méně úrodná (většina</a:t>
            </a:r>
          </a:p>
          <a:p>
            <a:r>
              <a:rPr lang="cs-CZ" sz="3200" dirty="0">
                <a:solidFill>
                  <a:schemeClr val="bg1"/>
                </a:solidFill>
              </a:rPr>
              <a:t>	</a:t>
            </a:r>
            <a:r>
              <a:rPr lang="cs-CZ" sz="3200" dirty="0" smtClean="0">
                <a:solidFill>
                  <a:schemeClr val="bg1"/>
                </a:solidFill>
              </a:rPr>
              <a:t>	    území ČR)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3788" y="3573016"/>
            <a:ext cx="7648440" cy="58477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</a:rPr>
              <a:t>šedá barva půdy </a:t>
            </a:r>
            <a:r>
              <a:rPr lang="cs-CZ" sz="3200" dirty="0" smtClean="0">
                <a:solidFill>
                  <a:schemeClr val="bg1"/>
                </a:solidFill>
              </a:rPr>
              <a:t>– málo živin (horské oblasti)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2212" y="4365104"/>
            <a:ext cx="83860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Humus dodává rostlinám látky potřebné pro růst.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2212" y="5589240"/>
            <a:ext cx="2340128" cy="58477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sz="3200" dirty="0" smtClean="0"/>
              <a:t>využití půdy: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699792" y="5343018"/>
            <a:ext cx="525304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orná</a:t>
            </a:r>
            <a:r>
              <a:rPr lang="cs-CZ" sz="3200" dirty="0" smtClean="0"/>
              <a:t> (pole, sady, vinice)</a:t>
            </a:r>
          </a:p>
          <a:p>
            <a:r>
              <a:rPr lang="cs-CZ" sz="3200" b="1" dirty="0" smtClean="0">
                <a:solidFill>
                  <a:srgbClr val="00B050"/>
                </a:solidFill>
              </a:rPr>
              <a:t>pastviny</a:t>
            </a:r>
            <a:r>
              <a:rPr lang="cs-CZ" sz="3200" dirty="0" smtClean="0"/>
              <a:t> (hospodářská zvířata)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1506811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5272" y="946493"/>
            <a:ext cx="871296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teplejší podnebí, méně srážek (zavlažovací 								        zařízení)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pšenice, ječmen, cukrová řepa, kukuřice, ovoce,</a:t>
            </a:r>
          </a:p>
          <a:p>
            <a:r>
              <a:rPr lang="cs-CZ" sz="3200" dirty="0" smtClean="0"/>
              <a:t>     zelenina, chmel, vinná réva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/>
              <a:t>p</a:t>
            </a:r>
            <a:r>
              <a:rPr lang="cs-CZ" sz="3200" dirty="0" smtClean="0"/>
              <a:t>rasata, skot, drůbež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v krajinách s rybníky chov ryb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580890" y="232103"/>
            <a:ext cx="1598515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NÍŽINY</a:t>
            </a:r>
            <a:endParaRPr lang="cs-CZ" sz="40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55173" y="4233282"/>
            <a:ext cx="2389662" cy="707886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VYSOČINY</a:t>
            </a:r>
            <a:endParaRPr lang="cs-CZ" sz="40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3520" y="4941168"/>
            <a:ext cx="871296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chladnější podnebí, více srážek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žito, oves, brambory, len, řepka olejka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krávy, ovce</a:t>
            </a:r>
          </a:p>
          <a:p>
            <a:r>
              <a:rPr lang="cs-CZ" sz="3200" dirty="0" smtClean="0"/>
              <a:t>     </a:t>
            </a:r>
            <a:endParaRPr lang="cs-CZ" sz="3200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5363111"/>
            <a:ext cx="1584176" cy="1494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563" b="89063" l="0" r="984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5645" y="259496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815802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1259" y="592801"/>
            <a:ext cx="8471935" cy="46474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</a:rPr>
              <a:t>chmel</a:t>
            </a:r>
            <a:r>
              <a:rPr lang="cs-CZ" sz="3200" dirty="0" smtClean="0"/>
              <a:t>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v okolí Žatce, Litoměřic, v části Hané</a:t>
            </a:r>
          </a:p>
          <a:p>
            <a:r>
              <a:rPr lang="cs-CZ" sz="4000" b="1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</a:rPr>
              <a:t>zelenina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/>
              <a:t>v</a:t>
            </a:r>
            <a:r>
              <a:rPr lang="cs-CZ" sz="3200" dirty="0" smtClean="0"/>
              <a:t> okolí Břeclavi, Znojma, Litoměřic, Mělníka</a:t>
            </a:r>
          </a:p>
          <a:p>
            <a:r>
              <a:rPr lang="cs-CZ" sz="4400" b="1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</a:rPr>
              <a:t>ovocné stromy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v okolí Litoměřic, Kolína, Čáslavi, jižní Moravy</a:t>
            </a:r>
          </a:p>
          <a:p>
            <a:r>
              <a:rPr lang="cs-CZ" sz="4400" b="1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</a:rPr>
              <a:t>vinná réva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v okolí Břeclavi, Znojma, Kyjova, Mělníka</a:t>
            </a:r>
            <a:endParaRPr lang="cs-CZ" sz="32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22108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0414" y="119675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572957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479" l="0" r="100000">
                        <a14:foregroundMark x1="57292" y1="12500" x2="53646" y2="10938"/>
                        <a14:foregroundMark x1="52604" y1="15625" x2="47917" y2="15625"/>
                        <a14:foregroundMark x1="54167" y1="19792" x2="44792" y2="19271"/>
                        <a14:foregroundMark x1="44792" y1="23438" x2="53646" y2="24479"/>
                        <a14:foregroundMark x1="68229" y1="18229" x2="65625" y2="13021"/>
                        <a14:foregroundMark x1="63542" y1="16146" x2="44792" y2="80729"/>
                        <a14:foregroundMark x1="39063" y1="81771" x2="39583" y2="57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1340" y="2636913"/>
            <a:ext cx="3686564" cy="3024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ný popisek 1"/>
          <p:cNvSpPr/>
          <p:nvPr/>
        </p:nvSpPr>
        <p:spPr>
          <a:xfrm>
            <a:off x="2411760" y="260648"/>
            <a:ext cx="6515623" cy="2088232"/>
          </a:xfrm>
          <a:prstGeom prst="wedgeEllipseCallout">
            <a:avLst>
              <a:gd name="adj1" fmla="val -44829"/>
              <a:gd name="adj2" fmla="val 157333"/>
            </a:avLst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Správně rozdělte rostliny, které se pěstují v nížinách a vysočinách.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21" b="100000" l="104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144" y="486916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>
            <a:hlinkClick r:id="rId6"/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21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5540" y="3585237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895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06348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0059" y="2636913"/>
            <a:ext cx="1629424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4340" y="3585237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925543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80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ál 5"/>
          <p:cNvSpPr/>
          <p:nvPr/>
        </p:nvSpPr>
        <p:spPr>
          <a:xfrm>
            <a:off x="3203848" y="1532620"/>
            <a:ext cx="2160240" cy="663941"/>
          </a:xfrm>
          <a:prstGeom prst="ellipse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pšenice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2967812" y="829722"/>
            <a:ext cx="2632312" cy="648072"/>
          </a:xfrm>
          <a:prstGeom prst="ellipse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brambory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8" name="Ovál 7"/>
          <p:cNvSpPr/>
          <p:nvPr/>
        </p:nvSpPr>
        <p:spPr>
          <a:xfrm>
            <a:off x="3203848" y="3635664"/>
            <a:ext cx="2304256" cy="648072"/>
          </a:xfrm>
          <a:prstGeom prst="ellipse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zelenina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5703104" y="6102386"/>
            <a:ext cx="1728192" cy="648072"/>
          </a:xfrm>
          <a:prstGeom prst="ellipse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ovoce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5711451" y="4931808"/>
            <a:ext cx="2187624" cy="922826"/>
          </a:xfrm>
          <a:prstGeom prst="ellipse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cukrová řepa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2891427" y="100236"/>
            <a:ext cx="2785081" cy="648072"/>
          </a:xfrm>
          <a:prstGeom prst="ellipse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vinná réva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6876256" y="5666570"/>
            <a:ext cx="2160240" cy="648072"/>
          </a:xfrm>
          <a:prstGeom prst="ellipse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chmel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3491175" y="4900441"/>
            <a:ext cx="1122059" cy="648072"/>
          </a:xfrm>
          <a:prstGeom prst="ellipse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žito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3275856" y="4283736"/>
            <a:ext cx="2160240" cy="648072"/>
          </a:xfrm>
          <a:prstGeom prst="ellipse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ječmen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3563888" y="2933172"/>
            <a:ext cx="1440160" cy="648072"/>
          </a:xfrm>
          <a:prstGeom prst="ellipse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oves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3131840" y="2268252"/>
            <a:ext cx="2304256" cy="648072"/>
          </a:xfrm>
          <a:prstGeom prst="ellipse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kukuřice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4613234" y="4877780"/>
            <a:ext cx="1113675" cy="648072"/>
          </a:xfrm>
          <a:prstGeom prst="ellipse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len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3563888" y="5548513"/>
            <a:ext cx="2187624" cy="922826"/>
          </a:xfrm>
          <a:prstGeom prst="ellipse">
            <a:avLst/>
          </a:prstGeom>
          <a:solidFill>
            <a:srgbClr val="00B05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řepka olejka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53677" y="40422"/>
            <a:ext cx="1598515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NÍŽINY</a:t>
            </a:r>
            <a:endParaRPr lang="cs-CZ" sz="40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295502" y="40422"/>
            <a:ext cx="2389662" cy="707886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VYSOČINY</a:t>
            </a:r>
            <a:endParaRPr lang="cs-CZ" sz="40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5020952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0.01388 C -0.01666 0.01064 -0.02534 0.00763 -0.04305 0.01388 C -0.04722 0.01527 -0.04791 0.02476 -0.05208 0.02592 C -0.05468 0.02662 -0.05712 0.02731 -0.05972 0.028 C -0.06701 0.03287 -0.07152 0.0405 -0.07934 0.04421 C -0.08489 0.05092 -0.09288 0.05138 -0.0993 0.05625 C -0.10607 0.06157 -0.10937 0.07083 -0.1158 0.07638 C -0.12118 0.08773 -0.11597 0.08055 -0.12934 0.08449 C -0.13246 0.08541 -0.13541 0.08773 -0.13854 0.08865 C -0.14826 0.09166 -0.15573 0.0993 -0.1658 0.10069 C -0.22604 0.10856 -0.18941 0.10138 -0.2158 0.10671 C -0.2375 0.10601 -0.2592 0.10671 -0.2809 0.10486 C -0.28281 0.10463 -0.28368 0.10115 -0.28541 0.10069 C -0.28993 0.09976 -0.29462 0.10069 -0.29913 0.10069 L -0.2809 0.10277 " pathEditMode="relative" rAng="0" ptsTypes="fffffffffffff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61" y="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22222E-6 C 0.01615 -0.00232 0.03264 -0.0044 0.04861 -0.0081 C 0.0559 -0.01157 0.06354 -0.01204 0.07118 -0.01412 C 0.08264 -0.01736 0.09271 -0.0206 0.10451 -0.02222 C 0.11719 -0.02153 0.12986 -0.0213 0.14254 -0.02014 C 0.14931 -0.01945 0.15556 -0.01343 0.16215 -0.01227 C 0.16823 -0.01111 0.17431 -0.01088 0.18038 -0.01019 C 0.20677 0.00208 0.24688 -0.00162 0.27431 -2.22222E-6 C 0.28021 0.00278 0.27726 0.00208 0.28333 0.00208 " pathEditMode="relative" ptsTypes="ffffffff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36 0.01065 C -0.07708 0.01157 -0.13177 0.01088 -0.21146 0.01667 C -0.22413 0.01528 -0.2368 0.01481 -0.2493 0.0125 C -0.25555 0.01134 -0.26267 0.00509 -0.26892 0.00255 C -0.27205 0.00139 -0.275 -0.00093 -0.27812 -0.00162 C -0.28055 -0.00232 -0.28316 -0.00255 -0.28559 -0.00347 C -0.28871 -0.00463 -0.29479 -0.00764 -0.29479 -0.00741 C -0.30069 -0.01968 -0.29548 -0.0125 -0.31302 -0.01574 C -0.31996 -0.0169 -0.3276 -0.02384 -0.3342 -0.02384 C -0.33819 -0.02384 -0.34236 -0.02384 -0.34635 -0.02384 " pathEditMode="relative" rAng="0" ptsTypes="fffffffffA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94" y="-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47 -0.01366 C -0.02743 -0.02014 -0.05017 -0.0169 -0.07465 -0.01574 C -0.08541 -0.01273 -0.09583 -0.0081 -0.10642 -0.0037 C -0.11319 0.02268 -0.10625 0.00903 -0.14288 0.0044 C -0.1493 0.00023 -0.15451 -0.00625 -0.16111 -0.00972 C -0.20034 -0.02986 -0.2368 -0.01875 -0.28229 -0.01968 C -0.28871 -0.02269 -0.28854 -0.02755 -0.29288 -0.02986 C -0.29531 -0.03125 -0.29791 -0.03125 -0.30052 -0.03195 C -0.34635 -0.02824 -0.31319 -0.03542 -0.33385 -0.02176 " pathEditMode="relative" rAng="0" ptsTypes="ffffffffA"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53" y="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0.01343 C 0.029 0.01157 0.05469 0.01042 0.08195 -0.00069 C 0.08455 -0.00324 0.08681 -0.00648 0.08959 -0.0088 C 0.10139 -0.01806 0.12032 -0.01644 0.13351 -0.01898 C 0.14375 -0.02569 0.15417 -0.03843 0.16233 -0.04931 C 0.17049 -0.07176 0.18073 -0.08218 0.19861 -0.08958 C 0.20469 -0.09815 0.20712 -0.10833 0.21372 -0.11597 C 0.22535 -0.12963 0.24028 -0.13333 0.25469 -0.13819 C 0.25591 -0.14282 0.25643 -0.14769 0.25782 -0.15231 C 0.26129 -0.16343 0.26979 -0.16389 0.27743 -0.16644 C 0.28282 -0.17384 0.2875 -0.18519 0.2941 -0.19074 C 0.30799 -0.20231 0.32361 -0.20162 0.33959 -0.20486 C 0.35139 -0.21042 0.33542 -0.20347 0.36077 -0.2088 C 0.36806 -0.21042 0.375 -0.21412 0.38195 -0.2169 C 0.38924 -0.22662 0.40104 -0.22708 0.41077 -0.22708 " pathEditMode="relative" rAng="0" ptsTypes="ffffffffffffff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21" y="-1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073 0.03704 C 0.00903 0.02709 -0.01354 0.02686 -0.03594 0.02084 C -0.04948 0.00788 -0.0441 0.01551 -0.05261 -0.00138 C -0.05521 -0.00648 -0.0684 -0.0118 -0.07222 -0.0155 C -0.07795 -0.02106 -0.08316 -0.0287 -0.08889 -0.03379 C -0.09844 -0.04236 -0.10972 -0.04768 -0.11927 -0.05601 C -0.12431 -0.06041 -0.12761 -0.06782 -0.13281 -0.07222 C -0.14375 -0.08125 -0.15504 -0.08449 -0.16771 -0.08634 C -0.17743 -0.0949 -0.16858 -0.08842 -0.18889 -0.09236 C -0.20972 -0.09652 -0.21372 -0.09699 -0.24358 -0.09837 C -0.27257 -0.1118 -0.23646 -0.09583 -0.32379 -0.10231 C -0.32691 -0.10254 -0.33455 -0.11064 -0.3375 -0.1125 C -0.34045 -0.11412 -0.34653 -0.11666 -0.34653 -0.11643 C -0.33854 -0.11921 -0.34254 -0.11851 -0.33438 -0.11851 " pathEditMode="relative" rAng="0" ptsTypes="fffffffffffffA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872" y="-7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25 0.02593 C -0.00017 0.02292 -0.00695 0.02292 -0.01337 0.01991 C -0.02101 0.00926 -0.02118 0.00694 -0.03299 0.0037 C -0.05174 -0.00833 -0.02326 0.00903 -0.04826 -0.00232 C -0.05 -0.00301 -0.05104 -0.00556 -0.05278 -0.00648 C -0.06545 -0.01366 -0.0816 -0.01597 -0.09514 -0.01852 C -0.09826 -0.0213 -0.10226 -0.02245 -0.10434 -0.02662 C -0.10538 -0.0287 -0.10573 -0.03125 -0.10729 -0.03264 C -0.10903 -0.03426 -0.11129 -0.03403 -0.11337 -0.03472 C -0.12361 -0.04375 -0.13629 -0.04907 -0.14826 -0.05278 C -0.15261 -0.05695 -0.1625 -0.06458 -0.16632 -0.07107 C -0.17639 -0.08843 -0.18316 -0.10463 -0.19965 -0.11134 C -0.20556 -0.11921 -0.21337 -0.11644 -0.22101 -0.11945 C -0.22465 -0.12454 -0.22865 -0.1257 -0.23299 -0.12963 C -0.23559 -0.13982 -0.23889 -0.13773 -0.2467 -0.13982 C -0.25521 -0.13912 -0.26406 -0.14028 -0.2724 -0.13773 C -0.27604 -0.13657 -0.27813 -0.13125 -0.2816 -0.12963 C -0.29549 -0.12315 -0.29705 -0.12361 -0.31493 -0.12361 " pathEditMode="relative" rAng="0" ptsTypes="fffffffffffffffffA">
                                      <p:cBhvr>
                                        <p:cTn id="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59" y="-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-5.18519E-6 C 0.01024 -0.00464 0.0118 -0.00765 0.02117 -0.01621 C 0.02881 -0.02293 0.03958 -0.02617 0.04843 -0.02848 C 0.05607 -0.03056 0.06232 -0.03126 0.06961 -0.0345 C 0.07274 -0.03589 0.07569 -0.03705 0.07881 -0.03844 C 0.08037 -0.03913 0.08333 -0.04052 0.08333 -0.04052 C 0.09496 -0.05209 0.10763 -0.0632 0.11805 -0.07686 C 0.12638 -0.08774 0.12881 -0.09283 0.1394 -0.10117 C 0.14096 -0.10811 0.14235 -0.1132 0.14548 -0.11922 C 0.14826 -0.13913 0.15694 -0.14654 0.16666 -0.15973 C 0.17673 -0.17362 0.1809 -0.19121 0.19392 -0.20418 C 0.1986 -0.21367 0.20885 -0.22709 0.21666 -0.23033 C 0.22308 -0.2389 0.23142 -0.24399 0.23784 -0.25256 C 0.23958 -0.25487 0.24062 -0.25811 0.24235 -0.26066 C 0.24478 -0.26436 0.24999 -0.27084 0.24999 -0.27084 C 0.25277 -0.28311 0.25833 -0.29515 0.26215 -0.30719 C 0.26683 -0.322 0.26805 -0.3389 0.27274 -0.35371 C 0.27465 -0.35996 0.2802 -0.36552 0.28333 -0.36969 C 0.28471 -0.37131 0.28506 -0.37408 0.28628 -0.37594 C 0.28801 -0.37825 0.29044 -0.37964 0.29235 -0.38195 C 0.29565 -0.38566 0.30173 -0.39654 0.30607 -0.40001 C 0.30885 -0.40232 0.31544 -0.40325 0.31805 -0.40418 C 0.32534 -0.40719 0.33176 -0.41019 0.3394 -0.41228 C 0.34131 -0.43543 0.3401 -0.43126 0.35746 -0.42848 C 0.36145 -0.42316 0.36388 -0.42223 0.36961 -0.42223 " pathEditMode="relative" ptsTypes="ffffffffffffffffffffffffA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899 0.01274 C 0.03108 0.01019 0.03281 0.00695 0.03507 0.00463 C 0.03802 0.00163 0.0441 -0.00347 0.0441 -0.00324 C 0.05104 -0.01712 0.05851 -0.03171 0.0684 -0.04189 C 0.07205 -0.05578 0.06719 -0.03888 0.07448 -0.05601 C 0.0783 -0.06481 0.08056 -0.07337 0.08507 -0.08217 C 0.08629 -0.08472 0.08924 -0.08472 0.09115 -0.08634 C 0.09792 -0.09166 0.10643 -0.09699 0.11389 -0.10046 C 0.12014 -0.10694 0.12535 -0.11504 0.13212 -0.1206 C 0.13438 -0.12245 0.13715 -0.12291 0.13958 -0.12453 C 0.14774 -0.13032 0.15695 -0.13796 0.16389 -0.14675 C 0.16945 -0.16875 0.18802 -0.18541 0.20018 -0.1993 C 0.23837 -0.24259 0.20729 -0.21342 0.22292 -0.22777 C 0.22674 -0.25185 0.22361 -0.23449 0.23663 -0.27824 L 0.23663 -0.278 C 0.24132 -0.30069 0.24879 -0.31342 0.26545 -0.31851 C 0.275 -0.33194 0.26059 -0.31226 0.27292 -0.32662 C 0.27899 -0.33379 0.2842 -0.34398 0.29271 -0.34675 C 0.2967 -0.34814 0.30087 -0.34814 0.30486 -0.34884 C 0.31684 -0.353 0.32882 -0.34884 0.34115 -0.34884 " pathEditMode="relative" rAng="0" ptsTypes="fffffffffffffFfffffA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08" y="-18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639 0.01181 C -0.04826 -0.01875 0.03108 0.00394 -0.16753 0.00185 C -0.18507 0.00047 -0.19809 -0.00069 -0.21441 -0.00625 C -0.22726 -0.01643 -0.24687 -0.0206 -0.25833 -0.03055 C -0.26094 -0.03287 -0.26406 -0.03634 -0.26753 -0.03657 C -0.28663 -0.03796 -0.3059 -0.03796 -0.325 -0.03865 C -0.35208 -0.04074 -0.34653 -0.03773 -0.36285 -0.04861 C -0.36319 -0.0493 -0.3717 -0.06713 -0.37361 -0.06898 C -0.37795 -0.07338 -0.38646 -0.07662 -0.39167 -0.07893 C -0.40278 -0.08379 -0.38924 -0.07754 -0.40087 -0.08518 C -0.40729 -0.08935 -0.41545 -0.09004 -0.42205 -0.0912 C -0.42552 -0.09259 -0.42934 -0.09305 -0.43264 -0.09514 C -0.43733 -0.09791 -0.43924 -0.10486 -0.44479 -0.10532 C -0.45746 -0.10648 -0.46996 -0.10671 -0.48264 -0.1074 C -0.50226 -0.11551 -0.52344 -0.11065 -0.54323 -0.10532 C -0.54722 -0.10602 -0.55174 -0.10486 -0.55538 -0.1074 C -0.55712 -0.10879 -0.55573 -0.11319 -0.55694 -0.11528 C -0.55799 -0.1169 -0.55989 -0.11666 -0.56146 -0.11736 C -0.56719 -0.12893 -0.56614 -0.12338 -0.5493 -0.12338 " pathEditMode="relative" rAng="0" ptsTypes="ffffffffffffffffffA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444" y="-7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9.16667E-6 -1.11111E-6 C 0.00764 -0.01482 0.01962 -0.01806 0.03195 -0.02431 C 0.03768 -0.02732 0.04289 -0.03125 0.04862 -0.03426 C 0.05382 -0.03982 0.05747 -0.04583 0.06372 -0.04861 C 0.07553 -0.06435 0.09497 -0.06621 0.11059 -0.07269 C 0.11945 -0.08056 0.13073 -0.08264 0.14098 -0.08681 C 0.15573 -0.1 0.14601 -0.0882 0.15313 -0.10509 C 0.15695 -0.11412 0.16112 -0.11482 0.15313 -0.11111 C 0.15 -0.10695 0.14028 -0.09144 0.15 -0.1213 C 0.1507 -0.12315 0.15296 -0.12269 0.15452 -0.12315 C 0.16372 -0.1257 0.17292 -0.12778 0.18195 -0.13125 C 0.1915 -0.14167 0.19757 -0.1544 0.20608 -0.16574 C 0.20938 -0.18287 0.20487 -0.16528 0.21216 -0.17986 C 0.22014 -0.19607 0.2125 -0.19074 0.22587 -0.20602 C 0.23073 -0.21158 0.25782 -0.23102 0.25921 -0.23241 C 0.26737 -0.24074 0.27639 -0.25232 0.28646 -0.25648 C 0.29115 -0.26296 0.304 -0.26644 0.31059 -0.27083 C 0.32049 -0.27732 0.32535 -0.28611 0.33039 -0.29908 C 0.32518 -0.30556 0.32587 -0.30972 0.32587 -0.31921 " pathEditMode="relative" ptsTypes="ffffffffffffffffffA">
                                      <p:cBhvr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48148E-6 C -0.00295 -0.00533 -0.00486 -0.01227 -0.00903 -0.01621 C -0.01372 -0.02061 -0.02049 -0.01806 -0.0257 -0.02014 C -0.04844 -0.02871 -0.06476 -0.02547 -0.09236 -0.02616 C -0.12031 -0.02686 -0.14792 -0.02755 -0.1757 -0.02825 C -0.19375 -0.03056 -0.21476 -0.03056 -0.22882 -0.04838 C -0.23195 -0.0713 -0.2467 -0.07778 -0.26216 -0.08079 C -0.27934 -0.0875 -0.2974 -0.09213 -0.31511 -0.09491 C -0.34861 -0.09329 -0.35191 -0.09352 -0.3757 -0.08889 C -0.38125 -0.08635 -0.38646 -0.0845 -0.39236 -0.08287 C -0.4224 -0.05325 -0.38177 -0.09213 -0.40295 -0.07477 C -0.40573 -0.07246 -0.40625 -0.06667 -0.40903 -0.06459 C -0.41129 -0.06297 -0.41406 -0.06297 -0.41667 -0.06274 C -0.43021 -0.06158 -0.44393 -0.06135 -0.45747 -0.06065 C -0.47222 -0.05672 -0.48577 -0.06019 -0.5 -0.06459 C -0.50747 -0.07524 -0.50799 -0.06899 -0.51511 -0.06274 C -0.51684 -0.05579 -0.51667 -0.05857 -0.51667 -0.05463 " pathEditMode="relative" ptsTypes="ffffffffffffffffA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07407E-6 C -0.00226 -0.00069 -0.00816 -0.00231 -0.01059 -0.00393 C -0.01215 -0.00509 -0.01337 -0.00764 -0.01511 -0.0081 C -0.02257 -0.00972 -0.03021 -0.00926 -0.03785 -0.00995 C -0.07205 -0.00879 -0.10521 -0.00555 -0.13924 -0.0081 C -0.14705 -0.01643 -0.1625 -0.03287 -0.17118 -0.03819 C -0.19167 -0.05046 -0.21545 -0.04976 -0.23629 -0.06041 C -0.24722 -0.06597 -0.25643 -0.07037 -0.26806 -0.07268 C -0.28854 -0.08333 -0.31163 -0.07939 -0.33334 -0.08264 C -0.37813 -0.08912 -0.42309 -0.09259 -0.46806 -0.0949 C -0.49167 -0.1037 -0.51649 -0.11134 -0.5408 -0.11504 C -0.55417 -0.11967 -0.56476 -0.12523 -0.57865 -0.12708 C -0.58472 -0.12639 -0.59115 -0.12801 -0.59688 -0.12523 C -0.61406 -0.11666 -0.58021 -0.11574 -0.60452 -0.11296 C -0.61962 -0.11111 -0.6349 -0.1118 -0.65 -0.11111 C -0.65556 -0.10902 -0.67622 -0.0949 -0.67726 -0.0949 C -0.6849 -0.09421 -0.69236 -0.09351 -0.7 -0.09282 C -0.71146 -0.09027 -0.72674 -0.09606 -0.73472 -0.08472 C -0.73524 -0.08264 -0.73629 -0.0787 -0.73629 -0.0787 " pathEditMode="relative" ptsTypes="ffffffffffffffffffA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ný popisek 1"/>
          <p:cNvSpPr/>
          <p:nvPr/>
        </p:nvSpPr>
        <p:spPr>
          <a:xfrm>
            <a:off x="4062859" y="692696"/>
            <a:ext cx="4752527" cy="1584176"/>
          </a:xfrm>
          <a:prstGeom prst="wedgeEllipseCallout">
            <a:avLst>
              <a:gd name="adj1" fmla="val -61892"/>
              <a:gd name="adj2" fmla="val 179046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Pojmenujte rostliny a živočichy.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4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3428206"/>
            <a:ext cx="4243387" cy="309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Oválný popisek 10"/>
          <p:cNvSpPr/>
          <p:nvPr/>
        </p:nvSpPr>
        <p:spPr>
          <a:xfrm>
            <a:off x="4139952" y="4184723"/>
            <a:ext cx="4752527" cy="2340695"/>
          </a:xfrm>
          <a:prstGeom prst="wedgeEllipseCallout">
            <a:avLst>
              <a:gd name="adj1" fmla="val -66556"/>
              <a:gd name="adj2" fmla="val -39593"/>
            </a:avLst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Řekněte, jestli se pěstují nebo chovají v nížinách, vysočinách.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2" name="Slunce 11"/>
          <p:cNvSpPr/>
          <p:nvPr/>
        </p:nvSpPr>
        <p:spPr>
          <a:xfrm>
            <a:off x="690108" y="340474"/>
            <a:ext cx="2808312" cy="1944216"/>
          </a:xfrm>
          <a:prstGeom prst="sun">
            <a:avLst/>
          </a:prstGeom>
          <a:solidFill>
            <a:srgbClr val="FFFF00"/>
          </a:solidFill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094977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5870" y="4005064"/>
            <a:ext cx="2736304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70" b="17819"/>
          <a:stretch/>
        </p:blipFill>
        <p:spPr bwMode="auto">
          <a:xfrm>
            <a:off x="251520" y="831211"/>
            <a:ext cx="2592288" cy="1981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770" b="17294"/>
          <a:stretch/>
        </p:blipFill>
        <p:spPr bwMode="auto">
          <a:xfrm>
            <a:off x="3342517" y="1212292"/>
            <a:ext cx="2690070" cy="2105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33" b="17436"/>
          <a:stretch/>
        </p:blipFill>
        <p:spPr bwMode="auto">
          <a:xfrm>
            <a:off x="6441612" y="942109"/>
            <a:ext cx="2450868" cy="1842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21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4119" b="14825"/>
          <a:stretch/>
        </p:blipFill>
        <p:spPr bwMode="auto">
          <a:xfrm>
            <a:off x="3066372" y="4743959"/>
            <a:ext cx="2808312" cy="1781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352833" y="68294"/>
            <a:ext cx="2389662" cy="707886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VYSOČINY</a:t>
            </a:r>
            <a:endParaRPr lang="cs-CZ" sz="40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342517" y="4036074"/>
            <a:ext cx="2389662" cy="707886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VYSOČINY</a:t>
            </a:r>
            <a:endParaRPr lang="cs-CZ" sz="40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888293" y="414351"/>
            <a:ext cx="1598515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NÍŽINY</a:t>
            </a:r>
            <a:endParaRPr lang="cs-CZ" sz="40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53676" y="3515047"/>
            <a:ext cx="1598515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NÍŽINY</a:t>
            </a:r>
            <a:endParaRPr lang="cs-CZ" sz="40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806271" y="3241760"/>
            <a:ext cx="1598515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NÍŽINY</a:t>
            </a:r>
            <a:endParaRPr lang="cs-CZ" sz="40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867788" y="123713"/>
            <a:ext cx="1598515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NÍŽINY</a:t>
            </a:r>
            <a:endParaRPr lang="cs-CZ" sz="40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354" b="15807"/>
          <a:stretch/>
        </p:blipFill>
        <p:spPr bwMode="auto">
          <a:xfrm>
            <a:off x="182077" y="4293096"/>
            <a:ext cx="2592288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377330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0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10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531" b="16288"/>
          <a:stretch/>
        </p:blipFill>
        <p:spPr bwMode="auto">
          <a:xfrm>
            <a:off x="3419872" y="1264650"/>
            <a:ext cx="2570584" cy="1859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01" b="9497"/>
          <a:stretch/>
        </p:blipFill>
        <p:spPr bwMode="auto">
          <a:xfrm>
            <a:off x="395535" y="1031585"/>
            <a:ext cx="2232248" cy="1737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929892" y="3848116"/>
            <a:ext cx="1598515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NÍŽINY</a:t>
            </a:r>
            <a:endParaRPr lang="cs-CZ" sz="40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12400" y="3645024"/>
            <a:ext cx="1598515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NÍŽINY</a:t>
            </a:r>
            <a:endParaRPr lang="cs-CZ" sz="40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714978" y="3717032"/>
            <a:ext cx="1598515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NÍŽINY</a:t>
            </a:r>
            <a:endParaRPr lang="cs-CZ" sz="40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948264" y="242416"/>
            <a:ext cx="1598515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NÍŽINY</a:t>
            </a:r>
            <a:endParaRPr lang="cs-CZ" sz="40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12402" y="128826"/>
            <a:ext cx="1598515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NÍŽINY</a:t>
            </a:r>
            <a:endParaRPr lang="cs-CZ" sz="40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510333" y="450272"/>
            <a:ext cx="2389662" cy="707886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4000" dirty="0" smtClean="0"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VYSOČINY</a:t>
            </a:r>
            <a:endParaRPr lang="cs-CZ" sz="4000" dirty="0"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53" b="17828"/>
          <a:stretch/>
        </p:blipFill>
        <p:spPr bwMode="auto">
          <a:xfrm>
            <a:off x="3203848" y="4581128"/>
            <a:ext cx="2620777" cy="18563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73" r="17160"/>
          <a:stretch/>
        </p:blipFill>
        <p:spPr bwMode="auto">
          <a:xfrm>
            <a:off x="6987186" y="1031584"/>
            <a:ext cx="1761278" cy="2325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8" r="11364"/>
          <a:stretch/>
        </p:blipFill>
        <p:spPr bwMode="auto">
          <a:xfrm>
            <a:off x="553967" y="4424918"/>
            <a:ext cx="1915383" cy="2129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97" b="18834"/>
          <a:stretch/>
        </p:blipFill>
        <p:spPr bwMode="auto">
          <a:xfrm>
            <a:off x="6372200" y="4725144"/>
            <a:ext cx="2592288" cy="1972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005535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0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0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0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0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67544" y="26064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b="1" smtClean="0"/>
              <a:t>Čerpáno z otevřené galerie Microsoft Office </a:t>
            </a:r>
            <a:r>
              <a:rPr lang="cs-CZ" sz="2800" b="1" u="sng" smtClean="0">
                <a:hlinkClick r:id="rId2"/>
              </a:rPr>
              <a:t>www.microsoft.office.com</a:t>
            </a:r>
            <a:endParaRPr lang="cs-CZ" sz="2800" smtClean="0"/>
          </a:p>
          <a:p>
            <a:pPr marL="0" indent="0">
              <a:buFont typeface="Arial" pitchFamily="34" charset="0"/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62029205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587</TotalTime>
  <Words>309</Words>
  <Application>Microsoft Office PowerPoint</Application>
  <PresentationFormat>Předvádění na obrazovce (4:3)</PresentationFormat>
  <Paragraphs>103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Romana Zikmundová</dc:creator>
  <cp:lastModifiedBy>Romana Zikmundová</cp:lastModifiedBy>
  <cp:revision>50</cp:revision>
  <dcterms:created xsi:type="dcterms:W3CDTF">2012-11-25T13:13:53Z</dcterms:created>
  <dcterms:modified xsi:type="dcterms:W3CDTF">2013-01-14T19:45:57Z</dcterms:modified>
</cp:coreProperties>
</file>