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6" r:id="rId4"/>
    <p:sldId id="261" r:id="rId5"/>
    <p:sldId id="264" r:id="rId6"/>
    <p:sldId id="263" r:id="rId7"/>
    <p:sldId id="267" r:id="rId8"/>
    <p:sldId id="262" r:id="rId9"/>
    <p:sldId id="270" r:id="rId10"/>
    <p:sldId id="269" r:id="rId11"/>
    <p:sldId id="271" r:id="rId12"/>
    <p:sldId id="272" r:id="rId13"/>
    <p:sldId id="273" r:id="rId14"/>
    <p:sldId id="275" r:id="rId15"/>
    <p:sldId id="276" r:id="rId16"/>
    <p:sldId id="277" r:id="rId17"/>
    <p:sldId id="278" r:id="rId18"/>
    <p:sldId id="283" r:id="rId19"/>
    <p:sldId id="284" r:id="rId20"/>
    <p:sldId id="25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637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482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5332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091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61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2450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30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0090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47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637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4660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0F75C-9F5D-4A5C-B5A9-2BE934D10C7E}" type="datetimeFigureOut">
              <a:rPr lang="cs-CZ" smtClean="0"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5726CE-E264-4E12-B96A-12805FAAE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539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VY_32_INOVACE_XVII_1_10_Doprava ČR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XVII </a:t>
            </a:r>
            <a:r>
              <a:rPr lang="cs-CZ" b="1" dirty="0" smtClean="0"/>
              <a:t>         Sada číslo:   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10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167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6808" y="332656"/>
            <a:ext cx="8424936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</a:t>
            </a:r>
            <a:r>
              <a:rPr lang="cs-CZ" dirty="0"/>
              <a:t>se seznamují </a:t>
            </a:r>
            <a:r>
              <a:rPr lang="cs-CZ" dirty="0" smtClean="0"/>
              <a:t>s dopravou České republiky.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zná přírodní a hospodářské podmínky ČR.</a:t>
            </a:r>
          </a:p>
          <a:p>
            <a:endParaRPr lang="cs-CZ" sz="16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doprava silniční, železniční, letecká, vodní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pero, pastelky,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DUM</a:t>
            </a:r>
            <a:r>
              <a:rPr lang="cs-CZ" b="1" smtClean="0"/>
              <a:t>: </a:t>
            </a:r>
            <a:r>
              <a:rPr lang="cs-CZ"/>
              <a:t> </a:t>
            </a:r>
            <a:r>
              <a:rPr lang="cs-CZ" smtClean="0"/>
              <a:t> </a:t>
            </a:r>
            <a:r>
              <a:rPr lang="cs-CZ" smtClean="0"/>
              <a:t>35 min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/>
              <a:t>Metodické zhodnocení a popis práce s digitálním učebním materiálem:</a:t>
            </a:r>
          </a:p>
          <a:p>
            <a:r>
              <a:rPr lang="cs-CZ" dirty="0"/>
              <a:t>Žáci </a:t>
            </a:r>
            <a:r>
              <a:rPr lang="cs-CZ" dirty="0" smtClean="0"/>
              <a:t>se seznamují s dopravou ČR. Chodí </a:t>
            </a:r>
            <a:r>
              <a:rPr lang="cs-CZ" dirty="0"/>
              <a:t>k interaktivní tabuli a pracují s jednotlivými snímky. </a:t>
            </a:r>
            <a:r>
              <a:rPr lang="cs-CZ" dirty="0" smtClean="0"/>
              <a:t>Dotykem  na tabuli se objevují informace o dopravě naší vlasti.</a:t>
            </a:r>
          </a:p>
          <a:p>
            <a:endParaRPr lang="cs-CZ" b="1" dirty="0" smtClean="0"/>
          </a:p>
          <a:p>
            <a:r>
              <a:rPr lang="cs-CZ" b="1" dirty="0" smtClean="0"/>
              <a:t>Snímek č. 18</a:t>
            </a:r>
            <a:r>
              <a:rPr lang="cs-CZ" dirty="0" smtClean="0"/>
              <a:t> lze vytisknout jako pracovní list. Žáci pracují samostatně, pastelkami vybarví obrázky. Kontrola je společná. Řešení tajenky doplní na tabuli interaktivním perem.</a:t>
            </a:r>
            <a:endParaRPr lang="cs-CZ" b="1" dirty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051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732" y="1196752"/>
            <a:ext cx="4032448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3851920" y="1844824"/>
            <a:ext cx="5112568" cy="3024336"/>
          </a:xfrm>
          <a:prstGeom prst="wedgeRoundRectCallout">
            <a:avLst>
              <a:gd name="adj1" fmla="val -46914"/>
              <a:gd name="adj2" fmla="val 25943"/>
              <a:gd name="adj3" fmla="val 16667"/>
            </a:avLst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/>
              <a:t>DOPRAVA</a:t>
            </a:r>
          </a:p>
          <a:p>
            <a:pPr algn="ctr"/>
            <a:r>
              <a:rPr lang="cs-CZ" sz="4800" b="1" dirty="0" smtClean="0"/>
              <a:t>ČESKÉ REPUBLIKY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05412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2736304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osobní doprava = </a:t>
            </a:r>
          </a:p>
          <a:p>
            <a:r>
              <a:rPr lang="cs-CZ" sz="2800" dirty="0" smtClean="0"/>
              <a:t>přeprava osob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67544" y="2420888"/>
            <a:ext cx="7056784" cy="954107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nákladní doprava =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přeprava surovin, materiálů, hotových výrobků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472480" y="4293096"/>
            <a:ext cx="518457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doprava elektrické energie, tepla</a:t>
            </a:r>
            <a:endParaRPr lang="cs-CZ" sz="2800" b="1" dirty="0"/>
          </a:p>
        </p:txBody>
      </p:sp>
      <p:sp>
        <p:nvSpPr>
          <p:cNvPr id="5" name="Obdélník 4"/>
          <p:cNvSpPr/>
          <p:nvPr/>
        </p:nvSpPr>
        <p:spPr>
          <a:xfrm>
            <a:off x="518840" y="5633602"/>
            <a:ext cx="388843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doprava informací, zpráv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6980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260648"/>
            <a:ext cx="6912768" cy="646331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3600" b="1" dirty="0" smtClean="0"/>
              <a:t>ZÁKLADNÍ DRUHY DOPRAVY JSOU:</a:t>
            </a:r>
            <a:endParaRPr lang="cs-CZ" sz="3600" b="1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85" b="12932"/>
          <a:stretch/>
        </p:blipFill>
        <p:spPr bwMode="auto">
          <a:xfrm>
            <a:off x="755576" y="1805570"/>
            <a:ext cx="2077154" cy="14948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42" b="94792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1878" y="1644467"/>
            <a:ext cx="2970521" cy="24806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90" y="4386692"/>
            <a:ext cx="3654658" cy="1958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48304"/>
            <a:ext cx="2952328" cy="2093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délník 7"/>
          <p:cNvSpPr/>
          <p:nvPr/>
        </p:nvSpPr>
        <p:spPr>
          <a:xfrm>
            <a:off x="885013" y="1258009"/>
            <a:ext cx="146087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SILNIČNÍ</a:t>
            </a:r>
            <a:endParaRPr lang="cs-CZ" sz="2800" b="1" dirty="0"/>
          </a:p>
        </p:txBody>
      </p:sp>
      <p:sp>
        <p:nvSpPr>
          <p:cNvPr id="9" name="Obdélník 8"/>
          <p:cNvSpPr/>
          <p:nvPr/>
        </p:nvSpPr>
        <p:spPr>
          <a:xfrm>
            <a:off x="5715030" y="1196752"/>
            <a:ext cx="194421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ŽELEZNIČNÍ</a:t>
            </a:r>
            <a:endParaRPr lang="cs-CZ" sz="2800" b="1" dirty="0"/>
          </a:p>
        </p:txBody>
      </p:sp>
      <p:sp>
        <p:nvSpPr>
          <p:cNvPr id="10" name="Obdélník 9"/>
          <p:cNvSpPr/>
          <p:nvPr/>
        </p:nvSpPr>
        <p:spPr>
          <a:xfrm>
            <a:off x="2483768" y="4386694"/>
            <a:ext cx="146087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LETECKÁ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5922253" y="4293096"/>
            <a:ext cx="122413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VODNÍ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1436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98" y="513546"/>
            <a:ext cx="9036495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Základ dopravy v České republice tvoří </a:t>
            </a:r>
          </a:p>
          <a:p>
            <a:r>
              <a:rPr lang="cs-CZ" sz="3600" b="1" i="1" dirty="0" smtClean="0"/>
              <a:t>                                            železniční a silniční síť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u="sng" dirty="0" smtClean="0"/>
          </a:p>
          <a:p>
            <a:r>
              <a:rPr lang="cs-CZ" sz="2800" u="sng" dirty="0" smtClean="0"/>
              <a:t>Hlavní železniční trať: </a:t>
            </a:r>
          </a:p>
          <a:p>
            <a:endParaRPr lang="cs-CZ" dirty="0" smtClean="0"/>
          </a:p>
          <a:p>
            <a:r>
              <a:rPr lang="cs-CZ" sz="2400" dirty="0" smtClean="0"/>
              <a:t>SEVERNÍ ČECHY – PRAHA – ČESKÁ TŘEBOVÁ – MORAVA – SLOVENSKO</a:t>
            </a:r>
          </a:p>
          <a:p>
            <a:endParaRPr lang="cs-CZ" sz="2400" dirty="0"/>
          </a:p>
          <a:p>
            <a:r>
              <a:rPr lang="cs-CZ" sz="2800" dirty="0" smtClean="0"/>
              <a:t>Dříve parní lokomotivy, dnes lokomotivy elektrické a motorové. Modernizace železničních tratí = propojení se zahraničními rychlovlaky.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79512" y="2561508"/>
            <a:ext cx="352839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ŽELEZNIČNÍ DOPRAVA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569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68287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ikmundovar\AppData\Local\Microsoft\Windows\Temporary Internet Files\Content.IE5\OXYERXM1\MP9002275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02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9527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98" y="927884"/>
            <a:ext cx="9036495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 nás nejrychlejší, nejdostupnější a nejrozšířenější přeprava</a:t>
            </a:r>
          </a:p>
          <a:p>
            <a:r>
              <a:rPr lang="cs-CZ" sz="2800" dirty="0" smtClean="0"/>
              <a:t>osob i nákladu.</a:t>
            </a:r>
          </a:p>
          <a:p>
            <a:endParaRPr lang="cs-CZ" sz="2800" b="1" dirty="0" smtClean="0">
              <a:solidFill>
                <a:srgbClr val="FFFF00"/>
              </a:solidFill>
            </a:endParaRPr>
          </a:p>
          <a:p>
            <a:r>
              <a:rPr lang="cs-CZ" sz="2800" b="1" dirty="0" smtClean="0">
                <a:solidFill>
                  <a:srgbClr val="FFFF00"/>
                </a:solidFill>
              </a:rPr>
              <a:t>MĚSTSKÁ HROMADNÁ DOPRAVA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 menších městech </a:t>
            </a:r>
            <a:r>
              <a:rPr lang="cs-CZ" sz="2800" u="sng" dirty="0" smtClean="0"/>
              <a:t>autobusy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ve větších městech </a:t>
            </a:r>
            <a:r>
              <a:rPr lang="cs-CZ" sz="2800" u="sng" dirty="0" smtClean="0"/>
              <a:t>autobusy, tramvaje, trolejbusy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 Praze podzemní železniční dráha - </a:t>
            </a:r>
            <a:r>
              <a:rPr lang="cs-CZ" sz="2800" u="sng" dirty="0" smtClean="0"/>
              <a:t>metro</a:t>
            </a:r>
            <a:r>
              <a:rPr lang="cs-CZ" sz="2800" dirty="0" smtClean="0"/>
              <a:t>      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79512" y="410800"/>
            <a:ext cx="3528392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SILNIČNÍ DOPRAVA</a:t>
            </a:r>
            <a:endParaRPr lang="cs-CZ" sz="28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14591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6584" y="450912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6310" y="1899588"/>
            <a:ext cx="127476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724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3000"/>
                            </p:stCondLst>
                            <p:childTnLst>
                              <p:par>
                                <p:cTn id="4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0"/>
                            </p:stCondLst>
                            <p:childTnLst>
                              <p:par>
                                <p:cTn id="5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604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C:\Users\zikmundovar\AppData\Local\Microsoft\Windows\Temporary Internet Files\Content.IE5\DQ5QZYF6\MP90044246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7557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zikmundovar\AppData\Local\Microsoft\Windows\Temporary Internet Files\Content.IE5\OXYERXM1\MP9004024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3999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665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zikmundovar\AppData\Local\Microsoft\Windows\Temporary Internet Files\Content.IE5\KE45QRKL\MP9004021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5251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0800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7553"/>
          <a:stretch/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1337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9190"/>
            <a:ext cx="302433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LETECKÁ DOPRAVA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98" y="927884"/>
            <a:ext cx="903649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přeprava osob a pošty na velké vzdálenosti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její přednost – RYCHLOST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n</a:t>
            </a:r>
            <a:r>
              <a:rPr lang="cs-CZ" sz="2800" dirty="0" smtClean="0"/>
              <a:t>aše největší letiště v Praze – LETIŠTĚ VÁCLAVA HAVLA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90" b="17167"/>
          <a:stretch/>
        </p:blipFill>
        <p:spPr bwMode="auto">
          <a:xfrm>
            <a:off x="1590672" y="2331638"/>
            <a:ext cx="5917945" cy="4526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5526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49190"/>
            <a:ext cx="266429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LODNÍ DOPRAVA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98" y="927884"/>
            <a:ext cx="903649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přeprava osob a nákladu po řekách a přehradních nádržích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pro nákladní lodě splavné řeky </a:t>
            </a:r>
            <a:r>
              <a:rPr lang="cs-CZ" sz="2800" b="1" dirty="0" smtClean="0"/>
              <a:t>Labe</a:t>
            </a:r>
            <a:r>
              <a:rPr lang="cs-CZ" sz="2800" dirty="0" smtClean="0"/>
              <a:t> a </a:t>
            </a:r>
            <a:r>
              <a:rPr lang="cs-CZ" sz="2800" b="1" dirty="0" smtClean="0"/>
              <a:t>Vltava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zboží a suroviny přepravovány až k moři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6657"/>
          <a:stretch/>
        </p:blipFill>
        <p:spPr bwMode="auto">
          <a:xfrm>
            <a:off x="1187624" y="2784617"/>
            <a:ext cx="6768752" cy="4005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9850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98" y="188640"/>
            <a:ext cx="9036495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přeprava osob na horách – </a:t>
            </a:r>
            <a:r>
              <a:rPr lang="cs-CZ" sz="2800" b="1" dirty="0" smtClean="0">
                <a:solidFill>
                  <a:srgbClr val="FFFF00"/>
                </a:solidFill>
              </a:rPr>
              <a:t>LANOVKY, LYŽAŘSKÉ VLEKY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doprava ropy a plynu – </a:t>
            </a:r>
            <a:r>
              <a:rPr lang="cs-CZ" sz="2800" b="1" dirty="0" smtClean="0">
                <a:solidFill>
                  <a:srgbClr val="FFFF00"/>
                </a:solidFill>
              </a:rPr>
              <a:t>ROPOVODY, PLYNOVODY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b="1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d</a:t>
            </a:r>
            <a:r>
              <a:rPr lang="cs-CZ" sz="2800" dirty="0" smtClean="0"/>
              <a:t>oprava zpráv, informací – </a:t>
            </a:r>
            <a:r>
              <a:rPr lang="cs-CZ" sz="2800" b="1" dirty="0" smtClean="0">
                <a:solidFill>
                  <a:srgbClr val="FFC000"/>
                </a:solidFill>
              </a:rPr>
              <a:t>TELEFONNÍ SÍŤ</a:t>
            </a:r>
          </a:p>
          <a:p>
            <a:r>
              <a:rPr lang="cs-CZ" sz="2800" b="1" dirty="0">
                <a:solidFill>
                  <a:srgbClr val="FFC000"/>
                </a:solidFill>
              </a:rPr>
              <a:t>	</a:t>
            </a:r>
            <a:r>
              <a:rPr lang="cs-CZ" sz="2800" b="1" dirty="0" smtClean="0">
                <a:solidFill>
                  <a:srgbClr val="FFC000"/>
                </a:solidFill>
              </a:rPr>
              <a:t>			         POČÍTAČOVÁ SÍŤ</a:t>
            </a:r>
          </a:p>
          <a:p>
            <a:r>
              <a:rPr lang="cs-CZ" sz="2800" b="1" dirty="0">
                <a:solidFill>
                  <a:srgbClr val="FFC000"/>
                </a:solidFill>
              </a:rPr>
              <a:t>	</a:t>
            </a:r>
            <a:r>
              <a:rPr lang="cs-CZ" sz="2800" b="1" dirty="0" smtClean="0">
                <a:solidFill>
                  <a:srgbClr val="FFC000"/>
                </a:solidFill>
              </a:rPr>
              <a:t>			         ROZHLASOVÉ VYSÍLAČE</a:t>
            </a:r>
          </a:p>
          <a:p>
            <a:r>
              <a:rPr lang="cs-CZ" sz="2800" b="1" dirty="0">
                <a:solidFill>
                  <a:srgbClr val="FFC000"/>
                </a:solidFill>
              </a:rPr>
              <a:t>	</a:t>
            </a:r>
            <a:r>
              <a:rPr lang="cs-CZ" sz="2800" b="1" dirty="0" smtClean="0">
                <a:solidFill>
                  <a:srgbClr val="FFC000"/>
                </a:solidFill>
              </a:rPr>
              <a:t>			         TELEVIZNÍ VYSÍLAČE</a:t>
            </a:r>
            <a:endParaRPr lang="cs-CZ" sz="2800" dirty="0" smtClean="0">
              <a:solidFill>
                <a:srgbClr val="FFC000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89538" l="0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466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7235" b="8673"/>
          <a:stretch/>
        </p:blipFill>
        <p:spPr bwMode="auto">
          <a:xfrm>
            <a:off x="2720845" y="4979461"/>
            <a:ext cx="1828800" cy="1537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1126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231" r="93538">
                        <a14:foregroundMark x1="29846" y1="65846" x2="40923" y2="61846"/>
                        <a14:foregroundMark x1="70462" y1="73538" x2="60308" y2="86769"/>
                        <a14:foregroundMark x1="61538" y1="78462" x2="56615" y2="82769"/>
                        <a14:foregroundMark x1="70154" y1="82462" x2="71385" y2="86462"/>
                        <a14:foregroundMark x1="59385" y1="28615" x2="65231" y2="27077"/>
                        <a14:foregroundMark x1="41846" y1="36308" x2="45538" y2="3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10733"/>
            <a:ext cx="3599681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827584" y="1558605"/>
            <a:ext cx="4392488" cy="2014411"/>
          </a:xfrm>
          <a:prstGeom prst="wedgeRoundRectCallout">
            <a:avLst>
              <a:gd name="adj1" fmla="val 58922"/>
              <a:gd name="adj2" fmla="val 89850"/>
              <a:gd name="adj3" fmla="val 16667"/>
            </a:avLst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Vylušti správně tajenku.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030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0052495"/>
              </p:ext>
            </p:extLst>
          </p:nvPr>
        </p:nvGraphicFramePr>
        <p:xfrm>
          <a:off x="1187624" y="116632"/>
          <a:ext cx="7255213" cy="6134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18400"/>
                <a:gridCol w="518400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1558461"/>
              </a:tblGrid>
              <a:tr h="482156">
                <a:tc rowSpan="9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1446468">
                <a:tc gridSpan="1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51520" y="4077072"/>
            <a:ext cx="5879238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/>
              <a:t>Dopravní prostředek na velké vzdálenosti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Dopravní prostředek (řeky, vodní nádrže)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Název města, kde je naše největší letiště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Podzemní železniční dráha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Městský hromadný prostředek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Dopravní prostředek (železniční koleje)</a:t>
            </a:r>
          </a:p>
          <a:p>
            <a:pPr marL="457200" indent="-457200">
              <a:buAutoNum type="arabicPeriod"/>
            </a:pPr>
            <a:r>
              <a:rPr lang="cs-CZ" sz="2400" dirty="0" smtClean="0"/>
              <a:t>Přepravuje informace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91680" y="97468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14016" y="645631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77604" y="112009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39821" y="164331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98075" y="216653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268975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98075" y="3212976"/>
            <a:ext cx="46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2049" y="1381706"/>
            <a:ext cx="2123728" cy="22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767" b="28030"/>
          <a:stretch/>
        </p:blipFill>
        <p:spPr bwMode="auto">
          <a:xfrm>
            <a:off x="5827656" y="5013176"/>
            <a:ext cx="3311649" cy="13993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734" y="622831"/>
            <a:ext cx="1828800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735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7675875"/>
              </p:ext>
            </p:extLst>
          </p:nvPr>
        </p:nvGraphicFramePr>
        <p:xfrm>
          <a:off x="1158536" y="1484784"/>
          <a:ext cx="7255213" cy="61348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04056"/>
                <a:gridCol w="518400"/>
                <a:gridCol w="518400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519487"/>
                <a:gridCol w="1558461"/>
              </a:tblGrid>
              <a:tr h="482156">
                <a:tc rowSpan="9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D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/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3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Ď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P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H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 rowSpan="6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/>
                </a:tc>
                <a:tc rowSpan="2"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rowSpan="4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mpd="sng">
                      <a:noFill/>
                    </a:lnL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J</a:t>
                      </a:r>
                      <a:endParaRPr lang="cs-CZ" sz="2800" dirty="0"/>
                    </a:p>
                  </a:txBody>
                  <a:tcPr anchor="ctr"/>
                </a:tc>
                <a:tc gridSpan="2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V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anchor="ctr"/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</a:t>
                      </a:r>
                      <a:endParaRPr lang="cs-CZ" sz="2800" dirty="0"/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Í 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Č</a:t>
                      </a:r>
                      <a:endParaRPr lang="cs-CZ" sz="2800" dirty="0"/>
                    </a:p>
                  </a:txBody>
                  <a:tcPr anchor="ctr"/>
                </a:tc>
                <a:tc gridSpan="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>
                    <a:lnR w="12700" cmpd="sng">
                      <a:noFill/>
                    </a:lnR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ctr"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/>
                    </a:p>
                  </a:txBody>
                  <a:tcPr>
                    <a:lnB w="12700" cmpd="sng">
                      <a:noFill/>
                    </a:lnB>
                  </a:tcPr>
                </a:tc>
                <a:tc gridSpan="10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82156">
                <a:tc v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1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>
                    <a:lnB w="12700" cmpd="sng">
                      <a:noFill/>
                    </a:lnB>
                  </a:tcPr>
                </a:tc>
              </a:tr>
              <a:tr h="1446468">
                <a:tc gridSpan="12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39552" y="476672"/>
            <a:ext cx="12662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Řešení: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39488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smtClean="0"/>
              <a:t>Čerpáno z otevřené galerie Microsoft Office </a:t>
            </a:r>
            <a:r>
              <a:rPr lang="cs-CZ" sz="2800" b="1" u="sng" smtClean="0">
                <a:hlinkClick r:id="rId2"/>
              </a:rPr>
              <a:t>www.microsoft.office.com</a:t>
            </a:r>
            <a:endParaRPr lang="cs-CZ" sz="280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05779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339</TotalTime>
  <Words>348</Words>
  <Application>Microsoft Office PowerPoint</Application>
  <PresentationFormat>Předvádění na obrazovce (4:3)</PresentationFormat>
  <Paragraphs>139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42</cp:revision>
  <dcterms:created xsi:type="dcterms:W3CDTF">2012-11-25T13:16:04Z</dcterms:created>
  <dcterms:modified xsi:type="dcterms:W3CDTF">2013-01-19T09:03:26Z</dcterms:modified>
</cp:coreProperties>
</file>