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58" r:id="rId5"/>
    <p:sldId id="259" r:id="rId6"/>
    <p:sldId id="262" r:id="rId7"/>
    <p:sldId id="266" r:id="rId8"/>
    <p:sldId id="260" r:id="rId9"/>
    <p:sldId id="261" r:id="rId10"/>
    <p:sldId id="263" r:id="rId11"/>
    <p:sldId id="270" r:id="rId12"/>
    <p:sldId id="268" r:id="rId13"/>
    <p:sldId id="264" r:id="rId14"/>
    <p:sldId id="269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911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59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1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432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5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80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64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862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91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78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55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5832B-BA76-4C92-AB0F-B0293B83371A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5629B-79A9-4D87-B741-745727A11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017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o15.officeredir.microsoft.com/r/rlidMsCom?clid=1029&amp;CTT=114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o15.officeredir.microsoft.com/r/rlidMsCom?clid=1029&amp;CTT=114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46956" y="4509120"/>
            <a:ext cx="74414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VY_32_INOVACE_XVII_1_11_ Obchod, služby a cestovní ruch ČR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XVII</a:t>
            </a:r>
            <a:r>
              <a:rPr lang="cs-CZ" b="1" dirty="0" smtClean="0"/>
              <a:t>          Sada číslo:   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11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3538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548680"/>
            <a:ext cx="8424936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obchodem, službami a cestovním ruchem České republiky.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zná přírodní a hospodářské podmínky ČR.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obchod, služby, cestovní ruch</a:t>
            </a:r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pero, pracovní listy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smtClean="0"/>
              <a:t>: </a:t>
            </a:r>
            <a:r>
              <a:rPr lang="cs-CZ"/>
              <a:t> </a:t>
            </a:r>
            <a:r>
              <a:rPr lang="cs-CZ" smtClean="0"/>
              <a:t> </a:t>
            </a:r>
            <a:r>
              <a:rPr lang="cs-CZ" smtClean="0"/>
              <a:t>40 min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641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332656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materiálem:</a:t>
            </a:r>
          </a:p>
          <a:p>
            <a:r>
              <a:rPr lang="cs-CZ" dirty="0"/>
              <a:t>Žáci se seznamují s </a:t>
            </a:r>
            <a:r>
              <a:rPr lang="cs-CZ" dirty="0" smtClean="0"/>
              <a:t> novým učivem. </a:t>
            </a:r>
            <a:r>
              <a:rPr lang="cs-CZ" dirty="0"/>
              <a:t>Chodí k interaktivní tabuli a pracují s jednotlivými snímky. </a:t>
            </a:r>
            <a:r>
              <a:rPr lang="cs-CZ" dirty="0" smtClean="0"/>
              <a:t>Prezentací si osvojují učivo.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4 – </a:t>
            </a:r>
            <a:r>
              <a:rPr lang="cs-CZ" dirty="0" smtClean="0"/>
              <a:t>Žáci jmenují služby, dotýkají se jednotlivých domečků, v domečku se objeví správná odpověď.</a:t>
            </a:r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5 –</a:t>
            </a:r>
            <a:r>
              <a:rPr lang="cs-CZ" dirty="0" smtClean="0"/>
              <a:t> Žáci odpovídají, k čemu nám slouží jednotlivé služby. Dotknou se domečku,</a:t>
            </a:r>
          </a:p>
          <a:p>
            <a:r>
              <a:rPr lang="cs-CZ" dirty="0" smtClean="0"/>
              <a:t>objeví se správná odpověď.</a:t>
            </a:r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7 – </a:t>
            </a:r>
            <a:r>
              <a:rPr lang="cs-CZ" dirty="0" smtClean="0"/>
              <a:t>Žáci odpovídají, co je rekreace a turistika. Dotknou se rámečků, objeví se správná odpověď.</a:t>
            </a:r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10 </a:t>
            </a:r>
            <a:r>
              <a:rPr lang="cs-CZ" dirty="0" smtClean="0"/>
              <a:t>lze vytisknout jako pracovní list. Žáci najdou v přesmyčkách služby a napíší je na linky. Kontrola je společná, služby žáci dopíší na tabuli interaktivním perem.</a:t>
            </a:r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13 l</a:t>
            </a:r>
            <a:r>
              <a:rPr lang="cs-CZ" dirty="0" smtClean="0"/>
              <a:t>ze </a:t>
            </a:r>
            <a:r>
              <a:rPr lang="cs-CZ" dirty="0"/>
              <a:t>vytisknout jako pracovní list. Žáci pracují samostatně, </a:t>
            </a:r>
            <a:r>
              <a:rPr lang="cs-CZ" dirty="0" smtClean="0"/>
              <a:t>vyluští tajenku. Kontrola </a:t>
            </a:r>
            <a:r>
              <a:rPr lang="cs-CZ" dirty="0"/>
              <a:t>je společná. Řešení tajenky doplní </a:t>
            </a:r>
            <a:r>
              <a:rPr lang="cs-CZ" dirty="0" smtClean="0"/>
              <a:t>na tabuli interaktivním perem.</a:t>
            </a:r>
          </a:p>
          <a:p>
            <a:endParaRPr lang="cs-CZ" dirty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79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168" y="1439575"/>
            <a:ext cx="860960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důležité odvětví hospodářství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výrobky se nakupují a prodávají za peníze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ČR vyváží různé stroje, traktory, trolejbusy, automobily,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lokomotivy, ocel, cement, chmel, sklo, porcelán,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bižuterii …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 našich obchodech lze zakoupit zahraniční zboží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nejdůležitějšími dováženými surovinami - ropa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	          - zemní plyn</a:t>
            </a:r>
          </a:p>
        </p:txBody>
      </p:sp>
      <p:sp>
        <p:nvSpPr>
          <p:cNvPr id="3" name="Vodorovný svitek 2"/>
          <p:cNvSpPr/>
          <p:nvPr/>
        </p:nvSpPr>
        <p:spPr>
          <a:xfrm>
            <a:off x="2987824" y="365662"/>
            <a:ext cx="2232248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OBCHOD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14" b="17244"/>
          <a:stretch/>
        </p:blipFill>
        <p:spPr bwMode="auto">
          <a:xfrm>
            <a:off x="2133187" y="4581128"/>
            <a:ext cx="3095625" cy="2032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032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2987824" y="260648"/>
            <a:ext cx="2232248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SLUŽBY</a:t>
            </a:r>
            <a:endParaRPr lang="cs-CZ" sz="3600" b="1" dirty="0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11560" y="1410503"/>
            <a:ext cx="1584175" cy="1111885"/>
            <a:chOff x="947860" y="1484784"/>
            <a:chExt cx="1599715" cy="1111885"/>
          </a:xfrm>
        </p:grpSpPr>
        <p:sp>
          <p:nvSpPr>
            <p:cNvPr id="6" name="Obdélník 5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7" name="Rovnoramenný trojúhelník 6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270161" y="1398934"/>
            <a:ext cx="1936015" cy="1111885"/>
            <a:chOff x="947860" y="1484784"/>
            <a:chExt cx="1599715" cy="1111885"/>
          </a:xfrm>
        </p:grpSpPr>
        <p:sp>
          <p:nvSpPr>
            <p:cNvPr id="9" name="Obdélník 8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343826" y="2993886"/>
            <a:ext cx="1936015" cy="1111885"/>
            <a:chOff x="947860" y="1484784"/>
            <a:chExt cx="1599715" cy="1111885"/>
          </a:xfrm>
        </p:grpSpPr>
        <p:sp>
          <p:nvSpPr>
            <p:cNvPr id="12" name="Obdélník 1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3" name="Rovnoramenný trojúhelník 1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555776" y="2993886"/>
            <a:ext cx="1478385" cy="1111885"/>
            <a:chOff x="947860" y="1484784"/>
            <a:chExt cx="1599715" cy="1111885"/>
          </a:xfrm>
        </p:grpSpPr>
        <p:sp>
          <p:nvSpPr>
            <p:cNvPr id="15" name="Obdélník 14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279841" y="1429096"/>
            <a:ext cx="1936015" cy="1111885"/>
            <a:chOff x="947860" y="1484784"/>
            <a:chExt cx="1599715" cy="1111885"/>
          </a:xfrm>
        </p:grpSpPr>
        <p:sp>
          <p:nvSpPr>
            <p:cNvPr id="18" name="Obdélník 17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20" name="Šipka dolů 19"/>
          <p:cNvSpPr/>
          <p:nvPr/>
        </p:nvSpPr>
        <p:spPr>
          <a:xfrm>
            <a:off x="4009749" y="2584877"/>
            <a:ext cx="484632" cy="8669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815404" y="4581128"/>
            <a:ext cx="2172420" cy="1111885"/>
            <a:chOff x="947860" y="1484784"/>
            <a:chExt cx="1599715" cy="1111885"/>
          </a:xfrm>
        </p:grpSpPr>
        <p:sp>
          <p:nvSpPr>
            <p:cNvPr id="22" name="Obdélník 2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401707" y="4611290"/>
            <a:ext cx="1357638" cy="1111885"/>
            <a:chOff x="947860" y="1484784"/>
            <a:chExt cx="1599715" cy="1111885"/>
          </a:xfrm>
        </p:grpSpPr>
        <p:sp>
          <p:nvSpPr>
            <p:cNvPr id="25" name="Obdélník 24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220071" y="4611290"/>
            <a:ext cx="2592289" cy="1111885"/>
            <a:chOff x="947860" y="1484784"/>
            <a:chExt cx="1599715" cy="1111885"/>
          </a:xfrm>
        </p:grpSpPr>
        <p:sp>
          <p:nvSpPr>
            <p:cNvPr id="28" name="Obdélník 27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9" name="Rovnoramenný trojúhelník 28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771905" y="2028665"/>
            <a:ext cx="1263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a typeface="Calibri"/>
                <a:cs typeface="Times New Roman"/>
              </a:rPr>
              <a:t>obchody</a:t>
            </a:r>
            <a:endParaRPr lang="cs-CZ" sz="2400" dirty="0">
              <a:ea typeface="Calibri"/>
              <a:cs typeface="Times New Roman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44604" y="2028664"/>
            <a:ext cx="1609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a typeface="Calibri"/>
                <a:cs typeface="Times New Roman"/>
              </a:rPr>
              <a:t>peněžnictví</a:t>
            </a:r>
            <a:endParaRPr lang="cs-CZ" sz="2400" dirty="0">
              <a:ea typeface="Calibri"/>
              <a:cs typeface="Times New Roman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16217" y="2034478"/>
            <a:ext cx="1470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a typeface="Calibri"/>
                <a:cs typeface="Times New Roman"/>
              </a:rPr>
              <a:t>pojišťovny</a:t>
            </a:r>
            <a:endParaRPr lang="cs-CZ" sz="2400" dirty="0">
              <a:ea typeface="Calibri"/>
              <a:cs typeface="Times New Roman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827533" y="3612048"/>
            <a:ext cx="934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a typeface="Calibri"/>
                <a:cs typeface="Times New Roman"/>
              </a:rPr>
              <a:t>banky</a:t>
            </a:r>
            <a:endParaRPr lang="cs-CZ" sz="2400" dirty="0">
              <a:ea typeface="Calibri"/>
              <a:cs typeface="Times New Roman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598849" y="3612048"/>
            <a:ext cx="14259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a typeface="Calibri"/>
                <a:cs typeface="Times New Roman"/>
              </a:rPr>
              <a:t>spořitelny</a:t>
            </a:r>
            <a:endParaRPr lang="cs-CZ" sz="2400" dirty="0">
              <a:ea typeface="Calibri"/>
              <a:cs typeface="Times New Roman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011179" y="5200113"/>
            <a:ext cx="1780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a typeface="Calibri"/>
                <a:cs typeface="Times New Roman"/>
              </a:rPr>
              <a:t>zdravotnictví</a:t>
            </a:r>
            <a:endParaRPr lang="cs-CZ" sz="2400" dirty="0">
              <a:ea typeface="Calibri"/>
              <a:cs typeface="Times New Roman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532651" y="5236174"/>
            <a:ext cx="1095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a typeface="Calibri"/>
                <a:cs typeface="Times New Roman"/>
              </a:rPr>
              <a:t>školství</a:t>
            </a:r>
            <a:endParaRPr lang="cs-CZ" sz="2400" dirty="0">
              <a:ea typeface="Calibri"/>
              <a:cs typeface="Times New Roman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440158" y="5236174"/>
            <a:ext cx="2169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a typeface="Calibri"/>
                <a:cs typeface="Times New Roman"/>
              </a:rPr>
              <a:t>kulturní </a:t>
            </a:r>
            <a:r>
              <a:rPr lang="cs-CZ" sz="2400" dirty="0" smtClean="0">
                <a:ea typeface="Calibri"/>
                <a:cs typeface="Times New Roman"/>
              </a:rPr>
              <a:t>zařízení</a:t>
            </a:r>
            <a:endParaRPr lang="cs-CZ" sz="24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85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" grpId="0" animBg="1"/>
      <p:bldP spid="20" grpId="0" animBg="1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34420" y="288317"/>
            <a:ext cx="1584175" cy="1111885"/>
            <a:chOff x="947860" y="1484784"/>
            <a:chExt cx="1599715" cy="1111885"/>
          </a:xfrm>
        </p:grpSpPr>
        <p:sp>
          <p:nvSpPr>
            <p:cNvPr id="6" name="Obdélník 5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obchody</a:t>
              </a: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7" name="Rovnoramenný trojúhelník 6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260651" y="1971479"/>
            <a:ext cx="3466963" cy="1114985"/>
            <a:chOff x="260651" y="1971479"/>
            <a:chExt cx="3466963" cy="1114985"/>
          </a:xfrm>
        </p:grpSpPr>
        <p:grpSp>
          <p:nvGrpSpPr>
            <p:cNvPr id="11" name="Skupina 10"/>
            <p:cNvGrpSpPr/>
            <p:nvPr/>
          </p:nvGrpSpPr>
          <p:grpSpPr>
            <a:xfrm>
              <a:off x="1791599" y="1971479"/>
              <a:ext cx="1936015" cy="1111885"/>
              <a:chOff x="947860" y="1484784"/>
              <a:chExt cx="1599715" cy="1111885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1083677" y="2070889"/>
                <a:ext cx="1328083" cy="525780"/>
              </a:xfrm>
              <a:prstGeom prst="rect">
                <a:avLst/>
              </a:prstGeom>
              <a:solidFill>
                <a:srgbClr val="FFFF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400" dirty="0" smtClean="0">
                    <a:solidFill>
                      <a:schemeClr val="tx1"/>
                    </a:solidFill>
                    <a:effectLst/>
                    <a:ea typeface="Calibri"/>
                    <a:cs typeface="Times New Roman"/>
                  </a:rPr>
                  <a:t>spořitelny</a:t>
                </a:r>
                <a:endParaRPr lang="cs-CZ" sz="2400" dirty="0">
                  <a:solidFill>
                    <a:schemeClr val="tx1"/>
                  </a:solidFill>
                  <a:effectLst/>
                  <a:ea typeface="Calibri"/>
                  <a:cs typeface="Times New Roman"/>
                </a:endParaRPr>
              </a:p>
            </p:txBody>
          </p:sp>
          <p:sp>
            <p:nvSpPr>
              <p:cNvPr id="13" name="Rovnoramenný trojúhelník 12"/>
              <p:cNvSpPr/>
              <p:nvPr/>
            </p:nvSpPr>
            <p:spPr>
              <a:xfrm>
                <a:off x="947860" y="1484784"/>
                <a:ext cx="1599715" cy="586105"/>
              </a:xfrm>
              <a:prstGeom prst="triangle">
                <a:avLst/>
              </a:prstGeom>
              <a:solidFill>
                <a:srgbClr val="FF00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1100" dirty="0">
                    <a:solidFill>
                      <a:srgbClr val="000000"/>
                    </a:solidFill>
                    <a:effectLst/>
                    <a:ea typeface="Calibri"/>
                    <a:cs typeface="Times New Roman"/>
                  </a:rPr>
                  <a:t> </a:t>
                </a:r>
                <a:endParaRPr lang="cs-CZ" sz="1100" dirty="0">
                  <a:effectLst/>
                  <a:ea typeface="Calibri"/>
                  <a:cs typeface="Times New Roman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260651" y="1974579"/>
              <a:ext cx="1478385" cy="1111885"/>
              <a:chOff x="947860" y="1484784"/>
              <a:chExt cx="1599715" cy="1111885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1083677" y="2070889"/>
                <a:ext cx="1328083" cy="525780"/>
              </a:xfrm>
              <a:prstGeom prst="rect">
                <a:avLst/>
              </a:prstGeom>
              <a:solidFill>
                <a:srgbClr val="FFFF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400" dirty="0" smtClean="0">
                    <a:solidFill>
                      <a:schemeClr val="tx1"/>
                    </a:solidFill>
                    <a:effectLst/>
                    <a:ea typeface="Calibri"/>
                    <a:cs typeface="Times New Roman"/>
                  </a:rPr>
                  <a:t>banky</a:t>
                </a:r>
                <a:endParaRPr lang="cs-CZ" sz="2400" dirty="0">
                  <a:solidFill>
                    <a:schemeClr val="tx1"/>
                  </a:solidFill>
                  <a:effectLst/>
                  <a:ea typeface="Calibri"/>
                  <a:cs typeface="Times New Roman"/>
                </a:endParaRPr>
              </a:p>
            </p:txBody>
          </p:sp>
          <p:sp>
            <p:nvSpPr>
              <p:cNvPr id="16" name="Rovnoramenný trojúhelník 15"/>
              <p:cNvSpPr/>
              <p:nvPr/>
            </p:nvSpPr>
            <p:spPr>
              <a:xfrm>
                <a:off x="947860" y="1484784"/>
                <a:ext cx="1599715" cy="586105"/>
              </a:xfrm>
              <a:prstGeom prst="triangle">
                <a:avLst/>
              </a:prstGeom>
              <a:solidFill>
                <a:srgbClr val="FF00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1100" dirty="0">
                    <a:solidFill>
                      <a:srgbClr val="000000"/>
                    </a:solidFill>
                    <a:effectLst/>
                    <a:ea typeface="Calibri"/>
                    <a:cs typeface="Times New Roman"/>
                  </a:rPr>
                  <a:t> </a:t>
                </a:r>
                <a:endParaRPr lang="cs-CZ" sz="1100" dirty="0">
                  <a:effectLst/>
                  <a:ea typeface="Calibri"/>
                  <a:cs typeface="Times New Roman"/>
                </a:endParaRPr>
              </a:p>
            </p:txBody>
          </p:sp>
        </p:grpSp>
      </p:grpSp>
      <p:grpSp>
        <p:nvGrpSpPr>
          <p:cNvPr id="17" name="Skupina 16"/>
          <p:cNvGrpSpPr/>
          <p:nvPr/>
        </p:nvGrpSpPr>
        <p:grpSpPr>
          <a:xfrm>
            <a:off x="260651" y="3473970"/>
            <a:ext cx="1936015" cy="1111885"/>
            <a:chOff x="947860" y="1484784"/>
            <a:chExt cx="1599715" cy="1111885"/>
          </a:xfrm>
        </p:grpSpPr>
        <p:sp>
          <p:nvSpPr>
            <p:cNvPr id="18" name="Obdélník 17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pojišťovny</a:t>
              </a: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845665" y="5167232"/>
            <a:ext cx="2172420" cy="1111885"/>
            <a:chOff x="947860" y="1484784"/>
            <a:chExt cx="1599715" cy="1111885"/>
          </a:xfrm>
        </p:grpSpPr>
        <p:sp>
          <p:nvSpPr>
            <p:cNvPr id="22" name="Obdélník 21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zdravotnictví</a:t>
              </a: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401707" y="5167232"/>
            <a:ext cx="1357638" cy="1111885"/>
            <a:chOff x="947860" y="1484784"/>
            <a:chExt cx="1599715" cy="1111885"/>
          </a:xfrm>
        </p:grpSpPr>
        <p:sp>
          <p:nvSpPr>
            <p:cNvPr id="25" name="Obdélník 24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školství</a:t>
              </a: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205110" y="5167232"/>
            <a:ext cx="2592289" cy="1111885"/>
            <a:chOff x="947860" y="1484784"/>
            <a:chExt cx="1599715" cy="1111885"/>
          </a:xfrm>
        </p:grpSpPr>
        <p:sp>
          <p:nvSpPr>
            <p:cNvPr id="28" name="Obdélník 27"/>
            <p:cNvSpPr/>
            <p:nvPr/>
          </p:nvSpPr>
          <p:spPr>
            <a:xfrm>
              <a:off x="1083677" y="2070889"/>
              <a:ext cx="1328083" cy="52578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kulturní zařízení</a:t>
              </a: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29" name="Rovnoramenný trojúhelník 28"/>
            <p:cNvSpPr/>
            <p:nvPr/>
          </p:nvSpPr>
          <p:spPr>
            <a:xfrm>
              <a:off x="947860" y="1484784"/>
              <a:ext cx="1599715" cy="586105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684100" y="906479"/>
            <a:ext cx="4524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slouží k nakupování potravin, zboží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60812" y="2526983"/>
            <a:ext cx="56709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slouží k ukládání, půjčování nebo převádění </a:t>
            </a:r>
          </a:p>
          <a:p>
            <a:r>
              <a:rPr lang="cs-CZ" sz="2400" dirty="0" smtClean="0"/>
              <a:t>peněz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053701" y="4131591"/>
            <a:ext cx="4342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slouží k pojištění majetku a zdraví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2498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156657" y="2870186"/>
            <a:ext cx="1973572" cy="1533529"/>
            <a:chOff x="947860" y="1484786"/>
            <a:chExt cx="1599715" cy="888911"/>
          </a:xfrm>
        </p:grpSpPr>
        <p:sp>
          <p:nvSpPr>
            <p:cNvPr id="3" name="Obdélník 2"/>
            <p:cNvSpPr/>
            <p:nvPr/>
          </p:nvSpPr>
          <p:spPr>
            <a:xfrm>
              <a:off x="1083677" y="1794613"/>
              <a:ext cx="1328083" cy="579084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 dirty="0">
                  <a:solidFill>
                    <a:schemeClr val="tx1"/>
                  </a:solidFill>
                  <a:ea typeface="Calibri"/>
                  <a:cs typeface="Times New Roman"/>
                </a:rPr>
                <a:t>s</a:t>
              </a:r>
              <a:r>
                <a:rPr lang="cs-CZ" sz="2400" dirty="0" smtClean="0">
                  <a:solidFill>
                    <a:schemeClr val="tx1"/>
                  </a:solidFill>
                  <a:effectLst/>
                  <a:ea typeface="Calibri"/>
                  <a:cs typeface="Times New Roman"/>
                </a:rPr>
                <a:t>pořitelny</a:t>
              </a:r>
              <a:endParaRPr lang="cs-CZ" sz="2400" dirty="0">
                <a:solidFill>
                  <a:schemeClr val="tx1"/>
                </a:solidFill>
                <a:ea typeface="Calibri"/>
                <a:cs typeface="Times New Roman"/>
              </a:endParaRPr>
            </a:p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2400" dirty="0" smtClean="0">
                  <a:solidFill>
                    <a:schemeClr val="tx1"/>
                  </a:solidFill>
                  <a:ea typeface="Calibri"/>
                  <a:cs typeface="Times New Roman"/>
                </a:rPr>
                <a:t>banky</a:t>
              </a:r>
              <a:endParaRPr lang="cs-CZ" sz="2400" dirty="0">
                <a:solidFill>
                  <a:schemeClr val="tx1"/>
                </a:solidFill>
                <a:effectLst/>
                <a:ea typeface="Calibri"/>
                <a:cs typeface="Times New Roman"/>
              </a:endParaRPr>
            </a:p>
          </p:txBody>
        </p:sp>
        <p:sp>
          <p:nvSpPr>
            <p:cNvPr id="4" name="Rovnoramenný trojúhelník 3"/>
            <p:cNvSpPr/>
            <p:nvPr/>
          </p:nvSpPr>
          <p:spPr>
            <a:xfrm>
              <a:off x="947860" y="1484786"/>
              <a:ext cx="1599715" cy="309827"/>
            </a:xfrm>
            <a:prstGeom prst="triangle">
              <a:avLst/>
            </a:pr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cs-CZ" sz="1100" dirty="0">
                  <a:solidFill>
                    <a:srgbClr val="000000"/>
                  </a:solidFill>
                  <a:effectLst/>
                  <a:ea typeface="Calibri"/>
                  <a:cs typeface="Times New Roman"/>
                </a:rPr>
                <a:t> </a:t>
              </a:r>
              <a:endParaRPr lang="cs-CZ" sz="1100" dirty="0">
                <a:effectLst/>
                <a:ea typeface="Calibri"/>
                <a:cs typeface="Times New Roman"/>
              </a:endParaRPr>
            </a:p>
          </p:txBody>
        </p:sp>
      </p:grpSp>
      <p:sp>
        <p:nvSpPr>
          <p:cNvPr id="8" name="Šipka doprava 7"/>
          <p:cNvSpPr/>
          <p:nvPr/>
        </p:nvSpPr>
        <p:spPr>
          <a:xfrm rot="2040487">
            <a:off x="2528117" y="2854502"/>
            <a:ext cx="72348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811289">
            <a:off x="3168332" y="4509121"/>
            <a:ext cx="48463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20086205">
            <a:off x="4720358" y="4509119"/>
            <a:ext cx="484632" cy="7200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8438683">
            <a:off x="5018384" y="2855516"/>
            <a:ext cx="733259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270034" y="2590883"/>
            <a:ext cx="1114408" cy="5232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vklady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09832" y="2486647"/>
            <a:ext cx="2704330" cy="95410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splátky </a:t>
            </a:r>
          </a:p>
          <a:p>
            <a:r>
              <a:rPr lang="cs-CZ" sz="2800" dirty="0" smtClean="0"/>
              <a:t>+ úroky za půjčku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05278" y="5253979"/>
            <a:ext cx="2269211" cy="5232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/>
              <a:t>ú</a:t>
            </a:r>
            <a:r>
              <a:rPr lang="cs-CZ" sz="2800" dirty="0" smtClean="0"/>
              <a:t>roky z vkladů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85616" y="5253979"/>
            <a:ext cx="1130694" cy="5232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půjčka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851" y="116632"/>
            <a:ext cx="3095625" cy="2592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563361" y="6072198"/>
            <a:ext cx="3384376" cy="707886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= OBĚH PENĚZ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40841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2483768" y="260648"/>
            <a:ext cx="3672408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CESTOVNÍ RUCH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3881" y="1844824"/>
            <a:ext cx="503862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velký přínos pro hospodářství</a:t>
            </a:r>
          </a:p>
          <a:p>
            <a:r>
              <a:rPr lang="cs-CZ" sz="2800" dirty="0" smtClean="0"/>
              <a:t>    (zahraniční turisté utratí peníze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za poskytnuté služby)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rekreace, turistika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5" b="17553"/>
          <a:stretch/>
        </p:blipFill>
        <p:spPr bwMode="auto">
          <a:xfrm>
            <a:off x="5212504" y="1484784"/>
            <a:ext cx="3751984" cy="2808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36894" y="4437112"/>
            <a:ext cx="1446358" cy="523220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rekreace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7997" y="4437112"/>
            <a:ext cx="4962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cestování za účelem odpočinku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8547" y="5589240"/>
            <a:ext cx="1368708" cy="523220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turistika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09418" y="5589240"/>
            <a:ext cx="7343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putování a záliba v poznávání krajin a památek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2899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9" grpId="0" animBg="1"/>
      <p:bldP spid="10" grpId="0"/>
      <p:bldP spid="11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6">
            <a:hlinkClick r:id="rId2"/>
          </p:cNvPr>
          <p:cNvSpPr>
            <a:spLocks noChangeArrowheads="1"/>
          </p:cNvSpPr>
          <p:nvPr/>
        </p:nvSpPr>
        <p:spPr bwMode="auto">
          <a:xfrm>
            <a:off x="762000" y="762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Rectangle 7">
            <a:hlinkClick r:id="rId2"/>
          </p:cNvPr>
          <p:cNvSpPr>
            <a:spLocks noChangeArrowheads="1"/>
          </p:cNvSpPr>
          <p:nvPr/>
        </p:nvSpPr>
        <p:spPr bwMode="auto">
          <a:xfrm>
            <a:off x="914400" y="914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8">
            <a:hlinkClick r:id="rId2"/>
          </p:cNvPr>
          <p:cNvSpPr>
            <a:spLocks noChangeArrowheads="1"/>
          </p:cNvSpPr>
          <p:nvPr/>
        </p:nvSpPr>
        <p:spPr bwMode="auto">
          <a:xfrm>
            <a:off x="1066800" y="1066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6308" r="84615">
                        <a14:foregroundMark x1="46154" y1="57846" x2="54154" y2="57846"/>
                        <a14:foregroundMark x1="61538" y1="59385" x2="69846" y2="59692"/>
                        <a14:foregroundMark x1="51692" y1="81538" x2="67385" y2="68923"/>
                        <a14:foregroundMark x1="56615" y1="78462" x2="57538" y2="92000"/>
                        <a14:foregroundMark x1="59385" y1="92615" x2="60923" y2="76615"/>
                        <a14:foregroundMark x1="19385" y1="21538" x2="70462" y2="23385"/>
                        <a14:foregroundMark x1="51077" y1="20000" x2="49231" y2="1538"/>
                        <a14:foregroundMark x1="44308" y1="3385" x2="31077" y2="33538"/>
                        <a14:foregroundMark x1="36308" y1="21231" x2="33231" y2="7077"/>
                        <a14:foregroundMark x1="35385" y1="20923" x2="24615" y2="11692"/>
                        <a14:foregroundMark x1="37231" y1="22462" x2="52308" y2="38462"/>
                        <a14:foregroundMark x1="46769" y1="37231" x2="33538" y2="33846"/>
                        <a14:foregroundMark x1="42462" y1="27692" x2="69846" y2="38769"/>
                        <a14:foregroundMark x1="62154" y1="35077" x2="69231" y2="30462"/>
                        <a14:foregroundMark x1="60615" y1="24000" x2="58154" y2="7077"/>
                        <a14:foregroundMark x1="58154" y1="7077" x2="68923" y2="1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16" r="16242"/>
          <a:stretch/>
        </p:blipFill>
        <p:spPr bwMode="auto">
          <a:xfrm>
            <a:off x="430204" y="304800"/>
            <a:ext cx="3421716" cy="4379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bláček 17"/>
          <p:cNvSpPr/>
          <p:nvPr/>
        </p:nvSpPr>
        <p:spPr>
          <a:xfrm>
            <a:off x="4724400" y="1628800"/>
            <a:ext cx="4279985" cy="2340496"/>
          </a:xfrm>
          <a:prstGeom prst="cloudCallout">
            <a:avLst>
              <a:gd name="adj1" fmla="val -87233"/>
              <a:gd name="adj2" fmla="val 3766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 přesmyčkách najdi názvy služeb.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4731893" y="4498210"/>
            <a:ext cx="3240360" cy="1763960"/>
          </a:xfrm>
          <a:prstGeom prst="cloudCallout">
            <a:avLst>
              <a:gd name="adj1" fmla="val -97494"/>
              <a:gd name="adj2" fmla="val -8800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Napiš je na linky.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678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971003" y="260648"/>
            <a:ext cx="2067838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poyneltsři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74317" y="260648"/>
            <a:ext cx="1915464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ybchodo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6876256" y="2636912"/>
            <a:ext cx="1710711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sšokltív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558039" y="2636912"/>
            <a:ext cx="1470605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kybna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3235184" y="2636912"/>
            <a:ext cx="2537824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írizadvrontcv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331507" y="4869160"/>
            <a:ext cx="3096865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kíutnrlu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azízníeř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755576" y="4869160"/>
            <a:ext cx="2105776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npjoiťšoyv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90561" y="1988840"/>
            <a:ext cx="88569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90561" y="4365104"/>
            <a:ext cx="88569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604" y="6525344"/>
            <a:ext cx="88569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16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971003" y="260648"/>
            <a:ext cx="2067838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spořitelny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74317" y="260648"/>
            <a:ext cx="1915464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obchody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6876256" y="2636912"/>
            <a:ext cx="1710711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školství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558039" y="2636912"/>
            <a:ext cx="1470605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banky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3235184" y="2636912"/>
            <a:ext cx="2537824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zdravotnictví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331507" y="4869160"/>
            <a:ext cx="3096865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kulturní zařízení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755576" y="4869160"/>
            <a:ext cx="2105776" cy="1033272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pojišťovny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045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ectangle 6">
            <a:hlinkClick r:id="rId2"/>
          </p:cNvPr>
          <p:cNvSpPr>
            <a:spLocks noChangeArrowheads="1"/>
          </p:cNvSpPr>
          <p:nvPr/>
        </p:nvSpPr>
        <p:spPr bwMode="auto">
          <a:xfrm>
            <a:off x="762000" y="762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Rectangle 7">
            <a:hlinkClick r:id="rId2"/>
          </p:cNvPr>
          <p:cNvSpPr>
            <a:spLocks noChangeArrowheads="1"/>
          </p:cNvSpPr>
          <p:nvPr/>
        </p:nvSpPr>
        <p:spPr bwMode="auto">
          <a:xfrm>
            <a:off x="914400" y="914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8">
            <a:hlinkClick r:id="rId2"/>
          </p:cNvPr>
          <p:cNvSpPr>
            <a:spLocks noChangeArrowheads="1"/>
          </p:cNvSpPr>
          <p:nvPr/>
        </p:nvSpPr>
        <p:spPr bwMode="auto">
          <a:xfrm>
            <a:off x="1066800" y="1066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6308" r="84615">
                        <a14:foregroundMark x1="46154" y1="57846" x2="54154" y2="57846"/>
                        <a14:foregroundMark x1="61538" y1="59385" x2="69846" y2="59692"/>
                        <a14:foregroundMark x1="51692" y1="81538" x2="67385" y2="68923"/>
                        <a14:foregroundMark x1="56615" y1="78462" x2="57538" y2="92000"/>
                        <a14:foregroundMark x1="59385" y1="92615" x2="60923" y2="76615"/>
                        <a14:foregroundMark x1="19385" y1="21538" x2="70462" y2="23385"/>
                        <a14:foregroundMark x1="51077" y1="20000" x2="49231" y2="1538"/>
                        <a14:foregroundMark x1="44308" y1="3385" x2="31077" y2="33538"/>
                        <a14:foregroundMark x1="36308" y1="21231" x2="33231" y2="7077"/>
                        <a14:foregroundMark x1="35385" y1="20923" x2="24615" y2="11692"/>
                        <a14:foregroundMark x1="37231" y1="22462" x2="52308" y2="38462"/>
                        <a14:foregroundMark x1="46769" y1="37231" x2="33538" y2="33846"/>
                        <a14:foregroundMark x1="42462" y1="27692" x2="69846" y2="38769"/>
                        <a14:foregroundMark x1="62154" y1="35077" x2="69231" y2="30462"/>
                        <a14:foregroundMark x1="60615" y1="24000" x2="58154" y2="7077"/>
                        <a14:foregroundMark x1="58154" y1="7077" x2="68923" y2="1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16" r="16242"/>
          <a:stretch/>
        </p:blipFill>
        <p:spPr bwMode="auto">
          <a:xfrm>
            <a:off x="430204" y="304800"/>
            <a:ext cx="3421716" cy="4379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bláček 17"/>
          <p:cNvSpPr/>
          <p:nvPr/>
        </p:nvSpPr>
        <p:spPr>
          <a:xfrm>
            <a:off x="4724400" y="1628800"/>
            <a:ext cx="4096072" cy="1872208"/>
          </a:xfrm>
          <a:prstGeom prst="cloudCallout">
            <a:avLst>
              <a:gd name="adj1" fmla="val -88968"/>
              <a:gd name="adj2" fmla="val 5468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Vylušti správně tajenku.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4731892" y="4498210"/>
            <a:ext cx="3440507" cy="1523078"/>
          </a:xfrm>
          <a:prstGeom prst="cloudCallout">
            <a:avLst>
              <a:gd name="adj1" fmla="val -94272"/>
              <a:gd name="adj2" fmla="val -10073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Dopiš názvy měst.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36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5275880"/>
              </p:ext>
            </p:extLst>
          </p:nvPr>
        </p:nvGraphicFramePr>
        <p:xfrm>
          <a:off x="670311" y="404664"/>
          <a:ext cx="8460432" cy="6134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18400"/>
                <a:gridCol w="518400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04000"/>
                <a:gridCol w="504000"/>
                <a:gridCol w="504000"/>
                <a:gridCol w="504000"/>
                <a:gridCol w="504000"/>
                <a:gridCol w="243680"/>
              </a:tblGrid>
              <a:tr h="482156">
                <a:tc row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x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156"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5" gridSpan="5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5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8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5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5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6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6468">
                <a:tc gridSpan="1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771800" y="35907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88229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980" y="140551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193982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246304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3645024"/>
            <a:ext cx="547162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Výroba trubiček (Královehradecký kraj)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Chemický průmysl (Pardubický kraj)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Výroba látek JITKA (Jihočeský kraj)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Těžba hnědého uhlí (Ústecký kraj)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Strojírenský průmysl (Středočeský kraj)</a:t>
            </a:r>
          </a:p>
        </p:txBody>
      </p:sp>
    </p:spTree>
    <p:extLst>
      <p:ext uri="{BB962C8B-B14F-4D97-AF65-F5344CB8AC3E}">
        <p14:creationId xmlns:p14="http://schemas.microsoft.com/office/powerpoint/2010/main" val="61987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5965990"/>
              </p:ext>
            </p:extLst>
          </p:nvPr>
        </p:nvGraphicFramePr>
        <p:xfrm>
          <a:off x="627375" y="1387293"/>
          <a:ext cx="8460432" cy="6134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18400"/>
                <a:gridCol w="518400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04000"/>
                <a:gridCol w="504000"/>
                <a:gridCol w="504000"/>
                <a:gridCol w="504000"/>
                <a:gridCol w="504000"/>
                <a:gridCol w="243680"/>
              </a:tblGrid>
              <a:tr h="482156">
                <a:tc row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     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Ů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x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156"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5" gridSpan="5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5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8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5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lnB w="12700" cmpd="sng">
                      <a:noFill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5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6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6468">
                <a:tc gridSpan="17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699792" y="140551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053" y="190886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465" y="2418419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2941639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54255" y="3458543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59078"/>
            <a:ext cx="1266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Řešení: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1355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smtClean="0"/>
              <a:t>Čerpáno z otevřené galerie Microsoft Office </a:t>
            </a:r>
            <a:r>
              <a:rPr lang="cs-CZ" sz="2800" b="1" u="sng" smtClean="0">
                <a:hlinkClick r:id="rId2"/>
              </a:rPr>
              <a:t>www.microsoft.office.com</a:t>
            </a:r>
            <a:endParaRPr lang="cs-CZ" sz="280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4375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510</Words>
  <Application>Microsoft Office PowerPoint</Application>
  <PresentationFormat>Předvádění na obrazovce (4:3)</PresentationFormat>
  <Paragraphs>180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36</cp:revision>
  <dcterms:created xsi:type="dcterms:W3CDTF">2012-11-25T13:17:50Z</dcterms:created>
  <dcterms:modified xsi:type="dcterms:W3CDTF">2013-01-19T09:04:10Z</dcterms:modified>
</cp:coreProperties>
</file>