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2" r:id="rId4"/>
    <p:sldId id="264" r:id="rId5"/>
    <p:sldId id="259" r:id="rId6"/>
    <p:sldId id="260" r:id="rId7"/>
    <p:sldId id="265" r:id="rId8"/>
    <p:sldId id="261" r:id="rId9"/>
    <p:sldId id="262" r:id="rId10"/>
    <p:sldId id="263" r:id="rId11"/>
    <p:sldId id="266" r:id="rId12"/>
    <p:sldId id="268" r:id="rId13"/>
    <p:sldId id="273" r:id="rId14"/>
    <p:sldId id="271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D645"/>
    <a:srgbClr val="32DA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6879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476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14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168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0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7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28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301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206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514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0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2D1DD4-6375-492B-AE24-F2A2E8DFE17A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43EAA4-5B9F-4D86-A54B-2B769071CB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851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46956" y="4509120"/>
            <a:ext cx="74414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VY_32_INOVACE_XVII_1_12_ Hospodářství ČR - opakování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XVII</a:t>
            </a:r>
            <a:r>
              <a:rPr lang="cs-CZ" b="1" dirty="0" smtClean="0"/>
              <a:t>          Sada číslo:   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12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37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42165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opakují učivo o hospodářství České republiky.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smtClean="0"/>
              <a:t>: </a:t>
            </a:r>
            <a:r>
              <a:rPr lang="cs-CZ"/>
              <a:t>Žák zná přírodní a hospodářské podmínky ČR.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průmysl, zemědělství, těžba surovin, doprava, obchod, služby, cestovní ruch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pero,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</a:t>
            </a:r>
            <a:r>
              <a:rPr lang="cs-CZ" dirty="0" smtClean="0"/>
              <a:t> min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17678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materiálem:</a:t>
            </a:r>
          </a:p>
          <a:p>
            <a:r>
              <a:rPr lang="cs-CZ" dirty="0"/>
              <a:t>Žáci </a:t>
            </a:r>
            <a:r>
              <a:rPr lang="cs-CZ" dirty="0" smtClean="0"/>
              <a:t>opakují hospodářství ČR. Chodí </a:t>
            </a:r>
            <a:r>
              <a:rPr lang="cs-CZ" dirty="0"/>
              <a:t>k interaktivní tabuli a pracují s jednotlivými snímky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Prezentací si upevňují učivo. </a:t>
            </a:r>
          </a:p>
          <a:p>
            <a:endParaRPr lang="cs-CZ" b="1" dirty="0" smtClean="0"/>
          </a:p>
          <a:p>
            <a:r>
              <a:rPr lang="cs-CZ" b="1" dirty="0" smtClean="0"/>
              <a:t>Snímky č. 5  – </a:t>
            </a:r>
            <a:r>
              <a:rPr lang="cs-CZ" dirty="0" smtClean="0"/>
              <a:t>Žáci vybírají dotykem možnosti odpovědi. Správná možnost se zatočí, špatná možnost odletí.</a:t>
            </a:r>
          </a:p>
          <a:p>
            <a:endParaRPr lang="cs-CZ" dirty="0"/>
          </a:p>
          <a:p>
            <a:r>
              <a:rPr lang="cs-CZ" b="1" dirty="0"/>
              <a:t>Snímky č. </a:t>
            </a:r>
            <a:r>
              <a:rPr lang="cs-CZ" b="1" dirty="0" smtClean="0"/>
              <a:t>6  –  </a:t>
            </a:r>
            <a:r>
              <a:rPr lang="cs-CZ" dirty="0"/>
              <a:t>Žáci vybírají dotykem možnosti odpovědi. Správná možnost se </a:t>
            </a:r>
            <a:r>
              <a:rPr lang="cs-CZ" dirty="0" smtClean="0"/>
              <a:t>zavlní, </a:t>
            </a:r>
            <a:r>
              <a:rPr lang="cs-CZ" dirty="0"/>
              <a:t>špatná možnost odletí.</a:t>
            </a:r>
          </a:p>
          <a:p>
            <a:endParaRPr lang="cs-CZ" dirty="0" smtClean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8, 9 – </a:t>
            </a:r>
            <a:r>
              <a:rPr lang="cs-CZ" dirty="0" smtClean="0"/>
              <a:t>Žáci potvrdí dotykem správné tvrzení. Pokud je správné, tlačítko </a:t>
            </a:r>
            <a:r>
              <a:rPr lang="cs-CZ" b="1" dirty="0" smtClean="0"/>
              <a:t>ano </a:t>
            </a:r>
            <a:r>
              <a:rPr lang="cs-CZ" dirty="0" smtClean="0"/>
              <a:t>nebo </a:t>
            </a:r>
            <a:r>
              <a:rPr lang="cs-CZ" b="1" dirty="0" smtClean="0"/>
              <a:t>ne</a:t>
            </a:r>
            <a:r>
              <a:rPr lang="cs-CZ" dirty="0" smtClean="0"/>
              <a:t> zabliká a objeví se žlutý </a:t>
            </a:r>
            <a:r>
              <a:rPr lang="cs-CZ" b="1" dirty="0" err="1" smtClean="0"/>
              <a:t>smajlík</a:t>
            </a:r>
            <a:r>
              <a:rPr lang="cs-CZ" dirty="0" smtClean="0"/>
              <a:t>, pokud je chybné, objeví se zelený </a:t>
            </a:r>
            <a:r>
              <a:rPr lang="cs-CZ" b="1" dirty="0" err="1" smtClean="0"/>
              <a:t>mračoun</a:t>
            </a:r>
            <a:r>
              <a:rPr lang="cs-CZ" dirty="0" smtClean="0"/>
              <a:t>. Dalším dotykem na tabuli vyplyne správná odpověď.</a:t>
            </a:r>
          </a:p>
          <a:p>
            <a:endParaRPr lang="cs-CZ" b="1" dirty="0" smtClean="0"/>
          </a:p>
          <a:p>
            <a:r>
              <a:rPr lang="cs-CZ" b="1" dirty="0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11, 12 – </a:t>
            </a:r>
            <a:r>
              <a:rPr lang="cs-CZ" dirty="0" smtClean="0"/>
              <a:t>Žáci odpovídají na otázku. Vybírají z možností dotykem. Správná odpověď se rozhýbe a vrátí na původní místo, zároveň se rozbliká </a:t>
            </a:r>
            <a:r>
              <a:rPr lang="cs-CZ" b="1" dirty="0" smtClean="0"/>
              <a:t>ano </a:t>
            </a:r>
            <a:r>
              <a:rPr lang="cs-CZ" dirty="0" smtClean="0"/>
              <a:t>nebo</a:t>
            </a:r>
            <a:r>
              <a:rPr lang="cs-CZ" b="1" dirty="0" smtClean="0"/>
              <a:t> ne. </a:t>
            </a:r>
            <a:r>
              <a:rPr lang="cs-CZ" dirty="0" smtClean="0"/>
              <a:t>Špatná odpověď po dotyku odletí.</a:t>
            </a:r>
          </a:p>
          <a:p>
            <a:endParaRPr lang="cs-CZ" dirty="0"/>
          </a:p>
          <a:p>
            <a:r>
              <a:rPr lang="cs-CZ" b="1" dirty="0"/>
              <a:t>Snímky č. </a:t>
            </a:r>
            <a:r>
              <a:rPr lang="cs-CZ" b="1" dirty="0" smtClean="0"/>
              <a:t>14 – </a:t>
            </a:r>
            <a:r>
              <a:rPr lang="cs-CZ" dirty="0" smtClean="0"/>
              <a:t>Žáci vybírají dotykem možnosti odpovědi. Správná možnost zabliká, špatná možnost odletí.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7235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538" r="89538">
                        <a14:foregroundMark x1="32000" y1="2462" x2="32615" y2="28000"/>
                        <a14:foregroundMark x1="37846" y1="21538" x2="21846" y2="21538"/>
                        <a14:foregroundMark x1="21846" y1="29231" x2="30154" y2="30769"/>
                        <a14:foregroundMark x1="32923" y1="29231" x2="21846" y2="25846"/>
                        <a14:foregroundMark x1="21846" y1="25538" x2="25846" y2="25538"/>
                        <a14:foregroundMark x1="37846" y1="19692" x2="24923" y2="10769"/>
                        <a14:foregroundMark x1="35077" y1="14769" x2="34769" y2="8308"/>
                        <a14:foregroundMark x1="31077" y1="11385" x2="28000" y2="7385"/>
                        <a14:foregroundMark x1="27692" y1="19692" x2="24615" y2="12615"/>
                        <a14:foregroundMark x1="24000" y1="21846" x2="20923" y2="14462"/>
                        <a14:foregroundMark x1="43077" y1="57231" x2="50462" y2="57538"/>
                        <a14:foregroundMark x1="61538" y1="59692" x2="68923" y2="61231"/>
                        <a14:foregroundMark x1="47077" y1="78154" x2="60308" y2="80000"/>
                        <a14:foregroundMark x1="61538" y1="91077" x2="76615" y2="90154"/>
                        <a14:foregroundMark x1="72923" y1="90769" x2="72923" y2="83077"/>
                        <a14:foregroundMark x1="72923" y1="83077" x2="76923" y2="87692"/>
                        <a14:foregroundMark x1="65846" y1="93231" x2="70769" y2="99077"/>
                        <a14:foregroundMark x1="72000" y1="94462" x2="77538" y2="98154"/>
                        <a14:foregroundMark x1="72923" y1="93846" x2="80000" y2="95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67944" y="2860096"/>
            <a:ext cx="370805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851920" y="620688"/>
            <a:ext cx="4464496" cy="2222224"/>
          </a:xfrm>
          <a:prstGeom prst="cloudCallout">
            <a:avLst>
              <a:gd name="adj1" fmla="val -33019"/>
              <a:gd name="adj2" fmla="val 15367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/>
              <a:t>Vyber správné odpovědi</a:t>
            </a:r>
            <a:r>
              <a:rPr lang="cs-CZ" sz="3600" b="1" dirty="0"/>
              <a:t>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4"/>
            <a:ext cx="4462463" cy="3309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185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581" y="391577"/>
            <a:ext cx="505792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Do odvětví hospodářství patří:</a:t>
            </a:r>
          </a:p>
        </p:txBody>
      </p:sp>
      <p:sp>
        <p:nvSpPr>
          <p:cNvPr id="8" name="Obdélník 7"/>
          <p:cNvSpPr/>
          <p:nvPr/>
        </p:nvSpPr>
        <p:spPr>
          <a:xfrm>
            <a:off x="380467" y="1263749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průmys</a:t>
            </a:r>
            <a:r>
              <a:rPr lang="cs-CZ" sz="3200" dirty="0" smtClean="0">
                <a:solidFill>
                  <a:schemeClr val="tx1"/>
                </a:solidFill>
              </a:rPr>
              <a:t>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20887" y="2132856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služby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68650" y="2132855"/>
            <a:ext cx="2245838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cestovní ruch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1255673"/>
            <a:ext cx="2171092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těžba surovin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220887" y="1263749"/>
            <a:ext cx="1989044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zemědělství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80466" y="2145553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obchod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6296" y="1252402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doprava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80467" y="3645783"/>
            <a:ext cx="375211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V nížinách se pěstuje: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2451" y="4653136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pšenice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88986" y="6147245"/>
            <a:ext cx="2052227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cukrová řepa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213441" y="4509120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ječmen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29554" y="4510652"/>
            <a:ext cx="1478193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kukuřice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6573" y="5370250"/>
            <a:ext cx="1167588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chmel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039769" y="5408286"/>
            <a:ext cx="1224136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ovoce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224901" y="4653135"/>
            <a:ext cx="732366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žito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25778" y="6272988"/>
            <a:ext cx="1763260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vinná réva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787714" y="5604033"/>
            <a:ext cx="145562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zelenina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606289" y="5408285"/>
            <a:ext cx="819505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259054" y="2132854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doleva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000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5658" y="332656"/>
            <a:ext cx="4317529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Ve vysočinách se pěstuje:</a:t>
            </a:r>
          </a:p>
        </p:txBody>
      </p:sp>
      <p:sp>
        <p:nvSpPr>
          <p:cNvPr id="4" name="Obdélník 3"/>
          <p:cNvSpPr/>
          <p:nvPr/>
        </p:nvSpPr>
        <p:spPr>
          <a:xfrm>
            <a:off x="843281" y="2321652"/>
            <a:ext cx="2052227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řepka olejka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5658" y="1340768"/>
            <a:ext cx="13681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oves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74826" y="1341034"/>
            <a:ext cx="1734339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brambory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58390" y="2175608"/>
            <a:ext cx="1532744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kukuřice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42039" y="2175609"/>
            <a:ext cx="732366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žito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29990" y="1196752"/>
            <a:ext cx="1763260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vinná réva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00528" y="1085485"/>
            <a:ext cx="819505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5657" y="3717032"/>
            <a:ext cx="505394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Chmel se pěstuje v okolí měst: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87367" y="5733256"/>
            <a:ext cx="980377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Jičín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41838" y="4744225"/>
            <a:ext cx="1021972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Žatec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85337" y="5587212"/>
            <a:ext cx="1505851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Mělník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974911" y="4744225"/>
            <a:ext cx="2016223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 části Hané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627784" y="5004674"/>
            <a:ext cx="917924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793250" y="5847662"/>
            <a:ext cx="1763260" cy="52089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Litoměřice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1256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04" y="2924944"/>
            <a:ext cx="3796556" cy="3603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1547664" y="548680"/>
            <a:ext cx="7200800" cy="2664296"/>
          </a:xfrm>
          <a:prstGeom prst="cloudCallout">
            <a:avLst>
              <a:gd name="adj1" fmla="val -21858"/>
              <a:gd name="adj2" fmla="val 12787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Potvrď správné tvrzení.</a:t>
            </a:r>
          </a:p>
          <a:p>
            <a:pPr algn="ctr"/>
            <a:r>
              <a:rPr lang="cs-CZ" sz="3600" b="1" dirty="0" smtClean="0"/>
              <a:t>Stiskni správnou odpověď.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15929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29" y="221296"/>
            <a:ext cx="794127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Hnědé uhlí se těží v Mostecké a Sokolovské pánvi.</a:t>
            </a:r>
            <a:endParaRPr lang="cs-CZ" sz="2800" b="1" dirty="0"/>
          </a:p>
        </p:txBody>
      </p:sp>
      <p:sp>
        <p:nvSpPr>
          <p:cNvPr id="3" name="Zkosené hrany 2"/>
          <p:cNvSpPr/>
          <p:nvPr/>
        </p:nvSpPr>
        <p:spPr>
          <a:xfrm>
            <a:off x="2608903" y="873760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4245861" y="873760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997" y="869376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961" y="834462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0029" y="1909903"/>
            <a:ext cx="5166414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Černé uhlí se těží v okolí Prahy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4992" y="3568660"/>
            <a:ext cx="594335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V Pardubicích je chemický průmysl.  </a:t>
            </a:r>
            <a:endParaRPr lang="cs-CZ" sz="2800" b="1" dirty="0"/>
          </a:p>
        </p:txBody>
      </p:sp>
      <p:sp>
        <p:nvSpPr>
          <p:cNvPr id="9" name="Zkosené hrany 8"/>
          <p:cNvSpPr/>
          <p:nvPr/>
        </p:nvSpPr>
        <p:spPr>
          <a:xfrm>
            <a:off x="2585513" y="2566138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2573396" y="4240780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4226451" y="2566138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226451" y="4240780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5272892"/>
            <a:ext cx="633423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 Broušené sklo se vyrábí v Novém Boru.</a:t>
            </a:r>
            <a:endParaRPr lang="cs-CZ" sz="2800" b="1" dirty="0"/>
          </a:p>
        </p:txBody>
      </p:sp>
      <p:sp>
        <p:nvSpPr>
          <p:cNvPr id="14" name="Zkosené hrany 13"/>
          <p:cNvSpPr/>
          <p:nvPr/>
        </p:nvSpPr>
        <p:spPr>
          <a:xfrm>
            <a:off x="2585513" y="5907933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4226451" y="5907933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997" y="2582005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30" y="2582005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648" y="4240780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997" y="4283256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648" y="5907933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989" y="5950409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6319757" y="2407127"/>
            <a:ext cx="277672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Severní Morava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okolí Karviné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238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"/>
                            </p:stCondLst>
                            <p:childTnLst>
                              <p:par>
                                <p:cTn id="6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500"/>
                            </p:stCondLst>
                            <p:childTnLst>
                              <p:par>
                                <p:cTn id="9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"/>
                            </p:stCondLst>
                            <p:childTnLst>
                              <p:par>
                                <p:cTn id="10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79512" y="220972"/>
            <a:ext cx="600395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 Klavíry se vyrábí ve městě Olomouc. </a:t>
            </a:r>
            <a:endParaRPr lang="cs-CZ" sz="2800" b="1" dirty="0"/>
          </a:p>
        </p:txBody>
      </p:sp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3319" y="856772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136" y="851352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kosené hrany 10"/>
          <p:cNvSpPr/>
          <p:nvPr/>
        </p:nvSpPr>
        <p:spPr>
          <a:xfrm>
            <a:off x="2608903" y="873760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259183" y="873760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09912" y="805747"/>
            <a:ext cx="2691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Hradec Králové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9512" y="1943253"/>
            <a:ext cx="665387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 V Mladé Boleslavi se vyrábí automobily.</a:t>
            </a:r>
            <a:endParaRPr lang="cs-CZ" sz="2800" b="1" dirty="0"/>
          </a:p>
        </p:txBody>
      </p:sp>
      <p:sp>
        <p:nvSpPr>
          <p:cNvPr id="15" name="Zkosené hrany 14"/>
          <p:cNvSpPr/>
          <p:nvPr/>
        </p:nvSpPr>
        <p:spPr>
          <a:xfrm>
            <a:off x="2651357" y="2584697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4285557" y="2584697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254" y="2584697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102" y="2627173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13246" y="3564305"/>
            <a:ext cx="676749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 </a:t>
            </a:r>
            <a:r>
              <a:rPr lang="cs-CZ" sz="2800" b="1" dirty="0"/>
              <a:t>V</a:t>
            </a:r>
            <a:r>
              <a:rPr lang="cs-CZ" sz="2800" b="1" dirty="0" smtClean="0"/>
              <a:t> Jablonci nad Nisou se vyrábí porcelán. </a:t>
            </a:r>
            <a:endParaRPr lang="cs-CZ" sz="2800" b="1" dirty="0"/>
          </a:p>
        </p:txBody>
      </p:sp>
      <p:sp>
        <p:nvSpPr>
          <p:cNvPr id="20" name="Zkosené hrany 19"/>
          <p:cNvSpPr/>
          <p:nvPr/>
        </p:nvSpPr>
        <p:spPr>
          <a:xfrm>
            <a:off x="2667829" y="4293096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4296165" y="4293096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2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102" y="4300957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245" y="4267876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6817932" y="4131983"/>
            <a:ext cx="1649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bižuterie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3620" y="5232193"/>
            <a:ext cx="519212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12. Papír se vyrábí ve městě Štětí.</a:t>
            </a:r>
            <a:endParaRPr lang="cs-CZ" sz="2800" b="1" dirty="0"/>
          </a:p>
        </p:txBody>
      </p:sp>
      <p:sp>
        <p:nvSpPr>
          <p:cNvPr id="26" name="Zkosené hrany 25"/>
          <p:cNvSpPr/>
          <p:nvPr/>
        </p:nvSpPr>
        <p:spPr>
          <a:xfrm>
            <a:off x="2644524" y="5931646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kosené hrany 26"/>
          <p:cNvSpPr/>
          <p:nvPr/>
        </p:nvSpPr>
        <p:spPr>
          <a:xfrm>
            <a:off x="4285557" y="5931646"/>
            <a:ext cx="1224136" cy="698118"/>
          </a:xfrm>
          <a:prstGeom prst="beve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NE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2471" y="5931646"/>
            <a:ext cx="818748" cy="759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380" y="5974122"/>
            <a:ext cx="1239866" cy="613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7341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8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9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1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2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3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50" autoRev="1" fill="remove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6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/>
      <p:bldP spid="15" grpId="0" animBg="1"/>
      <p:bldP spid="16" grpId="0" animBg="1"/>
      <p:bldP spid="20" grpId="0" animBg="1"/>
      <p:bldP spid="21" grpId="0" animBg="1"/>
      <p:bldP spid="24" grpId="0"/>
      <p:bldP spid="26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2040" y="3432175"/>
            <a:ext cx="3676650" cy="266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31460" y="2996952"/>
            <a:ext cx="4608512" cy="2376264"/>
          </a:xfrm>
          <a:prstGeom prst="cloudCallout">
            <a:avLst>
              <a:gd name="adj1" fmla="val 83296"/>
              <a:gd name="adj2" fmla="val 2873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Vyber správné odpovědi. </a:t>
            </a: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6145"/>
            <a:ext cx="4462463" cy="3309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7392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51"/>
            <a:ext cx="491108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13. Co patří do osobní dopravy?</a:t>
            </a:r>
            <a:endParaRPr lang="cs-CZ" sz="2800" b="1" dirty="0"/>
          </a:p>
        </p:txBody>
      </p:sp>
      <p:sp>
        <p:nvSpPr>
          <p:cNvPr id="23" name="Osmicípá hvězda 22"/>
          <p:cNvSpPr/>
          <p:nvPr/>
        </p:nvSpPr>
        <p:spPr>
          <a:xfrm>
            <a:off x="6289285" y="678807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26" name="Osmicípá hvězda 25"/>
          <p:cNvSpPr/>
          <p:nvPr/>
        </p:nvSpPr>
        <p:spPr>
          <a:xfrm>
            <a:off x="7710959" y="678807"/>
            <a:ext cx="1346448" cy="914400"/>
          </a:xfrm>
          <a:prstGeom prst="star8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179512" y="809626"/>
            <a:ext cx="2751374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přeprava výrobků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275856" y="804237"/>
            <a:ext cx="2262388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přeprava osob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908140" y="3610279"/>
            <a:ext cx="2942967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přeprava materiálů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06683" y="3610279"/>
            <a:ext cx="2313790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přeprava tepla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084263" y="2791928"/>
            <a:ext cx="2751374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přeprava výrobků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06218" y="2797132"/>
            <a:ext cx="2751374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přeprava surovin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74675" y="2194406"/>
            <a:ext cx="519321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14. Co patří do nákladní dopravy?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6218" y="4725236"/>
            <a:ext cx="594566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15. Které jsou základní druhy dopravy?</a:t>
            </a:r>
            <a:endParaRPr lang="cs-CZ" sz="2800" b="1" dirty="0"/>
          </a:p>
        </p:txBody>
      </p:sp>
      <p:sp>
        <p:nvSpPr>
          <p:cNvPr id="36" name="Obdélník 35"/>
          <p:cNvSpPr/>
          <p:nvPr/>
        </p:nvSpPr>
        <p:spPr>
          <a:xfrm>
            <a:off x="1554383" y="6185522"/>
            <a:ext cx="1693351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železniční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19591" y="5372367"/>
            <a:ext cx="1193600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silniční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8" name="Osmicípá hvězda 37"/>
          <p:cNvSpPr/>
          <p:nvPr/>
        </p:nvSpPr>
        <p:spPr>
          <a:xfrm>
            <a:off x="6250072" y="2487084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39" name="Osmicípá hvězda 38"/>
          <p:cNvSpPr/>
          <p:nvPr/>
        </p:nvSpPr>
        <p:spPr>
          <a:xfrm>
            <a:off x="7674480" y="2487084"/>
            <a:ext cx="1346448" cy="914400"/>
          </a:xfrm>
          <a:prstGeom prst="star8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41" name="Osmicípá hvězda 40"/>
          <p:cNvSpPr/>
          <p:nvPr/>
        </p:nvSpPr>
        <p:spPr>
          <a:xfrm>
            <a:off x="7710959" y="5907668"/>
            <a:ext cx="1346448" cy="914400"/>
          </a:xfrm>
          <a:prstGeom prst="star8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43" name="Osmicípá hvězda 42"/>
          <p:cNvSpPr/>
          <p:nvPr/>
        </p:nvSpPr>
        <p:spPr>
          <a:xfrm>
            <a:off x="6250072" y="3455255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44" name="Osmicípá hvězda 43"/>
          <p:cNvSpPr/>
          <p:nvPr/>
        </p:nvSpPr>
        <p:spPr>
          <a:xfrm>
            <a:off x="6289285" y="5913492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45" name="Obdélník 44"/>
          <p:cNvSpPr/>
          <p:nvPr/>
        </p:nvSpPr>
        <p:spPr>
          <a:xfrm>
            <a:off x="1660437" y="5372367"/>
            <a:ext cx="1284884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letecká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3213450" y="5371367"/>
            <a:ext cx="1070518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rychlá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55194" y="6165304"/>
            <a:ext cx="1040604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vodní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8" name="Osmicípá hvězda 47"/>
          <p:cNvSpPr/>
          <p:nvPr/>
        </p:nvSpPr>
        <p:spPr>
          <a:xfrm>
            <a:off x="6265713" y="4915533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49" name="Osmicípá hvězda 48"/>
          <p:cNvSpPr/>
          <p:nvPr/>
        </p:nvSpPr>
        <p:spPr>
          <a:xfrm>
            <a:off x="7688147" y="4915167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50" name="Osmicípá hvězda 49"/>
          <p:cNvSpPr/>
          <p:nvPr/>
        </p:nvSpPr>
        <p:spPr>
          <a:xfrm>
            <a:off x="7674480" y="3455255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51" name="Osmicípá hvězda 50"/>
          <p:cNvSpPr/>
          <p:nvPr/>
        </p:nvSpPr>
        <p:spPr>
          <a:xfrm>
            <a:off x="4865020" y="5921788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250134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7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7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8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8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8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9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0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9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2000"/>
                            </p:stCondLst>
                            <p:childTnLst>
                              <p:par>
                                <p:cTn id="98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0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1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07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1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2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50" autoRev="1" fill="remove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5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6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3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4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5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6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50" autoRev="1" fill="remove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4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5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6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7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50" autoRev="1" fill="remove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2" grpId="0" animBg="1"/>
      <p:bldP spid="23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51"/>
            <a:ext cx="708328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16. Jak se jmenuje podzemní železniční dráha?</a:t>
            </a:r>
            <a:endParaRPr lang="cs-CZ" sz="2800" b="1" dirty="0"/>
          </a:p>
        </p:txBody>
      </p:sp>
      <p:sp>
        <p:nvSpPr>
          <p:cNvPr id="23" name="Osmicípá hvězda 22"/>
          <p:cNvSpPr/>
          <p:nvPr/>
        </p:nvSpPr>
        <p:spPr>
          <a:xfrm>
            <a:off x="6228184" y="678807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26" name="Osmicípá hvězda 25"/>
          <p:cNvSpPr/>
          <p:nvPr/>
        </p:nvSpPr>
        <p:spPr>
          <a:xfrm>
            <a:off x="7636106" y="678807"/>
            <a:ext cx="1346448" cy="914400"/>
          </a:xfrm>
          <a:prstGeom prst="star8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27" name="Obdélník 26"/>
          <p:cNvSpPr/>
          <p:nvPr/>
        </p:nvSpPr>
        <p:spPr>
          <a:xfrm>
            <a:off x="1039548" y="874381"/>
            <a:ext cx="1480925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železnice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394337" y="874381"/>
            <a:ext cx="1078293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metro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258832" y="3334417"/>
            <a:ext cx="1201118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Praha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1428888" y="3323486"/>
            <a:ext cx="981406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Brno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67875" y="2564904"/>
            <a:ext cx="891968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17. Ve kterém městě v ČR jezdí podzemní železniční dráha?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79512" y="4965050"/>
            <a:ext cx="646292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18. Jak se jmenuje největší letiště </a:t>
            </a:r>
            <a:r>
              <a:rPr lang="cs-CZ" sz="2800" b="1" smtClean="0"/>
              <a:t>v Praze?</a:t>
            </a:r>
            <a:endParaRPr lang="cs-CZ" sz="2800" b="1" dirty="0"/>
          </a:p>
        </p:txBody>
      </p:sp>
      <p:sp>
        <p:nvSpPr>
          <p:cNvPr id="36" name="Obdélník 35"/>
          <p:cNvSpPr/>
          <p:nvPr/>
        </p:nvSpPr>
        <p:spPr>
          <a:xfrm>
            <a:off x="2637768" y="5717117"/>
            <a:ext cx="2166773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Václava Havla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017719" y="5717117"/>
            <a:ext cx="1334792" cy="6043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Ruzyně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9" name="Osmicípá hvězda 38"/>
          <p:cNvSpPr/>
          <p:nvPr/>
        </p:nvSpPr>
        <p:spPr>
          <a:xfrm>
            <a:off x="7650023" y="3244786"/>
            <a:ext cx="1346448" cy="914400"/>
          </a:xfrm>
          <a:prstGeom prst="star8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41" name="Osmicípá hvězda 40"/>
          <p:cNvSpPr/>
          <p:nvPr/>
        </p:nvSpPr>
        <p:spPr>
          <a:xfrm>
            <a:off x="7674710" y="5506224"/>
            <a:ext cx="1346448" cy="914400"/>
          </a:xfrm>
          <a:prstGeom prst="star8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NE</a:t>
            </a:r>
            <a:endParaRPr lang="cs-CZ" sz="2800" b="1" dirty="0"/>
          </a:p>
        </p:txBody>
      </p:sp>
      <p:sp>
        <p:nvSpPr>
          <p:cNvPr id="43" name="Osmicípá hvězda 42"/>
          <p:cNvSpPr/>
          <p:nvPr/>
        </p:nvSpPr>
        <p:spPr>
          <a:xfrm>
            <a:off x="6228184" y="3244786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  <p:sp>
        <p:nvSpPr>
          <p:cNvPr id="48" name="Osmicípá hvězda 47"/>
          <p:cNvSpPr/>
          <p:nvPr/>
        </p:nvSpPr>
        <p:spPr>
          <a:xfrm>
            <a:off x="6238705" y="5515851"/>
            <a:ext cx="1346448" cy="914400"/>
          </a:xfrm>
          <a:prstGeom prst="star8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ANO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97917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2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3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4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5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1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2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3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9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250" autoRev="1" fill="remove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500"/>
                            </p:stCondLst>
                            <p:childTnLst>
                              <p:par>
                                <p:cTn id="90" presetID="27" presetClass="emph" presetSubtype="0" fill="remove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1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2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3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50" autoRev="1" fill="remove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2" grpId="0" animBg="1"/>
      <p:bldP spid="23" grpId="0" animBg="1"/>
      <p:bldP spid="26" grpId="0" animBg="1"/>
      <p:bldP spid="27" grpId="0" animBg="1"/>
      <p:bldP spid="28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9" grpId="0" animBg="1"/>
      <p:bldP spid="41" grpId="0" animBg="1"/>
      <p:bldP spid="43" grpId="0" animBg="1"/>
      <p:bldP spid="4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3672408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4283968" y="3309937"/>
            <a:ext cx="4608512" cy="2376264"/>
          </a:xfrm>
          <a:prstGeom prst="cloudCallout">
            <a:avLst>
              <a:gd name="adj1" fmla="val -89355"/>
              <a:gd name="adj2" fmla="val 36202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Vyber správné odpovědi. </a:t>
            </a:r>
            <a:endParaRPr lang="cs-CZ" sz="36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0"/>
            <a:ext cx="4462463" cy="3309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4351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6290" y="1988840"/>
            <a:ext cx="6203942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20. K nakupování zboží a potravin slouží:</a:t>
            </a:r>
            <a:endParaRPr lang="cs-CZ" sz="2800" b="1" dirty="0"/>
          </a:p>
        </p:txBody>
      </p:sp>
      <p:sp>
        <p:nvSpPr>
          <p:cNvPr id="3" name="Pětiúhelník 2"/>
          <p:cNvSpPr/>
          <p:nvPr/>
        </p:nvSpPr>
        <p:spPr>
          <a:xfrm>
            <a:off x="467544" y="2780928"/>
            <a:ext cx="1224136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banky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2781035" y="2796336"/>
            <a:ext cx="1628685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obchody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5283701" y="2796336"/>
            <a:ext cx="2772310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kulturní zařízení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926" y="5373216"/>
            <a:ext cx="659231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22. K pojištění majetku a zdraví nám slouží: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0663" y="3717032"/>
            <a:ext cx="897540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21. K ukládání, půjčování nebo převádění peněz nám slouží:</a:t>
            </a:r>
            <a:endParaRPr lang="cs-CZ" sz="2800" b="1" dirty="0"/>
          </a:p>
        </p:txBody>
      </p:sp>
      <p:sp>
        <p:nvSpPr>
          <p:cNvPr id="12" name="Pětiúhelník 11"/>
          <p:cNvSpPr/>
          <p:nvPr/>
        </p:nvSpPr>
        <p:spPr>
          <a:xfrm>
            <a:off x="5764579" y="4478653"/>
            <a:ext cx="1372404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banky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3149343" y="4507534"/>
            <a:ext cx="1476286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školství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467543" y="4509120"/>
            <a:ext cx="1800200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spořitelny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6038615" y="6072447"/>
            <a:ext cx="1628685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obchody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3286591" y="6070733"/>
            <a:ext cx="1933481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pojišťovny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>
            <a:off x="467543" y="6070733"/>
            <a:ext cx="2304257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zdravotnictví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105251"/>
            <a:ext cx="334822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19. Mezi služby patří:</a:t>
            </a:r>
            <a:endParaRPr lang="cs-CZ" sz="2800" b="1" dirty="0"/>
          </a:p>
        </p:txBody>
      </p:sp>
      <p:sp>
        <p:nvSpPr>
          <p:cNvPr id="22" name="Pětiúhelník 21"/>
          <p:cNvSpPr/>
          <p:nvPr/>
        </p:nvSpPr>
        <p:spPr>
          <a:xfrm>
            <a:off x="6281145" y="862577"/>
            <a:ext cx="2772310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kulturní zařízení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Pětiúhelník 22"/>
          <p:cNvSpPr/>
          <p:nvPr/>
        </p:nvSpPr>
        <p:spPr>
          <a:xfrm>
            <a:off x="3655016" y="124415"/>
            <a:ext cx="1628685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obchody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Pětiúhelník 23"/>
          <p:cNvSpPr/>
          <p:nvPr/>
        </p:nvSpPr>
        <p:spPr>
          <a:xfrm>
            <a:off x="5526107" y="144342"/>
            <a:ext cx="1224136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banky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Pětiúhelník 24"/>
          <p:cNvSpPr/>
          <p:nvPr/>
        </p:nvSpPr>
        <p:spPr>
          <a:xfrm>
            <a:off x="7052603" y="124415"/>
            <a:ext cx="1800200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spořitelny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Pětiúhelník 25"/>
          <p:cNvSpPr/>
          <p:nvPr/>
        </p:nvSpPr>
        <p:spPr>
          <a:xfrm>
            <a:off x="4661889" y="862577"/>
            <a:ext cx="1476286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školství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Pětiúhelník 26"/>
          <p:cNvSpPr/>
          <p:nvPr/>
        </p:nvSpPr>
        <p:spPr>
          <a:xfrm>
            <a:off x="157926" y="836712"/>
            <a:ext cx="1933481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pojišťovny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Pětiúhelník 27"/>
          <p:cNvSpPr/>
          <p:nvPr/>
        </p:nvSpPr>
        <p:spPr>
          <a:xfrm>
            <a:off x="2276586" y="836712"/>
            <a:ext cx="2304257" cy="504056"/>
          </a:xfrm>
          <a:prstGeom prst="homePlate">
            <a:avLst/>
          </a:prstGeom>
          <a:solidFill>
            <a:srgbClr val="36D64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zdravotnictví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2846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7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4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5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3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4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7" fill="hold">
                      <p:stCondLst>
                        <p:cond delay="0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5" fill="hold">
                      <p:stCondLst>
                        <p:cond delay="0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smtClean="0"/>
              <a:t>Čerpáno z otevřené galerie Microsoft Office </a:t>
            </a:r>
            <a:r>
              <a:rPr lang="cs-CZ" sz="2800" b="1" u="sng" smtClean="0">
                <a:hlinkClick r:id="rId2"/>
              </a:rPr>
              <a:t>www.microsoft.office.com</a:t>
            </a:r>
            <a:endParaRPr lang="cs-CZ" sz="280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0916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347</TotalTime>
  <Words>580</Words>
  <Application>Microsoft Office PowerPoint</Application>
  <PresentationFormat>Předvádění na obrazovce (4:3)</PresentationFormat>
  <Paragraphs>164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40</cp:revision>
  <dcterms:created xsi:type="dcterms:W3CDTF">2012-11-25T13:19:44Z</dcterms:created>
  <dcterms:modified xsi:type="dcterms:W3CDTF">2013-01-14T19:56:43Z</dcterms:modified>
</cp:coreProperties>
</file>