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58" r:id="rId5"/>
    <p:sldId id="261" r:id="rId6"/>
    <p:sldId id="262" r:id="rId7"/>
    <p:sldId id="268" r:id="rId8"/>
    <p:sldId id="263" r:id="rId9"/>
    <p:sldId id="264" r:id="rId10"/>
    <p:sldId id="265" r:id="rId11"/>
    <p:sldId id="266" r:id="rId12"/>
    <p:sldId id="274" r:id="rId13"/>
    <p:sldId id="273" r:id="rId14"/>
    <p:sldId id="267" r:id="rId15"/>
    <p:sldId id="269" r:id="rId16"/>
    <p:sldId id="270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55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702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677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78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30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44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48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186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448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6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36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75792A-EA01-4E80-8481-110D4B0C4AC0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ACC51-54B4-473F-9546-E45A60F7B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784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46956" y="4509120"/>
            <a:ext cx="74414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VY_32_INOVACE_XVII_1_13_ Člověk ve společenství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XVII</a:t>
            </a:r>
            <a:r>
              <a:rPr lang="cs-CZ" b="1" dirty="0" smtClean="0"/>
              <a:t>          Sada číslo:   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13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26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332656"/>
            <a:ext cx="8424936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Člověk ve společenství.</a:t>
            </a:r>
          </a:p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rozpozná </a:t>
            </a:r>
            <a:r>
              <a:rPr lang="cs-CZ" dirty="0"/>
              <a:t>ve svém okolí jednání a </a:t>
            </a:r>
            <a:r>
              <a:rPr lang="cs-CZ" dirty="0" smtClean="0"/>
              <a:t>chování, která </a:t>
            </a:r>
            <a:r>
              <a:rPr lang="cs-CZ" dirty="0"/>
              <a:t>porušují základní lidská práva a demokratické </a:t>
            </a:r>
            <a:r>
              <a:rPr lang="cs-CZ" dirty="0" smtClean="0"/>
              <a:t>principy.</a:t>
            </a:r>
            <a:endParaRPr lang="cs-CZ" dirty="0"/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společenství, rodina, společenská pravidla, morální pravidla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pero,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</a:t>
            </a:r>
            <a:r>
              <a:rPr lang="cs-CZ" dirty="0" smtClean="0"/>
              <a:t> min</a:t>
            </a:r>
          </a:p>
          <a:p>
            <a:endParaRPr lang="cs-CZ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602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76808" y="332656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materiálem:</a:t>
            </a:r>
          </a:p>
          <a:p>
            <a:r>
              <a:rPr lang="cs-CZ" dirty="0" smtClean="0"/>
              <a:t>Žáci se seznamují s novým učivem. Chodí k interaktivní tabuli a pracují s jednotlivými snímky. Prezentací </a:t>
            </a:r>
            <a:r>
              <a:rPr lang="cs-CZ" dirty="0"/>
              <a:t>si osvojují učivo.</a:t>
            </a:r>
          </a:p>
          <a:p>
            <a:endParaRPr lang="cs-CZ" dirty="0" smtClean="0"/>
          </a:p>
          <a:p>
            <a:r>
              <a:rPr lang="cs-CZ" b="1" dirty="0" smtClean="0"/>
              <a:t>Snímek č. </a:t>
            </a:r>
            <a:r>
              <a:rPr lang="cs-CZ" b="1" dirty="0"/>
              <a:t>6</a:t>
            </a:r>
            <a:r>
              <a:rPr lang="cs-CZ" b="1" dirty="0" smtClean="0"/>
              <a:t> – </a:t>
            </a:r>
            <a:r>
              <a:rPr lang="cs-CZ" dirty="0" smtClean="0"/>
              <a:t>Žáci </a:t>
            </a:r>
            <a:r>
              <a:rPr lang="cs-CZ" dirty="0"/>
              <a:t>jmenují </a:t>
            </a:r>
            <a:r>
              <a:rPr lang="cs-CZ" dirty="0" smtClean="0"/>
              <a:t>členy rodiny, dotykem na tabuli vyplyne správná </a:t>
            </a:r>
            <a:r>
              <a:rPr lang="cs-CZ" dirty="0"/>
              <a:t>odpověď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7 – </a:t>
            </a:r>
            <a:r>
              <a:rPr lang="cs-CZ" dirty="0" smtClean="0"/>
              <a:t>Žáci se dotknou </a:t>
            </a:r>
            <a:r>
              <a:rPr lang="cs-CZ" dirty="0"/>
              <a:t>r</a:t>
            </a:r>
            <a:r>
              <a:rPr lang="cs-CZ" dirty="0" smtClean="0"/>
              <a:t>ámečků se slovy  </a:t>
            </a:r>
            <a:r>
              <a:rPr lang="cs-CZ" b="1" dirty="0" smtClean="0"/>
              <a:t>úplná, neúplná rodina,</a:t>
            </a:r>
            <a:r>
              <a:rPr lang="cs-CZ" dirty="0" smtClean="0"/>
              <a:t> vyplyne správná </a:t>
            </a:r>
            <a:r>
              <a:rPr lang="cs-CZ" dirty="0"/>
              <a:t>odpověď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Snímek č. 9</a:t>
            </a:r>
            <a:r>
              <a:rPr lang="cs-CZ" b="1" dirty="0" smtClean="0"/>
              <a:t> – </a:t>
            </a:r>
            <a:r>
              <a:rPr lang="cs-CZ" dirty="0"/>
              <a:t>Žáci se dotknou </a:t>
            </a:r>
            <a:r>
              <a:rPr lang="cs-CZ" dirty="0" smtClean="0"/>
              <a:t>obrázků, vyplyne správná odpověď.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13 </a:t>
            </a:r>
            <a:r>
              <a:rPr lang="cs-CZ" dirty="0"/>
              <a:t>lze využít jako pracovní list </a:t>
            </a:r>
            <a:r>
              <a:rPr lang="cs-CZ" dirty="0" smtClean="0"/>
              <a:t>. Žáci dopisují do rodokmenu členy své rodiny.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14 </a:t>
            </a:r>
            <a:r>
              <a:rPr lang="cs-CZ" dirty="0" smtClean="0"/>
              <a:t>lze využít jako pracovní list (opakovací test).</a:t>
            </a:r>
          </a:p>
          <a:p>
            <a:endParaRPr lang="cs-CZ" dirty="0"/>
          </a:p>
          <a:p>
            <a:r>
              <a:rPr lang="cs-CZ" b="1" dirty="0" smtClean="0"/>
              <a:t>Snímky č</a:t>
            </a:r>
            <a:r>
              <a:rPr lang="cs-CZ" b="1" dirty="0"/>
              <a:t>. </a:t>
            </a:r>
            <a:r>
              <a:rPr lang="cs-CZ" b="1" dirty="0" smtClean="0"/>
              <a:t>15, 16 – </a:t>
            </a:r>
            <a:r>
              <a:rPr lang="cs-CZ" dirty="0" smtClean="0"/>
              <a:t>lze využít jako opakování učiva a kontrola testu. Žáci chodí k tabuli, dotykem vyplynou správné odpovědi na otázky.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98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843" r="915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864"/>
            <a:ext cx="4680520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lna 1"/>
          <p:cNvSpPr/>
          <p:nvPr/>
        </p:nvSpPr>
        <p:spPr>
          <a:xfrm>
            <a:off x="539552" y="404664"/>
            <a:ext cx="8010890" cy="1490464"/>
          </a:xfrm>
          <a:prstGeom prst="wav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ČLOVĚK VE SPOLEČENSTVÍ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3758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94859"/>
            <a:ext cx="836620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/>
              <a:t>každý člověk je od narození součástí společenství lidí </a:t>
            </a:r>
          </a:p>
          <a:p>
            <a:r>
              <a:rPr lang="cs-CZ" sz="2800" b="1" dirty="0" smtClean="0"/>
              <a:t>    = LIDSTVA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mezi lidmi </a:t>
            </a:r>
            <a:r>
              <a:rPr lang="cs-CZ" sz="2800" b="1" dirty="0" smtClean="0">
                <a:solidFill>
                  <a:srgbClr val="FF0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vzájemné pouto přátelství</a:t>
            </a:r>
          </a:p>
          <a:p>
            <a:r>
              <a:rPr lang="cs-CZ" sz="2800" dirty="0" smtClean="0"/>
              <a:t>		  </a:t>
            </a:r>
            <a:r>
              <a:rPr lang="cs-CZ" sz="2800" b="1" dirty="0" smtClean="0">
                <a:solidFill>
                  <a:srgbClr val="FF0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pocit sounáležitosti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u</a:t>
            </a:r>
            <a:r>
              <a:rPr lang="cs-CZ" sz="2800" dirty="0" smtClean="0"/>
              <a:t>žší společenství – rodina, třída, zájmové kroužky …</a:t>
            </a:r>
          </a:p>
          <a:p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66" b="17344"/>
          <a:stretch/>
        </p:blipFill>
        <p:spPr bwMode="auto">
          <a:xfrm>
            <a:off x="1835696" y="2852936"/>
            <a:ext cx="525658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283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rdce 1"/>
          <p:cNvSpPr/>
          <p:nvPr/>
        </p:nvSpPr>
        <p:spPr>
          <a:xfrm>
            <a:off x="3192499" y="260648"/>
            <a:ext cx="2759002" cy="1764196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RODINA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Srdce 7"/>
          <p:cNvSpPr/>
          <p:nvPr/>
        </p:nvSpPr>
        <p:spPr>
          <a:xfrm>
            <a:off x="7020272" y="2275772"/>
            <a:ext cx="2016224" cy="1359768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babička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Srdce 8"/>
          <p:cNvSpPr/>
          <p:nvPr/>
        </p:nvSpPr>
        <p:spPr>
          <a:xfrm>
            <a:off x="4850044" y="2275772"/>
            <a:ext cx="2161487" cy="1359768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dědeček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Srdce 9"/>
          <p:cNvSpPr/>
          <p:nvPr/>
        </p:nvSpPr>
        <p:spPr>
          <a:xfrm>
            <a:off x="7011531" y="3645024"/>
            <a:ext cx="2016224" cy="1359768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Srdce 10"/>
          <p:cNvSpPr/>
          <p:nvPr/>
        </p:nvSpPr>
        <p:spPr>
          <a:xfrm>
            <a:off x="4968284" y="3645024"/>
            <a:ext cx="2016224" cy="1359768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strýc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Srdce 11"/>
          <p:cNvSpPr/>
          <p:nvPr/>
        </p:nvSpPr>
        <p:spPr>
          <a:xfrm>
            <a:off x="1013342" y="3621135"/>
            <a:ext cx="2016224" cy="2767314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děti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syn dcera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Srdce 12"/>
          <p:cNvSpPr/>
          <p:nvPr/>
        </p:nvSpPr>
        <p:spPr>
          <a:xfrm>
            <a:off x="2054455" y="2261367"/>
            <a:ext cx="2016224" cy="1359768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matka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Srdce 13"/>
          <p:cNvSpPr/>
          <p:nvPr/>
        </p:nvSpPr>
        <p:spPr>
          <a:xfrm>
            <a:off x="23842" y="2261367"/>
            <a:ext cx="2016224" cy="1359768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otec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Srdce 14"/>
          <p:cNvSpPr/>
          <p:nvPr/>
        </p:nvSpPr>
        <p:spPr>
          <a:xfrm>
            <a:off x="6516216" y="5160404"/>
            <a:ext cx="2511539" cy="1359768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sestřenice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Srdce 15"/>
          <p:cNvSpPr/>
          <p:nvPr/>
        </p:nvSpPr>
        <p:spPr>
          <a:xfrm>
            <a:off x="4114214" y="5191267"/>
            <a:ext cx="2387613" cy="1359768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bratranec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Vlna 18"/>
          <p:cNvSpPr/>
          <p:nvPr/>
        </p:nvSpPr>
        <p:spPr>
          <a:xfrm>
            <a:off x="6517287" y="1005880"/>
            <a:ext cx="1151057" cy="914400"/>
          </a:xfrm>
          <a:prstGeom prst="wav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ŠIRŠÍ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Vlna 19"/>
          <p:cNvSpPr/>
          <p:nvPr/>
        </p:nvSpPr>
        <p:spPr>
          <a:xfrm>
            <a:off x="1445925" y="1110444"/>
            <a:ext cx="1151057" cy="914400"/>
          </a:xfrm>
          <a:prstGeom prst="wav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UŽŠÍ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8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lna 1"/>
          <p:cNvSpPr/>
          <p:nvPr/>
        </p:nvSpPr>
        <p:spPr>
          <a:xfrm>
            <a:off x="467544" y="2024844"/>
            <a:ext cx="1325875" cy="914400"/>
          </a:xfrm>
          <a:prstGeom prst="wav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ÚPLNÁ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467544" y="3233410"/>
            <a:ext cx="1872208" cy="914400"/>
          </a:xfrm>
          <a:prstGeom prst="wav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NEÚPLNÁ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Srdce 3"/>
          <p:cNvSpPr/>
          <p:nvPr/>
        </p:nvSpPr>
        <p:spPr>
          <a:xfrm>
            <a:off x="3192499" y="260648"/>
            <a:ext cx="2759002" cy="1764196"/>
          </a:xfrm>
          <a:prstGeom prst="hear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RODINA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2252199"/>
            <a:ext cx="5492979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o</a:t>
            </a:r>
            <a:r>
              <a:rPr lang="cs-CZ" sz="2800" dirty="0" smtClean="0"/>
              <a:t>tec, matka, jedno nebo více dětí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33349" y="3429000"/>
            <a:ext cx="3568990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jeden z rodičů chybí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220" y="4581128"/>
            <a:ext cx="886537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potomci (děti) rodičů tvoří jednu </a:t>
            </a:r>
            <a:r>
              <a:rPr lang="cs-CZ" sz="2800" b="1" dirty="0" smtClean="0">
                <a:solidFill>
                  <a:srgbClr val="0070C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generaci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effectLst/>
              </a:rPr>
              <a:t>potomky i předchůdce rodičů a jejich příbuzenské vztahy</a:t>
            </a:r>
          </a:p>
          <a:p>
            <a:r>
              <a:rPr lang="cs-CZ" sz="2800" dirty="0">
                <a:effectLst/>
              </a:rPr>
              <a:t> </a:t>
            </a:r>
            <a:r>
              <a:rPr lang="cs-CZ" sz="2800" dirty="0" smtClean="0">
                <a:effectLst/>
              </a:rPr>
              <a:t>     zachycuje </a:t>
            </a:r>
            <a:r>
              <a:rPr lang="cs-CZ" sz="3200" b="1" dirty="0" smtClean="0">
                <a:solidFill>
                  <a:srgbClr val="00B05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RODOKMEN</a:t>
            </a:r>
          </a:p>
          <a:p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755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586261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každý člen rodiny v ní má určité místo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očekává se od něj určité chování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/>
              <a:t>práva a povinnosti rodičů i dětí určuje zákon o rodině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rodina poskytuje dětem: </a:t>
            </a:r>
            <a:r>
              <a:rPr lang="cs-CZ" sz="2800" b="1" dirty="0" smtClean="0">
                <a:solidFill>
                  <a:srgbClr val="FF0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ochranu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      </a:t>
            </a:r>
            <a:r>
              <a:rPr lang="cs-CZ" sz="2800" b="1" dirty="0" smtClean="0">
                <a:solidFill>
                  <a:srgbClr val="FF0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zabezpečení (jídlo, oblečení)</a:t>
            </a:r>
          </a:p>
          <a:p>
            <a:r>
              <a:rPr lang="cs-CZ" sz="2800" dirty="0">
                <a:effectLst/>
              </a:rPr>
              <a:t>	</a:t>
            </a:r>
            <a:r>
              <a:rPr lang="cs-CZ" sz="2800" dirty="0" smtClean="0">
                <a:effectLst/>
              </a:rPr>
              <a:t>			      </a:t>
            </a:r>
            <a:r>
              <a:rPr lang="cs-CZ" sz="2800" b="1" dirty="0" smtClean="0">
                <a:solidFill>
                  <a:srgbClr val="FF0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citové zázemí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effectLst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effectLst/>
              </a:rPr>
              <a:t>rodina učí děti: </a:t>
            </a:r>
            <a:r>
              <a:rPr lang="cs-CZ" sz="2800" b="1" dirty="0" smtClean="0">
                <a:solidFill>
                  <a:srgbClr val="0070C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mluvit, myslet</a:t>
            </a:r>
          </a:p>
          <a:p>
            <a:r>
              <a:rPr lang="cs-CZ" sz="2800" b="1" dirty="0">
                <a:solidFill>
                  <a:srgbClr val="0070C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                                 odpovědnosti</a:t>
            </a:r>
          </a:p>
          <a:p>
            <a:r>
              <a:rPr lang="cs-CZ" sz="2800" b="1" dirty="0">
                <a:solidFill>
                  <a:srgbClr val="0070C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	</a:t>
            </a:r>
            <a:r>
              <a:rPr lang="cs-CZ" sz="2800" b="1" dirty="0" smtClean="0">
                <a:solidFill>
                  <a:srgbClr val="0070C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		chování mezi lidmi</a:t>
            </a:r>
          </a:p>
          <a:p>
            <a:r>
              <a:rPr lang="cs-CZ" sz="2800" b="1" dirty="0">
                <a:solidFill>
                  <a:srgbClr val="0070C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	</a:t>
            </a:r>
            <a:r>
              <a:rPr lang="cs-CZ" sz="2800" b="1" dirty="0" smtClean="0">
                <a:solidFill>
                  <a:srgbClr val="0070C0"/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		přístupu k práci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effectLst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effectLst/>
              </a:rPr>
              <a:t>děti musí rodiče: </a:t>
            </a:r>
            <a:r>
              <a:rPr lang="cs-CZ" sz="2800" b="1" dirty="0" smtClean="0">
                <a:solidFill>
                  <a:srgbClr val="00B050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poslouchat a ctít je</a:t>
            </a:r>
          </a:p>
          <a:p>
            <a:r>
              <a:rPr lang="cs-CZ" sz="2800" b="1" dirty="0" smtClean="0">
                <a:solidFill>
                  <a:srgbClr val="00B050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			  dle svých sil jim pomáhat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3356992"/>
            <a:ext cx="2897629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86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316181" y="837781"/>
            <a:ext cx="1296144" cy="72008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ŠKOLA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177065" y="1124744"/>
            <a:ext cx="2736304" cy="72008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ŠKOLNÍ DRUŽINA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90278" y="5146099"/>
            <a:ext cx="3186787" cy="72008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ZÁJMOVÉ KROUŽKY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88125" y="4067053"/>
            <a:ext cx="3096344" cy="720080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SPORTOVNÍ ODDÍLY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72" b="10777"/>
          <a:stretch/>
        </p:blipFill>
        <p:spPr bwMode="auto">
          <a:xfrm>
            <a:off x="416441" y="1619137"/>
            <a:ext cx="2859416" cy="2184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37" b="18626"/>
          <a:stretch/>
        </p:blipFill>
        <p:spPr bwMode="auto">
          <a:xfrm>
            <a:off x="5177065" y="1920132"/>
            <a:ext cx="2772023" cy="1884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4" r="18583"/>
          <a:stretch/>
        </p:blipFill>
        <p:spPr bwMode="auto">
          <a:xfrm>
            <a:off x="59885" y="4067053"/>
            <a:ext cx="1823430" cy="2676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4869160"/>
            <a:ext cx="2880320" cy="1874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Vlna 13"/>
          <p:cNvSpPr/>
          <p:nvPr/>
        </p:nvSpPr>
        <p:spPr>
          <a:xfrm>
            <a:off x="439494" y="84669"/>
            <a:ext cx="8010890" cy="842391"/>
          </a:xfrm>
          <a:prstGeom prst="wav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Ve výchově dětí pomáhají i další společenství: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70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2598"/>
            <a:ext cx="8638775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Vztahy v každém společenství mohou fungovat, když se</a:t>
            </a:r>
          </a:p>
          <a:p>
            <a:r>
              <a:rPr lang="cs-CZ" sz="2800" dirty="0" smtClean="0"/>
              <a:t>      lidé chovají dle určitých </a:t>
            </a:r>
            <a:r>
              <a:rPr lang="cs-CZ" sz="2800" b="1" dirty="0" smtClean="0">
                <a:solidFill>
                  <a:srgbClr val="0070C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pravidel</a:t>
            </a:r>
            <a:r>
              <a:rPr lang="cs-CZ" sz="2800" dirty="0"/>
              <a:t> 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b="1" dirty="0" smtClean="0">
                <a:solidFill>
                  <a:srgbClr val="0070C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pravidla = společenské normy</a:t>
            </a:r>
          </a:p>
          <a:p>
            <a:r>
              <a:rPr lang="cs-CZ" sz="2800" dirty="0" smtClean="0"/>
              <a:t>      důležité společenské normy = </a:t>
            </a:r>
            <a:r>
              <a:rPr lang="cs-CZ" sz="2800" b="1" dirty="0" smtClean="0">
                <a:solidFill>
                  <a:srgbClr val="0070C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zákony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effectLst/>
              </a:rPr>
              <a:t>p</a:t>
            </a:r>
            <a:r>
              <a:rPr lang="cs-CZ" sz="2800" dirty="0" smtClean="0">
                <a:effectLst/>
              </a:rPr>
              <a:t>orušení společenských norem – </a:t>
            </a:r>
            <a:r>
              <a:rPr lang="cs-CZ" sz="2800" b="1" dirty="0" smtClean="0">
                <a:effectLst/>
              </a:rPr>
              <a:t>trest, pokuta, vězení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>
              <a:effectLst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     morální pravidla – morální (mravní) zásady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effectLst/>
              </a:rPr>
              <a:t>nejsou zapsány v žádných předpisech nebo vyhláškách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effectLst/>
              </a:rPr>
              <a:t>je dobré je znát a dodržovat</a:t>
            </a:r>
          </a:p>
          <a:p>
            <a:endParaRPr lang="cs-CZ" sz="2800" dirty="0" smtClean="0">
              <a:effectLst/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>
              <a:effectLst/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 smtClean="0">
              <a:effectLst/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effectLst/>
            </a:endParaRPr>
          </a:p>
          <a:p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592966" y="4750202"/>
            <a:ext cx="3517826" cy="720080"/>
          </a:xfrm>
          <a:prstGeom prst="round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úcta k lidskému životu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922864" y="4750202"/>
            <a:ext cx="3517826" cy="720080"/>
          </a:xfrm>
          <a:prstGeom prst="round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ohleduplnost k lidem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27784" y="5846890"/>
            <a:ext cx="3517826" cy="720080"/>
          </a:xfrm>
          <a:prstGeom prst="round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rozlišení dobra a zla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56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lna 1"/>
          <p:cNvSpPr/>
          <p:nvPr/>
        </p:nvSpPr>
        <p:spPr>
          <a:xfrm>
            <a:off x="539552" y="332656"/>
            <a:ext cx="8010890" cy="914400"/>
          </a:xfrm>
          <a:prstGeom prst="wav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PRAVIDLA SPOLEČENSKÉHO CHOVÁNÍ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591785"/>
            <a:ext cx="7308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 přijatelné způsoby chování v různých situacích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5198" y="2306038"/>
            <a:ext cx="2979598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„kouzelná slovíčka“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571065" y="3173257"/>
            <a:ext cx="2056719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POZDRAVIT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91158" y="3173257"/>
            <a:ext cx="2016224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POPROSIT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491224" y="3164727"/>
            <a:ext cx="2038646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PODĚKOVAT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509120"/>
            <a:ext cx="856381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starší osoba je ve společnosti významnější než mladší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žena je ve společnosti významnější než muž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nadřízený je ve společnosti významnější než podřízený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079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animBg="1"/>
      <p:bldP spid="6" grpId="0" animBg="1"/>
      <p:bldP spid="7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zikmundovar\AppData\Local\Microsoft\Windows\Temporary Internet Files\Content.IE5\QJ4NDY0T\MC9004344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3456384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39552" y="489248"/>
            <a:ext cx="4968552" cy="3237611"/>
          </a:xfrm>
          <a:prstGeom prst="wedgeRoundRectCallout">
            <a:avLst>
              <a:gd name="adj1" fmla="val 71501"/>
              <a:gd name="adj2" fmla="val 94152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Do rodokmenu dopiš jména svých příbuzných: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/>
                </a:solidFill>
              </a:rPr>
              <a:t>prarodiče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/>
                </a:solidFill>
              </a:rPr>
              <a:t>rodiče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/>
                </a:solidFill>
              </a:rPr>
              <a:t>sourozenci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658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" name="Přímá spojnice 43"/>
          <p:cNvCxnSpPr/>
          <p:nvPr/>
        </p:nvCxnSpPr>
        <p:spPr>
          <a:xfrm>
            <a:off x="7060843" y="4656287"/>
            <a:ext cx="1" cy="69978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641078" y="4653135"/>
            <a:ext cx="1" cy="69978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endCxn id="17" idx="0"/>
          </p:cNvCxnSpPr>
          <p:nvPr/>
        </p:nvCxnSpPr>
        <p:spPr>
          <a:xfrm>
            <a:off x="2221826" y="4653136"/>
            <a:ext cx="1" cy="69978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163812" y="3284984"/>
            <a:ext cx="293654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954840" y="1073712"/>
            <a:ext cx="12136" cy="199588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54833" y="1052736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993226" y="1064948"/>
            <a:ext cx="4572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rdce 1"/>
          <p:cNvSpPr/>
          <p:nvPr/>
        </p:nvSpPr>
        <p:spPr>
          <a:xfrm>
            <a:off x="136699" y="659201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300" dirty="0">
              <a:solidFill>
                <a:srgbClr val="FF99FF"/>
              </a:solidFill>
            </a:endParaRPr>
          </a:p>
        </p:txBody>
      </p:sp>
      <p:sp>
        <p:nvSpPr>
          <p:cNvPr id="12" name="Srdce 11"/>
          <p:cNvSpPr/>
          <p:nvPr/>
        </p:nvSpPr>
        <p:spPr>
          <a:xfrm>
            <a:off x="2339752" y="654249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300" dirty="0">
              <a:solidFill>
                <a:srgbClr val="FF99FF"/>
              </a:solidFill>
            </a:endParaRPr>
          </a:p>
        </p:txBody>
      </p:sp>
      <p:sp>
        <p:nvSpPr>
          <p:cNvPr id="13" name="Srdce 12"/>
          <p:cNvSpPr/>
          <p:nvPr/>
        </p:nvSpPr>
        <p:spPr>
          <a:xfrm>
            <a:off x="4888352" y="624586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300" dirty="0">
              <a:solidFill>
                <a:srgbClr val="FF99FF"/>
              </a:solidFill>
            </a:endParaRPr>
          </a:p>
        </p:txBody>
      </p:sp>
      <p:sp>
        <p:nvSpPr>
          <p:cNvPr id="14" name="Srdce 13"/>
          <p:cNvSpPr/>
          <p:nvPr/>
        </p:nvSpPr>
        <p:spPr>
          <a:xfrm>
            <a:off x="7072466" y="623085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300" dirty="0">
              <a:solidFill>
                <a:srgbClr val="FF99FF"/>
              </a:solidFill>
            </a:endParaRPr>
          </a:p>
        </p:txBody>
      </p:sp>
      <p:sp>
        <p:nvSpPr>
          <p:cNvPr id="15" name="Srdce 14"/>
          <p:cNvSpPr/>
          <p:nvPr/>
        </p:nvSpPr>
        <p:spPr>
          <a:xfrm>
            <a:off x="1249718" y="2780928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300" dirty="0">
              <a:solidFill>
                <a:srgbClr val="FF99FF"/>
              </a:solidFill>
            </a:endParaRPr>
          </a:p>
        </p:txBody>
      </p:sp>
      <p:sp>
        <p:nvSpPr>
          <p:cNvPr id="16" name="Srdce 15"/>
          <p:cNvSpPr/>
          <p:nvPr/>
        </p:nvSpPr>
        <p:spPr>
          <a:xfrm>
            <a:off x="5982239" y="2770476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300" dirty="0">
              <a:solidFill>
                <a:srgbClr val="FF99FF"/>
              </a:solidFill>
            </a:endParaRPr>
          </a:p>
        </p:txBody>
      </p:sp>
      <p:sp>
        <p:nvSpPr>
          <p:cNvPr id="17" name="Srdce 16"/>
          <p:cNvSpPr/>
          <p:nvPr/>
        </p:nvSpPr>
        <p:spPr>
          <a:xfrm>
            <a:off x="1249719" y="5048481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dirty="0" smtClean="0">
                <a:solidFill>
                  <a:schemeClr val="tx1"/>
                </a:solidFill>
              </a:rPr>
              <a:t>JÁ</a:t>
            </a:r>
            <a:endParaRPr lang="cs-CZ" sz="2300" dirty="0">
              <a:solidFill>
                <a:schemeClr val="tx1"/>
              </a:solidFill>
            </a:endParaRPr>
          </a:p>
        </p:txBody>
      </p:sp>
      <p:sp>
        <p:nvSpPr>
          <p:cNvPr id="18" name="Srdce 17"/>
          <p:cNvSpPr/>
          <p:nvPr/>
        </p:nvSpPr>
        <p:spPr>
          <a:xfrm>
            <a:off x="3659977" y="5048482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300" dirty="0">
              <a:solidFill>
                <a:srgbClr val="FF99FF"/>
              </a:solidFill>
            </a:endParaRPr>
          </a:p>
        </p:txBody>
      </p:sp>
      <p:sp>
        <p:nvSpPr>
          <p:cNvPr id="19" name="Srdce 18"/>
          <p:cNvSpPr/>
          <p:nvPr/>
        </p:nvSpPr>
        <p:spPr>
          <a:xfrm>
            <a:off x="6101891" y="5048480"/>
            <a:ext cx="1944215" cy="1217743"/>
          </a:xfrm>
          <a:prstGeom prst="heart">
            <a:avLst/>
          </a:prstGeom>
          <a:solidFill>
            <a:srgbClr val="FF99FF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300" dirty="0">
              <a:solidFill>
                <a:srgbClr val="FF99FF"/>
              </a:solidFill>
            </a:endParaRPr>
          </a:p>
        </p:txBody>
      </p:sp>
      <p:cxnSp>
        <p:nvCxnSpPr>
          <p:cNvPr id="20" name="Přímá spojnice 19"/>
          <p:cNvCxnSpPr>
            <a:endCxn id="15" idx="0"/>
          </p:cNvCxnSpPr>
          <p:nvPr/>
        </p:nvCxnSpPr>
        <p:spPr>
          <a:xfrm>
            <a:off x="2209690" y="1089477"/>
            <a:ext cx="12136" cy="199588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632085" y="3297502"/>
            <a:ext cx="0" cy="135563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209690" y="4653136"/>
            <a:ext cx="48627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933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3968609"/>
              </p:ext>
            </p:extLst>
          </p:nvPr>
        </p:nvGraphicFramePr>
        <p:xfrm>
          <a:off x="251520" y="188640"/>
          <a:ext cx="8640960" cy="640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0"/>
              </a:tblGrid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 Kdo patří</a:t>
                      </a:r>
                      <a:r>
                        <a:rPr lang="cs-CZ" b="1" baseline="0" dirty="0" smtClean="0"/>
                        <a:t> do užší rodiny?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 Kdo patří do širší rodiny?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 Vysvětli, co znamená úplná</a:t>
                      </a:r>
                      <a:r>
                        <a:rPr lang="cs-CZ" b="1" baseline="0" dirty="0" smtClean="0"/>
                        <a:t> rodina.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 Vysvětli, co znamená neúplná</a:t>
                      </a:r>
                      <a:r>
                        <a:rPr lang="cs-CZ" b="1" baseline="0" dirty="0" smtClean="0"/>
                        <a:t> rodina.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 Co je rodokmen?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 Jaké jsou povinnosti dětí</a:t>
                      </a:r>
                      <a:r>
                        <a:rPr lang="cs-CZ" b="1" baseline="0" dirty="0" smtClean="0"/>
                        <a:t> k rodičům?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7. Která další společenství pomáhají rodině ve výchově?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8. Vysvětli, co jsou to morální pravidla.</a:t>
                      </a:r>
                      <a:endParaRPr lang="cs-CZ" b="1" dirty="0"/>
                    </a:p>
                  </a:txBody>
                  <a:tcPr anchor="b"/>
                </a:tc>
              </a:tr>
              <a:tr h="400545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958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522972"/>
              </p:ext>
            </p:extLst>
          </p:nvPr>
        </p:nvGraphicFramePr>
        <p:xfrm>
          <a:off x="251520" y="476672"/>
          <a:ext cx="8640960" cy="5976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0"/>
              </a:tblGrid>
              <a:tr h="74708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1.</a:t>
                      </a:r>
                      <a:r>
                        <a:rPr lang="cs-CZ" sz="2800" b="1" baseline="0" dirty="0" smtClean="0"/>
                        <a:t> Kdo patří do užší rodiny?</a:t>
                      </a:r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2. Kdo patří do širší rodiny?</a:t>
                      </a:r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3. Vysvětli, co znamená</a:t>
                      </a:r>
                      <a:r>
                        <a:rPr lang="cs-CZ" sz="2800" b="1" baseline="0" dirty="0" smtClean="0"/>
                        <a:t> úplná rodina.</a:t>
                      </a:r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4. Vysvětli, co znamená neúplná rodina.</a:t>
                      </a:r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 anchor="b"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78319" y="4365104"/>
            <a:ext cx="503131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tec, matka, jedno nebo více dětí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8319" y="5805264"/>
            <a:ext cx="308007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jeden z rodičů chybí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0532" y="2801549"/>
            <a:ext cx="756777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ědeček, babička, teta, strýc, bratranec, sestřenice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3511" y="1326478"/>
            <a:ext cx="503131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tec, matka, jedno nebo více dětí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25841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392515"/>
              </p:ext>
            </p:extLst>
          </p:nvPr>
        </p:nvGraphicFramePr>
        <p:xfrm>
          <a:off x="251520" y="476672"/>
          <a:ext cx="8640960" cy="5976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0"/>
              </a:tblGrid>
              <a:tr h="74708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5.</a:t>
                      </a:r>
                      <a:r>
                        <a:rPr lang="cs-CZ" sz="2800" b="1" baseline="0" dirty="0" smtClean="0"/>
                        <a:t> Co je to rodokmen?</a:t>
                      </a:r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6. Jaké jsou povinnosti dětí k rodičům?</a:t>
                      </a:r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7. Která další společenství pomáhají rodině</a:t>
                      </a:r>
                      <a:r>
                        <a:rPr lang="cs-CZ" sz="2800" b="1" baseline="0" dirty="0" smtClean="0"/>
                        <a:t> ve výchově?</a:t>
                      </a:r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8. Vysvětli, co jsou to morální pravidla.</a:t>
                      </a:r>
                      <a:endParaRPr lang="cs-CZ" sz="2800" b="1" dirty="0"/>
                    </a:p>
                  </a:txBody>
                  <a:tcPr anchor="b"/>
                </a:tc>
              </a:tr>
              <a:tr h="747083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 anchor="b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34317" y="1124744"/>
            <a:ext cx="865816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Zachycuje potomky i předchůdce rodičů a jejich příbuzenské </a:t>
            </a:r>
            <a:r>
              <a:rPr lang="cs-CZ" sz="2800" dirty="0" smtClean="0">
                <a:effectLst/>
              </a:rPr>
              <a:t>vztahy.</a:t>
            </a:r>
            <a:endParaRPr lang="cs-CZ" sz="3200" dirty="0"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155" y="2852936"/>
            <a:ext cx="505356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Poslouchat a ctít je, pomáhat jim.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155" y="4365104"/>
            <a:ext cx="834427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škola, školní družina, zájmové kroužky, sportovní oddíly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33" y="5661248"/>
            <a:ext cx="5953233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úcta, ohleduplnost, rozlišení dobra, zla, </a:t>
            </a:r>
          </a:p>
          <a:p>
            <a:r>
              <a:rPr lang="cs-CZ" sz="2800" dirty="0" smtClean="0"/>
              <a:t>pozdravit, poprosit, poděkovat</a:t>
            </a:r>
            <a:endParaRPr lang="cs-CZ" sz="3200" b="1" dirty="0">
              <a:solidFill>
                <a:srgbClr val="00B05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566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smtClean="0"/>
              <a:t>Čerpáno z otevřené galerie Microsoft Office </a:t>
            </a:r>
            <a:r>
              <a:rPr lang="cs-CZ" sz="2800" b="1" u="sng" smtClean="0">
                <a:hlinkClick r:id="rId2"/>
              </a:rPr>
              <a:t>www.microsoft.office.com</a:t>
            </a:r>
            <a:endParaRPr lang="cs-CZ" sz="280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4873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650</Words>
  <Application>Microsoft Office PowerPoint</Application>
  <PresentationFormat>Předvádění na obrazovce (4:3)</PresentationFormat>
  <Paragraphs>137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43</cp:revision>
  <dcterms:created xsi:type="dcterms:W3CDTF">2012-11-25T13:20:41Z</dcterms:created>
  <dcterms:modified xsi:type="dcterms:W3CDTF">2013-01-19T17:33:48Z</dcterms:modified>
</cp:coreProperties>
</file>