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7" r:id="rId3"/>
    <p:sldId id="257" r:id="rId4"/>
    <p:sldId id="258" r:id="rId5"/>
    <p:sldId id="261" r:id="rId6"/>
    <p:sldId id="259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000099"/>
    <a:srgbClr val="BBBFE3"/>
    <a:srgbClr val="A1D8FD"/>
    <a:srgbClr val="A2FCF3"/>
    <a:srgbClr val="33CCFF"/>
    <a:srgbClr val="A6DBF8"/>
    <a:srgbClr val="33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42" autoAdjust="0"/>
    <p:restoredTop sz="94532" autoAdjust="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E268491-9B84-44D1-BAC7-C0961E203435}" type="datetimeFigureOut">
              <a:rPr lang="cs-CZ"/>
              <a:pPr>
                <a:defRPr/>
              </a:pPr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4FDD9D2-26B1-4252-9D2B-C12432278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F59E280-C237-4F22-9CCC-622E294F346F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EFDDA-5F0D-421C-BB8E-D2AA1DBB8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012785-7D11-4FF7-9FF8-7E7931868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07D8E4-528B-490F-8716-688E6F985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398FE-F6EF-4AB3-9DA9-1084A3798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535B74-2B56-4F06-B67F-09DABB84D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26992B-97ED-4B64-B814-058B9C989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331E9-704E-4A1B-B4E5-2A4F3714D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741A92-6EF5-463F-A8F4-18069C1C5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3337BA-8508-4066-98EB-19A145453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52B77-9C3C-445B-B303-9EF862586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1139A-DAC9-4345-97B1-D695620D7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360CDA1-F6F4-4C71-BD2D-7DEDFD8EE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 advTm="5000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34.jpeg"/><Relationship Id="rId3" Type="http://schemas.openxmlformats.org/officeDocument/2006/relationships/image" Target="../media/image24.wmf"/><Relationship Id="rId7" Type="http://schemas.openxmlformats.org/officeDocument/2006/relationships/image" Target="../media/image28.jpeg"/><Relationship Id="rId12" Type="http://schemas.openxmlformats.org/officeDocument/2006/relationships/image" Target="../media/image33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11" Type="http://schemas.openxmlformats.org/officeDocument/2006/relationships/image" Target="../media/image32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Relationship Id="rId1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80963" y="0"/>
            <a:ext cx="92249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>
          <a:xfrm>
            <a:off x="285750" y="2714625"/>
            <a:ext cx="8229600" cy="1781175"/>
          </a:xfrm>
        </p:spPr>
        <p:txBody>
          <a:bodyPr/>
          <a:lstStyle/>
          <a:p>
            <a:pPr algn="l" eaLnBrk="1" hangingPunct="1"/>
            <a:r>
              <a:rPr lang="cs-CZ" sz="1800" b="1" dirty="0" smtClean="0">
                <a:solidFill>
                  <a:schemeClr val="bg1"/>
                </a:solidFill>
              </a:rPr>
              <a:t>Název školy		Základní škola Jičín, Husova 170</a:t>
            </a:r>
            <a:br>
              <a:rPr lang="cs-CZ" sz="1800" b="1" dirty="0" smtClean="0">
                <a:solidFill>
                  <a:schemeClr val="bg1"/>
                </a:solidFill>
              </a:rPr>
            </a:br>
            <a:r>
              <a:rPr lang="cs-CZ" sz="1800" b="1" dirty="0" smtClean="0">
                <a:solidFill>
                  <a:schemeClr val="bg1"/>
                </a:solidFill>
              </a:rPr>
              <a:t>Číslo projektu	 	CZ.1.07/1.4.00/21.2862</a:t>
            </a:r>
            <a:br>
              <a:rPr lang="cs-CZ" sz="1800" b="1" dirty="0" smtClean="0">
                <a:solidFill>
                  <a:schemeClr val="bg1"/>
                </a:solidFill>
              </a:rPr>
            </a:br>
            <a:r>
              <a:rPr lang="cs-CZ" sz="1800" b="1" dirty="0" smtClean="0">
                <a:solidFill>
                  <a:schemeClr val="bg1"/>
                </a:solidFill>
              </a:rPr>
              <a:t>Číslo a název klíčové aktivity	3.2 Inovace a zkvalitnění výuky 					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 smtClean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50" y="4500563"/>
            <a:ext cx="8429625" cy="1752600"/>
          </a:xfrm>
        </p:spPr>
        <p:txBody>
          <a:bodyPr>
            <a:normAutofit fontScale="85000" lnSpcReduction="10000"/>
          </a:bodyPr>
          <a:lstStyle/>
          <a:p>
            <a:pPr algn="l" eaLnBrk="1" hangingPunct="1">
              <a:defRPr/>
            </a:pPr>
            <a:r>
              <a:rPr lang="cs-CZ" sz="2300" b="1" dirty="0" smtClean="0">
                <a:solidFill>
                  <a:schemeClr val="bg1"/>
                </a:solidFill>
              </a:rPr>
              <a:t>DUM:VY_32_INOVACE_VIII_3_1_Co </a:t>
            </a:r>
            <a:r>
              <a:rPr lang="cs-CZ" sz="2300" b="1" smtClean="0">
                <a:solidFill>
                  <a:schemeClr val="bg1"/>
                </a:solidFill>
              </a:rPr>
              <a:t>je </a:t>
            </a:r>
            <a:r>
              <a:rPr lang="cs-CZ" sz="2300" b="1" smtClean="0">
                <a:solidFill>
                  <a:schemeClr val="bg1"/>
                </a:solidFill>
              </a:rPr>
              <a:t>fyzika.</a:t>
            </a:r>
            <a:endParaRPr lang="cs-CZ" sz="2300" b="1" dirty="0" smtClean="0">
              <a:solidFill>
                <a:schemeClr val="bg1"/>
              </a:solidFill>
            </a:endParaRPr>
          </a:p>
          <a:p>
            <a:pPr algn="l" eaLnBrk="1" hangingPunct="1">
              <a:defRPr/>
            </a:pPr>
            <a:endParaRPr lang="cs-CZ" sz="2300" b="1" dirty="0" smtClean="0">
              <a:solidFill>
                <a:schemeClr val="bg1"/>
              </a:solidFill>
            </a:endParaRPr>
          </a:p>
          <a:p>
            <a:pPr algn="l" eaLnBrk="1" hangingPunct="1">
              <a:defRPr/>
            </a:pPr>
            <a:r>
              <a:rPr lang="cs-CZ" sz="2300" b="1" dirty="0" smtClean="0">
                <a:solidFill>
                  <a:schemeClr val="bg1"/>
                </a:solidFill>
              </a:rPr>
              <a:t>Šablona číslo: 	VIII.	Sada číslo: 3.	Pořadové číslo DUM: 1.</a:t>
            </a:r>
          </a:p>
          <a:p>
            <a:pPr algn="l" eaLnBrk="1" hangingPunct="1">
              <a:defRPr/>
            </a:pPr>
            <a:endParaRPr lang="cs-CZ" sz="2300" b="1" dirty="0" smtClean="0">
              <a:solidFill>
                <a:schemeClr val="bg1"/>
              </a:solidFill>
            </a:endParaRPr>
          </a:p>
          <a:p>
            <a:pPr algn="l" eaLnBrk="1" hangingPunct="1">
              <a:defRPr/>
            </a:pPr>
            <a:r>
              <a:rPr lang="cs-CZ" sz="2300" b="1" dirty="0" smtClean="0">
                <a:solidFill>
                  <a:schemeClr val="bg1"/>
                </a:solidFill>
              </a:rPr>
              <a:t>Autor:			Mgr. Milan Žižka</a:t>
            </a: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2053" name="Obrázek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25" y="285750"/>
            <a:ext cx="5000625" cy="15001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Click="0" advTm="7000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2186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Nadpis 1"/>
          <p:cNvSpPr>
            <a:spLocks noGrp="1"/>
          </p:cNvSpPr>
          <p:nvPr>
            <p:ph type="ctrTitle"/>
          </p:nvPr>
        </p:nvSpPr>
        <p:spPr>
          <a:xfrm>
            <a:off x="285750" y="214313"/>
            <a:ext cx="8172450" cy="2857500"/>
          </a:xfrm>
        </p:spPr>
        <p:txBody>
          <a:bodyPr anchor="t"/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  Úvodní prezentace seznamuje    žáky  s pojmem fyzika a zároveň je úvodní motivací k učení fyziky. </a:t>
            </a:r>
            <a:endParaRPr lang="cs-CZ" sz="3200" dirty="0" smtClean="0"/>
          </a:p>
        </p:txBody>
      </p:sp>
      <p:sp>
        <p:nvSpPr>
          <p:cNvPr id="3076" name="Podnadpis 2"/>
          <p:cNvSpPr>
            <a:spLocks noGrp="1"/>
          </p:cNvSpPr>
          <p:nvPr>
            <p:ph type="subTitle" idx="1"/>
          </p:nvPr>
        </p:nvSpPr>
        <p:spPr>
          <a:xfrm>
            <a:off x="214313" y="3000375"/>
            <a:ext cx="8715375" cy="3571875"/>
          </a:xfrm>
        </p:spPr>
        <p:txBody>
          <a:bodyPr/>
          <a:lstStyle/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Druh učebního materiálu:</a:t>
            </a:r>
            <a:r>
              <a:rPr lang="cs-CZ" sz="2400" b="1" dirty="0" smtClean="0">
                <a:solidFill>
                  <a:schemeClr val="bg1"/>
                </a:solidFill>
              </a:rPr>
              <a:t>		Výukový </a:t>
            </a:r>
            <a:endParaRPr lang="cs-CZ" sz="2400" dirty="0" smtClean="0">
              <a:solidFill>
                <a:schemeClr val="bg1"/>
              </a:solidFill>
            </a:endParaRP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Typická věková skupina:</a:t>
            </a:r>
            <a:r>
              <a:rPr lang="cs-CZ" sz="2400" b="1" dirty="0" smtClean="0">
                <a:solidFill>
                  <a:schemeClr val="bg1"/>
                </a:solidFill>
              </a:rPr>
              <a:t>		12 - 13 let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Klíčová slova:</a:t>
            </a:r>
            <a:r>
              <a:rPr lang="cs-CZ" sz="2400" b="1" dirty="0" smtClean="0">
                <a:solidFill>
                  <a:schemeClr val="bg1"/>
                </a:solidFill>
              </a:rPr>
              <a:t>			Fyzika, dělení fyziky, 						přírodní jevy	. 	</a:t>
            </a:r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/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WordArt 4"/>
          <p:cNvSpPr>
            <a:spLocks noChangeArrowheads="1" noChangeShapeType="1" noTextEdit="1"/>
          </p:cNvSpPr>
          <p:nvPr/>
        </p:nvSpPr>
        <p:spPr bwMode="auto">
          <a:xfrm>
            <a:off x="395288" y="620713"/>
            <a:ext cx="4467225" cy="857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6000" b="1" kern="10">
                <a:ln w="9525">
                  <a:noFill/>
                  <a:round/>
                  <a:headEnd/>
                  <a:tailEnd/>
                </a:ln>
                <a:solidFill>
                  <a:srgbClr val="0000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Co je fyzika ?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313" y="4500563"/>
            <a:ext cx="5786437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99"/>
                </a:solidFill>
                <a:latin typeface="Times New Roman" pitchFamily="18" charset="0"/>
              </a:rPr>
              <a:t>Fyzika je věda, která se zabývá zkoumáním přírodních jevů.</a:t>
            </a:r>
          </a:p>
        </p:txBody>
      </p:sp>
      <p:pic>
        <p:nvPicPr>
          <p:cNvPr id="4100" name="Picture 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2714625"/>
            <a:ext cx="2589213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2" name="AutoShape 10"/>
          <p:cNvSpPr>
            <a:spLocks noChangeArrowheads="1"/>
          </p:cNvSpPr>
          <p:nvPr/>
        </p:nvSpPr>
        <p:spPr bwMode="auto">
          <a:xfrm>
            <a:off x="5614988" y="2349500"/>
            <a:ext cx="3529012" cy="1873250"/>
          </a:xfrm>
          <a:prstGeom prst="wedgeEllipseCallout">
            <a:avLst>
              <a:gd name="adj1" fmla="val -87292"/>
              <a:gd name="adj2" fmla="val 31269"/>
            </a:avLst>
          </a:prstGeom>
          <a:solidFill>
            <a:schemeClr val="accent1">
              <a:alpha val="29019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800">
                <a:solidFill>
                  <a:schemeClr val="bg1"/>
                </a:solidFill>
              </a:rPr>
              <a:t>Fyzika je také dobrodružství</a:t>
            </a:r>
          </a:p>
          <a:p>
            <a:pPr algn="ctr"/>
            <a:r>
              <a:rPr lang="cs-CZ" sz="2800">
                <a:solidFill>
                  <a:schemeClr val="bg1"/>
                </a:solidFill>
              </a:rPr>
              <a:t>při poznávání.</a:t>
            </a:r>
          </a:p>
        </p:txBody>
      </p:sp>
      <p:pic>
        <p:nvPicPr>
          <p:cNvPr id="4102" name="Picture 15" descr="C:\Documents and Settings\Fujitsu-Siemens\Local Settings\Temporary Internet Files\Content.IE5\XWPUYXUL\MP90040756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63" y="285750"/>
            <a:ext cx="318770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17" descr="C:\Documents and Settings\Fujitsu-Siemens\Local Settings\Temporary Internet Files\Content.IE5\0RBB8QMV\MP90042795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88" y="4714875"/>
            <a:ext cx="2686050" cy="176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Documents and Settings\Fujitsu-Siemens\Local Settings\Temporary Internet Files\Content.IE5\BFRKAPSO\MC90041234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50" y="1643063"/>
            <a:ext cx="257175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000364" y="1500174"/>
            <a:ext cx="23574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Neklikej, prezentace proběhne sama.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53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5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500"/>
                            </p:stCondLst>
                            <p:childTnLst>
                              <p:par>
                                <p:cTn id="26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000"/>
                            </p:stCondLst>
                            <p:childTnLst>
                              <p:par>
                                <p:cTn id="3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500"/>
                            </p:stCondLst>
                            <p:childTnLst>
                              <p:par>
                                <p:cTn id="36" presetID="35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9500"/>
                            </p:stCondLst>
                            <p:childTnLst>
                              <p:par>
                                <p:cTn id="43" presetID="2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3000"/>
                            </p:stCondLst>
                            <p:childTnLst>
                              <p:par>
                                <p:cTn id="48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6000"/>
                            </p:stCondLst>
                            <p:childTnLst>
                              <p:par>
                                <p:cTn id="53" presetID="53" presetClass="exit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3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3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2000"/>
                            </p:stCondLst>
                            <p:childTnLst>
                              <p:par>
                                <p:cTn id="59" presetID="53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3500"/>
                            </p:stCondLst>
                            <p:childTnLst>
                              <p:par>
                                <p:cTn id="65" presetID="53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0"/>
                            </p:stCondLst>
                            <p:childTnLst>
                              <p:par>
                                <p:cTn id="81" presetID="3" presetClass="emph" presetSubtype="2" fill="hold" grpId="0" nodeType="afterEffect">
                                  <p:stCondLst>
                                    <p:cond delay="3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2" dur="20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500"/>
                            </p:stCondLst>
                            <p:childTnLst>
                              <p:par>
                                <p:cTn id="84" presetID="12" presetClass="exit" presetSubtype="1" fill="hold" grpId="1" nodeType="afterEffect">
                                  <p:stCondLst>
                                    <p:cond delay="4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Top)">
                                      <p:cBhvr>
                                        <p:cTn id="85" dur="500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nimBg="1"/>
      <p:bldP spid="3077" grpId="0" build="allAtOnce"/>
      <p:bldP spid="3077" grpId="1" build="allAtOnce"/>
      <p:bldP spid="3082" grpId="0" animBg="1"/>
      <p:bldP spid="3082" grpId="1" animBg="1"/>
      <p:bldP spid="9" grpId="0"/>
      <p:bldP spid="9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 descr="C:\Documents and Settings\Fujitsu-Siemens\Local Settings\Temporary Internet Files\Content.IE5\TCKNY9LG\MP90039019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75" y="4643438"/>
            <a:ext cx="2714625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4" name="Picture 14" descr="C:\Documents and Settings\Fujitsu-Siemens\Local Settings\Temporary Internet Files\Content.IE5\ZTWOT8DJ\MP9004330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67250" y="45720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WordArt 4"/>
          <p:cNvSpPr>
            <a:spLocks noChangeArrowheads="1" noChangeShapeType="1" noTextEdit="1"/>
          </p:cNvSpPr>
          <p:nvPr/>
        </p:nvSpPr>
        <p:spPr bwMode="auto">
          <a:xfrm>
            <a:off x="0" y="214313"/>
            <a:ext cx="6234113" cy="2000250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TopLeft">
                <a:rot lat="0" lon="20519994" rev="0"/>
              </a:camera>
              <a:lightRig rig="legacyHarsh3" dir="r"/>
            </a:scene3d>
            <a:sp3d extrusionH="430200" prstMaterial="legacyMatte">
              <a:extrusionClr>
                <a:srgbClr val="006600"/>
              </a:extrusionClr>
            </a:sp3d>
          </a:bodyPr>
          <a:lstStyle/>
          <a:p>
            <a:pPr algn="ctr"/>
            <a:r>
              <a:rPr lang="cs-CZ" sz="4400" kern="10">
                <a:ln w="9525">
                  <a:round/>
                  <a:headEnd/>
                  <a:tailEnd/>
                </a:ln>
                <a:solidFill>
                  <a:srgbClr val="00FFFF"/>
                </a:solidFill>
                <a:latin typeface="Arial Black"/>
              </a:rPr>
              <a:t>Proč se učit fyziku?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0" y="2428875"/>
            <a:ext cx="4243388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cs-CZ" sz="3200" b="1" dirty="0">
                <a:solidFill>
                  <a:srgbClr val="000099"/>
                </a:solidFill>
                <a:latin typeface="Times New Roman" pitchFamily="18" charset="0"/>
              </a:rPr>
              <a:t>Fyzika nám pomáhá pochopit přírodní jevy, zbavit se strachu z nich </a:t>
            </a:r>
            <a:r>
              <a:rPr lang="cs-CZ" sz="3200" b="1" dirty="0" smtClean="0">
                <a:solidFill>
                  <a:srgbClr val="000099"/>
                </a:solidFill>
                <a:latin typeface="Times New Roman" pitchFamily="18" charset="0"/>
              </a:rPr>
              <a:t>a využít </a:t>
            </a:r>
            <a:r>
              <a:rPr lang="cs-CZ" sz="3200" b="1" dirty="0">
                <a:solidFill>
                  <a:srgbClr val="000099"/>
                </a:solidFill>
                <a:latin typeface="Times New Roman" pitchFamily="18" charset="0"/>
              </a:rPr>
              <a:t>je pro své činnosti. Je základem techniky a ostatních přírodních věd.</a:t>
            </a:r>
          </a:p>
        </p:txBody>
      </p:sp>
      <p:pic>
        <p:nvPicPr>
          <p:cNvPr id="5126" name="Picture 14" descr="C:\Documents and Settings\Fujitsu-Siemens\Local Settings\Temporary Internet Files\Content.IE5\0RBB8QMV\MP90014550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5" y="2143125"/>
            <a:ext cx="4714875" cy="241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15" descr="C:\Documents and Settings\Fujitsu-Siemens\Local Settings\Temporary Internet Files\Content.IE5\WPYEW8AS\MP90030297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13463" y="0"/>
            <a:ext cx="3030537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5857875"/>
            <a:ext cx="87868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>
                <a:solidFill>
                  <a:srgbClr val="C00000"/>
                </a:solidFill>
              </a:rPr>
              <a:t>Bez fyziky si život nelze </a:t>
            </a:r>
            <a:r>
              <a:rPr lang="cs-CZ" sz="4000" b="1" dirty="0" smtClean="0">
                <a:solidFill>
                  <a:srgbClr val="C00000"/>
                </a:solidFill>
              </a:rPr>
              <a:t>představit.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2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1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2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500"/>
                            </p:stCondLst>
                            <p:childTnLst>
                              <p:par>
                                <p:cTn id="32" presetID="23" presetClass="exit" presetSubtype="3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500"/>
                            </p:stCondLst>
                            <p:childTnLst>
                              <p:par>
                                <p:cTn id="37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500"/>
                            </p:stCondLst>
                            <p:childTnLst>
                              <p:par>
                                <p:cTn id="42" presetID="1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Top)">
                                      <p:cBhvr>
                                        <p:cTn id="43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nimBg="1"/>
      <p:bldP spid="4101" grpId="0" build="allAtOnce"/>
      <p:bldP spid="9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WordArt 2"/>
          <p:cNvSpPr>
            <a:spLocks noChangeArrowheads="1" noChangeShapeType="1" noTextEdit="1"/>
          </p:cNvSpPr>
          <p:nvPr/>
        </p:nvSpPr>
        <p:spPr bwMode="auto">
          <a:xfrm>
            <a:off x="1403350" y="2924175"/>
            <a:ext cx="6419850" cy="857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4800" b="1" i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Jak se fyzika dělí?</a:t>
            </a:r>
          </a:p>
        </p:txBody>
      </p:sp>
      <p:pic>
        <p:nvPicPr>
          <p:cNvPr id="7192" name="Picture 24" descr="C:\Documents and Settings\Fujitsu-Siemens\Local Settings\Temporary Internet Files\Content.IE5\V12NXQ9A\MP90025557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876"/>
            <a:ext cx="1933660" cy="1285884"/>
          </a:xfrm>
          <a:prstGeom prst="ellipse">
            <a:avLst/>
          </a:prstGeom>
          <a:noFill/>
        </p:spPr>
      </p:pic>
      <p:sp>
        <p:nvSpPr>
          <p:cNvPr id="6148" name="Elipsa 20"/>
          <p:cNvSpPr>
            <a:spLocks noChangeArrowheads="1"/>
          </p:cNvSpPr>
          <p:nvPr/>
        </p:nvSpPr>
        <p:spPr bwMode="auto">
          <a:xfrm>
            <a:off x="6000750" y="-1285875"/>
            <a:ext cx="71438" cy="46037"/>
          </a:xfrm>
          <a:prstGeom prst="ellipse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/>
          </a:p>
        </p:txBody>
      </p:sp>
      <p:pic>
        <p:nvPicPr>
          <p:cNvPr id="7199" name="Picture 31" descr="C:\Documents and Settings\Fujitsu-Siemens\Local Settings\Temporary Internet Files\Content.IE5\ZTWOT8DJ\MP90031654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57356" y="4714884"/>
            <a:ext cx="2294359" cy="1571636"/>
          </a:xfrm>
          <a:prstGeom prst="ellipse">
            <a:avLst/>
          </a:prstGeom>
          <a:noFill/>
        </p:spPr>
      </p:pic>
      <p:pic>
        <p:nvPicPr>
          <p:cNvPr id="30" name="Picture 25" descr="C:\Documents and Settings\Fujitsu-Siemens\Local Settings\Temporary Internet Files\Content.IE5\BFRKAPSO\MP90030952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16200000">
            <a:off x="370754" y="772230"/>
            <a:ext cx="1428760" cy="2170268"/>
          </a:xfrm>
          <a:prstGeom prst="ellipse">
            <a:avLst/>
          </a:prstGeom>
          <a:noFill/>
        </p:spPr>
      </p:pic>
      <p:pic>
        <p:nvPicPr>
          <p:cNvPr id="7202" name="Picture 34" descr="C:\Documents and Settings\Fujitsu-Siemens\Local Settings\Temporary Internet Files\Content.IE5\0RBB8QMV\MP90040247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6314" y="4857760"/>
            <a:ext cx="2104174" cy="1285884"/>
          </a:xfrm>
          <a:prstGeom prst="ellipse">
            <a:avLst/>
          </a:prstGeom>
          <a:noFill/>
        </p:spPr>
      </p:pic>
      <p:pic>
        <p:nvPicPr>
          <p:cNvPr id="7203" name="Picture 35" descr="C:\Documents and Settings\Fujitsu-Siemens\Local Settings\Temporary Internet Files\Content.IE5\V12NXQ9A\MP900321102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16200000">
            <a:off x="5037822" y="391410"/>
            <a:ext cx="1251691" cy="1754707"/>
          </a:xfrm>
          <a:prstGeom prst="ellipse">
            <a:avLst/>
          </a:prstGeom>
          <a:noFill/>
        </p:spPr>
      </p:pic>
      <p:pic>
        <p:nvPicPr>
          <p:cNvPr id="7206" name="Picture 38" descr="C:\Documents and Settings\Fujitsu-Siemens\Local Settings\Temporary Internet Files\Content.IE5\0RBB8QMV\MC90002438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57422" y="642918"/>
            <a:ext cx="2286016" cy="1377630"/>
          </a:xfrm>
          <a:prstGeom prst="ellipse">
            <a:avLst/>
          </a:prstGeom>
          <a:noFill/>
        </p:spPr>
      </p:pic>
      <p:pic>
        <p:nvPicPr>
          <p:cNvPr id="6155" name="Picture 11" descr="C:\Documents and Settings\Fujitsu-Siemens\Local Settings\Temporary Internet Files\Content.IE5\TE53VWRL\MP90040128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15140" y="1071546"/>
            <a:ext cx="1857388" cy="1237775"/>
          </a:xfrm>
          <a:prstGeom prst="ellipse">
            <a:avLst/>
          </a:prstGeom>
          <a:noFill/>
        </p:spPr>
      </p:pic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0" descr="C:\Documents and Settings\Fujitsu-Siemens\Local Settings\Temporary Internet Files\Content.IE5\BFRKAPSO\MC9004331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WordArt 4"/>
          <p:cNvSpPr>
            <a:spLocks noChangeArrowheads="1" noChangeShapeType="1" noTextEdit="1"/>
          </p:cNvSpPr>
          <p:nvPr/>
        </p:nvSpPr>
        <p:spPr bwMode="auto">
          <a:xfrm>
            <a:off x="1403350" y="2924175"/>
            <a:ext cx="6419850" cy="857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48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Fyzika se </a:t>
            </a:r>
            <a:r>
              <a:rPr lang="cs-CZ" sz="4800" b="1" i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dělí:</a:t>
            </a:r>
            <a:endParaRPr lang="cs-CZ" sz="4800" b="1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 Black"/>
            </a:endParaRPr>
          </a:p>
        </p:txBody>
      </p:sp>
      <p:sp>
        <p:nvSpPr>
          <p:cNvPr id="5130" name="Oval 10"/>
          <p:cNvSpPr>
            <a:spLocks noChangeArrowheads="1"/>
          </p:cNvSpPr>
          <p:nvPr/>
        </p:nvSpPr>
        <p:spPr bwMode="auto">
          <a:xfrm>
            <a:off x="395288" y="1412875"/>
            <a:ext cx="2089150" cy="1296988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Text Box 11"/>
          <p:cNvSpPr txBox="1">
            <a:spLocks noChangeArrowheads="1"/>
          </p:cNvSpPr>
          <p:nvPr/>
        </p:nvSpPr>
        <p:spPr bwMode="auto">
          <a:xfrm>
            <a:off x="684213" y="1844675"/>
            <a:ext cx="15113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Akustika</a:t>
            </a:r>
          </a:p>
        </p:txBody>
      </p:sp>
      <p:sp>
        <p:nvSpPr>
          <p:cNvPr id="5132" name="Oval 12"/>
          <p:cNvSpPr>
            <a:spLocks noChangeArrowheads="1"/>
          </p:cNvSpPr>
          <p:nvPr/>
        </p:nvSpPr>
        <p:spPr bwMode="auto">
          <a:xfrm>
            <a:off x="6516688" y="1341438"/>
            <a:ext cx="2089150" cy="1296987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3" name="Oval 13"/>
          <p:cNvSpPr>
            <a:spLocks noChangeArrowheads="1"/>
          </p:cNvSpPr>
          <p:nvPr/>
        </p:nvSpPr>
        <p:spPr bwMode="auto">
          <a:xfrm>
            <a:off x="4500563" y="333375"/>
            <a:ext cx="2089150" cy="1296988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4" name="Oval 14"/>
          <p:cNvSpPr>
            <a:spLocks noChangeArrowheads="1"/>
          </p:cNvSpPr>
          <p:nvPr/>
        </p:nvSpPr>
        <p:spPr bwMode="auto">
          <a:xfrm>
            <a:off x="2268538" y="404813"/>
            <a:ext cx="2089150" cy="1296987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5" name="Oval 15"/>
          <p:cNvSpPr>
            <a:spLocks noChangeArrowheads="1"/>
          </p:cNvSpPr>
          <p:nvPr/>
        </p:nvSpPr>
        <p:spPr bwMode="auto">
          <a:xfrm>
            <a:off x="0" y="4149725"/>
            <a:ext cx="2089150" cy="1296988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6" name="Oval 16"/>
          <p:cNvSpPr>
            <a:spLocks noChangeArrowheads="1"/>
          </p:cNvSpPr>
          <p:nvPr/>
        </p:nvSpPr>
        <p:spPr bwMode="auto">
          <a:xfrm>
            <a:off x="2339975" y="5084763"/>
            <a:ext cx="2089150" cy="1296987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8" name="Oval 18"/>
          <p:cNvSpPr>
            <a:spLocks noChangeArrowheads="1"/>
          </p:cNvSpPr>
          <p:nvPr/>
        </p:nvSpPr>
        <p:spPr bwMode="auto">
          <a:xfrm>
            <a:off x="4857750" y="5143500"/>
            <a:ext cx="2089150" cy="1296988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0" name="Text Box 22"/>
          <p:cNvSpPr txBox="1">
            <a:spLocks noChangeArrowheads="1"/>
          </p:cNvSpPr>
          <p:nvPr/>
        </p:nvSpPr>
        <p:spPr bwMode="auto">
          <a:xfrm>
            <a:off x="2411413" y="908050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Mechanika</a:t>
            </a:r>
          </a:p>
        </p:txBody>
      </p:sp>
      <p:sp>
        <p:nvSpPr>
          <p:cNvPr id="7181" name="Text Box 23"/>
          <p:cNvSpPr txBox="1">
            <a:spLocks noChangeArrowheads="1"/>
          </p:cNvSpPr>
          <p:nvPr/>
        </p:nvSpPr>
        <p:spPr bwMode="auto">
          <a:xfrm>
            <a:off x="4716463" y="836613"/>
            <a:ext cx="16557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Termika</a:t>
            </a:r>
          </a:p>
        </p:txBody>
      </p:sp>
      <p:sp>
        <p:nvSpPr>
          <p:cNvPr id="7182" name="Text Box 24"/>
          <p:cNvSpPr txBox="1">
            <a:spLocks noChangeArrowheads="1"/>
          </p:cNvSpPr>
          <p:nvPr/>
        </p:nvSpPr>
        <p:spPr bwMode="auto">
          <a:xfrm>
            <a:off x="6804025" y="1773238"/>
            <a:ext cx="15843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Astronomie</a:t>
            </a:r>
          </a:p>
        </p:txBody>
      </p:sp>
      <p:sp>
        <p:nvSpPr>
          <p:cNvPr id="7183" name="Text Box 25"/>
          <p:cNvSpPr txBox="1">
            <a:spLocks noChangeArrowheads="1"/>
          </p:cNvSpPr>
          <p:nvPr/>
        </p:nvSpPr>
        <p:spPr bwMode="auto">
          <a:xfrm>
            <a:off x="214282" y="4286256"/>
            <a:ext cx="15843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0"/>
              </a:spcBef>
            </a:pPr>
            <a:r>
              <a:rPr lang="cs-CZ" dirty="0" smtClean="0"/>
              <a:t>Elektřina </a:t>
            </a:r>
          </a:p>
          <a:p>
            <a:pPr algn="ctr">
              <a:spcBef>
                <a:spcPts val="0"/>
              </a:spcBef>
            </a:pPr>
            <a:r>
              <a:rPr lang="cs-CZ" dirty="0" smtClean="0"/>
              <a:t>a magnetismus</a:t>
            </a:r>
            <a:endParaRPr lang="cs-CZ" dirty="0"/>
          </a:p>
        </p:txBody>
      </p:sp>
      <p:sp>
        <p:nvSpPr>
          <p:cNvPr id="7184" name="Text Box 27"/>
          <p:cNvSpPr txBox="1">
            <a:spLocks noChangeArrowheads="1"/>
          </p:cNvSpPr>
          <p:nvPr/>
        </p:nvSpPr>
        <p:spPr bwMode="auto">
          <a:xfrm>
            <a:off x="2627313" y="5589588"/>
            <a:ext cx="15843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Optika</a:t>
            </a:r>
          </a:p>
        </p:txBody>
      </p:sp>
      <p:sp>
        <p:nvSpPr>
          <p:cNvPr id="7185" name="Text Box 28"/>
          <p:cNvSpPr txBox="1">
            <a:spLocks noChangeArrowheads="1"/>
          </p:cNvSpPr>
          <p:nvPr/>
        </p:nvSpPr>
        <p:spPr bwMode="auto">
          <a:xfrm>
            <a:off x="5072063" y="5429250"/>
            <a:ext cx="15128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Atomová fyzika</a:t>
            </a:r>
          </a:p>
        </p:txBody>
      </p:sp>
      <p:sp>
        <p:nvSpPr>
          <p:cNvPr id="5149" name="Text Box 29"/>
          <p:cNvSpPr txBox="1">
            <a:spLocks noChangeArrowheads="1"/>
          </p:cNvSpPr>
          <p:nvPr/>
        </p:nvSpPr>
        <p:spPr bwMode="auto">
          <a:xfrm>
            <a:off x="2357438" y="1714500"/>
            <a:ext cx="42148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bg1"/>
                </a:solidFill>
              </a:rPr>
              <a:t>Fyzika obsahuje velmi mnoho vědomostí, proto se musí dělit.</a:t>
            </a:r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3" presetClass="emph" presetSubtype="2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35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4000"/>
                            </p:stCondLst>
                            <p:childTnLst>
                              <p:par>
                                <p:cTn id="22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6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1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8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1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4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nimBg="1"/>
      <p:bldP spid="5130" grpId="0" animBg="1"/>
      <p:bldP spid="5132" grpId="0" animBg="1"/>
      <p:bldP spid="5133" grpId="0" animBg="1"/>
      <p:bldP spid="5134" grpId="0" animBg="1"/>
      <p:bldP spid="5135" grpId="0" animBg="1"/>
      <p:bldP spid="5136" grpId="0" animBg="1"/>
      <p:bldP spid="5138" grpId="0" animBg="1"/>
      <p:bldP spid="5149" grpId="0" build="allAtOnce"/>
      <p:bldP spid="5149" grpI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4" name="Picture 27" descr="C:\Documents and Settings\Fujitsu-Siemens\Local Settings\Temporary Internet Files\Content.IE5\0RBB8QMV\MC900432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357688"/>
            <a:ext cx="3786188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34" descr="C:\Documents and Settings\Fujitsu-Siemens\Local Settings\Temporary Internet Files\Content.IE5\V12NXQ9A\MP90043881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4357688"/>
            <a:ext cx="3132137" cy="223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WordArt 5"/>
          <p:cNvSpPr>
            <a:spLocks noChangeArrowheads="1" noChangeShapeType="1" noTextEdit="1"/>
          </p:cNvSpPr>
          <p:nvPr/>
        </p:nvSpPr>
        <p:spPr bwMode="auto">
          <a:xfrm>
            <a:off x="771525" y="2671763"/>
            <a:ext cx="7600950" cy="152082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/>
            <a:r>
              <a:rPr lang="cs-CZ" sz="4400" kern="10" dirty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Bez fyziky si život nelze </a:t>
            </a:r>
            <a:r>
              <a:rPr lang="cs-CZ" sz="4400" kern="1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představit.</a:t>
            </a:r>
            <a:endParaRPr lang="cs-CZ" sz="4400" kern="1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79999"/>
                  </a:srgbClr>
                </a:outerShdw>
              </a:effectLst>
              <a:latin typeface="Impact"/>
            </a:endParaRPr>
          </a:p>
        </p:txBody>
      </p:sp>
      <p:pic>
        <p:nvPicPr>
          <p:cNvPr id="8198" name="Picture 21" descr="C:\Documents and Settings\Fujitsu-Siemens\Local Settings\Temporary Internet Files\Content.IE5\0RBB8QMV\MP90039938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81849" y="4357695"/>
            <a:ext cx="3162151" cy="2500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22" descr="C:\Documents and Settings\Fujitsu-Siemens\Local Settings\Temporary Internet Files\Content.IE5\TCKNY9LG\MP90044249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38" y="0"/>
            <a:ext cx="340518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23" descr="C:\Documents and Settings\Fujitsu-Siemens\Local Settings\Temporary Internet Files\Content.IE5\V12NXQ9A\MP90040215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3097213" cy="247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24" descr="C:\Documents and Settings\Fujitsu-Siemens\Local Settings\Temporary Internet Files\Content.IE5\TE53VWRL\MP900401437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29063" y="4214813"/>
            <a:ext cx="2143125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25" descr="C:\Documents and Settings\Fujitsu-Siemens\Local Settings\Temporary Internet Files\Content.IE5\TCKNY9LG\MP900433390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375" y="0"/>
            <a:ext cx="2714625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26" descr="C:\Documents and Settings\Fujitsu-Siemens\Local Settings\Temporary Internet Files\Content.IE5\0RBB8QMV\MP900414045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86500" y="0"/>
            <a:ext cx="285750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5" name="Picture 29" descr="C:\Documents and Settings\Fujitsu-Siemens\Local Settings\Temporary Internet Files\Content.IE5\TE53VWRL\MP900406768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000496" y="4214813"/>
            <a:ext cx="2071688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6" name="Picture 30" descr="C:\Documents and Settings\Fujitsu-Siemens\Local Settings\Temporary Internet Files\Content.IE5\V12NXQ9A\MP900422242[1]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928938" y="0"/>
            <a:ext cx="3348037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7" name="Picture 31" descr="C:\Documents and Settings\Fujitsu-Siemens\Local Settings\Temporary Internet Files\Content.IE5\0RBB8QMV\MP900401975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1" y="0"/>
            <a:ext cx="3278769" cy="2571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20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357290" y="4695825"/>
            <a:ext cx="3190875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11" name="AutoShape 19"/>
          <p:cNvSpPr>
            <a:spLocks noChangeArrowheads="1"/>
          </p:cNvSpPr>
          <p:nvPr/>
        </p:nvSpPr>
        <p:spPr bwMode="auto">
          <a:xfrm>
            <a:off x="0" y="3929066"/>
            <a:ext cx="2592388" cy="1584325"/>
          </a:xfrm>
          <a:prstGeom prst="wedgeEllipseCallout">
            <a:avLst>
              <a:gd name="adj1" fmla="val 60597"/>
              <a:gd name="adj2" fmla="val 89278"/>
            </a:avLst>
          </a:prstGeom>
          <a:solidFill>
            <a:schemeClr val="accent1">
              <a:alpha val="2196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Fyzika je ve </a:t>
            </a:r>
            <a:r>
              <a:rPr lang="cs-CZ" sz="3200" dirty="0" smtClean="0">
                <a:solidFill>
                  <a:srgbClr val="C00000"/>
                </a:solidFill>
              </a:rPr>
              <a:t>všem. 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8" presetID="47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47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1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9000"/>
                            </p:stCondLst>
                            <p:childTnLst>
                              <p:par>
                                <p:cTn id="34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3000"/>
                            </p:stCondLst>
                            <p:childTnLst>
                              <p:par>
                                <p:cTn id="38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0" decel="100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0"/>
                            </p:stCondLst>
                            <p:childTnLst>
                              <p:par>
                                <p:cTn id="45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9000"/>
                            </p:stCondLst>
                            <p:childTnLst>
                              <p:par>
                                <p:cTn id="51" presetID="47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3500"/>
                            </p:stCondLst>
                            <p:childTnLst>
                              <p:par>
                                <p:cTn id="57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7000"/>
                            </p:stCondLst>
                            <p:childTnLst>
                              <p:par>
                                <p:cTn id="63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800" decel="100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9000"/>
                            </p:stCondLst>
                            <p:childTnLst>
                              <p:par>
                                <p:cTn id="70" presetID="3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800" decel="100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2500"/>
                            </p:stCondLst>
                            <p:childTnLst>
                              <p:par>
                                <p:cTn id="7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4500"/>
                            </p:stCondLst>
                            <p:childTnLst>
                              <p:par>
                                <p:cTn id="82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7500"/>
                            </p:stCondLst>
                            <p:childTnLst>
                              <p:par>
                                <p:cTn id="87" presetID="53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animBg="1"/>
      <p:bldP spid="8211" grpId="0" animBg="1"/>
      <p:bldP spid="821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 bright="-34000" contrast="-30000"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WordArt 5"/>
          <p:cNvSpPr>
            <a:spLocks noChangeArrowheads="1" noChangeShapeType="1" noTextEdit="1"/>
          </p:cNvSpPr>
          <p:nvPr/>
        </p:nvSpPr>
        <p:spPr bwMode="auto">
          <a:xfrm>
            <a:off x="0" y="785813"/>
            <a:ext cx="4143375" cy="13906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4000" kern="1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0099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Mnoho úspěchů</a:t>
            </a:r>
          </a:p>
        </p:txBody>
      </p:sp>
      <p:sp>
        <p:nvSpPr>
          <p:cNvPr id="9222" name="WordArt 6"/>
          <p:cNvSpPr>
            <a:spLocks noChangeArrowheads="1" noChangeShapeType="1" noTextEdit="1"/>
          </p:cNvSpPr>
          <p:nvPr/>
        </p:nvSpPr>
        <p:spPr bwMode="auto">
          <a:xfrm>
            <a:off x="1000125" y="2357438"/>
            <a:ext cx="6691313" cy="1384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l-PL" sz="4000" kern="10" dirty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bg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a hezké chvíle při studiu </a:t>
            </a:r>
            <a:r>
              <a:rPr lang="pl-PL" sz="4000" kern="10" dirty="0" smtClean="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bg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fyziky.</a:t>
            </a:r>
            <a:endParaRPr lang="cs-CZ" sz="4000" kern="10" dirty="0">
              <a:ln w="19050">
                <a:solidFill>
                  <a:srgbClr val="99CCFF"/>
                </a:solidFill>
                <a:round/>
                <a:headEnd/>
                <a:tailEnd/>
              </a:ln>
              <a:solidFill>
                <a:schemeClr val="bg1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Impact"/>
            </a:endParaRPr>
          </a:p>
        </p:txBody>
      </p:sp>
      <p:pic>
        <p:nvPicPr>
          <p:cNvPr id="9220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4000500"/>
            <a:ext cx="3795713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6429375" y="3714750"/>
            <a:ext cx="2714625" cy="1714500"/>
          </a:xfrm>
          <a:prstGeom prst="wedgeEllipseCallout">
            <a:avLst>
              <a:gd name="adj1" fmla="val -192000"/>
              <a:gd name="adj2" fmla="val 67972"/>
            </a:avLst>
          </a:prstGeom>
          <a:solidFill>
            <a:schemeClr val="accent1">
              <a:alpha val="23137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3600" b="1">
                <a:solidFill>
                  <a:srgbClr val="C00000"/>
                </a:solidFill>
              </a:rPr>
              <a:t>Tak ahoj!</a:t>
            </a:r>
          </a:p>
        </p:txBody>
      </p:sp>
      <p:sp>
        <p:nvSpPr>
          <p:cNvPr id="10" name="Oválný popisek 9"/>
          <p:cNvSpPr>
            <a:spLocks noChangeArrowheads="1"/>
          </p:cNvSpPr>
          <p:nvPr/>
        </p:nvSpPr>
        <p:spPr bwMode="auto">
          <a:xfrm>
            <a:off x="6215063" y="3643313"/>
            <a:ext cx="2928937" cy="1785937"/>
          </a:xfrm>
          <a:prstGeom prst="wedgeEllipseCallout">
            <a:avLst>
              <a:gd name="adj1" fmla="val -174278"/>
              <a:gd name="adj2" fmla="val 67833"/>
            </a:avLst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SNAŽTE SE </a:t>
            </a:r>
          </a:p>
          <a:p>
            <a:pPr algn="ctr"/>
            <a:r>
              <a:rPr lang="cs-CZ" sz="2400" dirty="0">
                <a:solidFill>
                  <a:srgbClr val="FF0000"/>
                </a:solidFill>
              </a:rPr>
              <a:t>FYZICE </a:t>
            </a:r>
            <a:r>
              <a:rPr lang="cs-CZ" sz="2400" dirty="0" smtClean="0">
                <a:solidFill>
                  <a:srgbClr val="FF0000"/>
                </a:solidFill>
              </a:rPr>
              <a:t>ROZUMĚT,</a:t>
            </a:r>
            <a:endParaRPr lang="cs-CZ" sz="2400" dirty="0">
              <a:solidFill>
                <a:srgbClr val="FF0000"/>
              </a:solidFill>
            </a:endParaRPr>
          </a:p>
          <a:p>
            <a:pPr algn="ctr"/>
            <a:r>
              <a:rPr lang="cs-CZ" sz="2400" dirty="0">
                <a:solidFill>
                  <a:srgbClr val="FF0000"/>
                </a:solidFill>
              </a:rPr>
              <a:t>BUDE </a:t>
            </a:r>
            <a:r>
              <a:rPr lang="cs-CZ" sz="2400">
                <a:solidFill>
                  <a:srgbClr val="FF0000"/>
                </a:solidFill>
              </a:rPr>
              <a:t>VÁS </a:t>
            </a:r>
            <a:r>
              <a:rPr lang="cs-CZ" sz="2400" smtClean="0">
                <a:solidFill>
                  <a:srgbClr val="FF0000"/>
                </a:solidFill>
              </a:rPr>
              <a:t>BAVIT.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5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500"/>
                            </p:stCondLst>
                            <p:childTnLst>
                              <p:par>
                                <p:cTn id="19" presetID="17" presetClass="exit" presetSubtype="1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17" presetClass="exit" presetSubtype="1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1" presetClass="exit" presetSubtype="0" fill="hold" grpId="1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500"/>
                            </p:stCondLst>
                            <p:childTnLst>
                              <p:par>
                                <p:cTn id="42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23" presetClass="exit" presetSubtype="32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7000"/>
                            </p:stCondLst>
                            <p:childTnLst>
                              <p:par>
                                <p:cTn id="52" presetID="9" presetClass="exit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animBg="1"/>
      <p:bldP spid="9221" grpId="1" animBg="1"/>
      <p:bldP spid="9222" grpId="0" animBg="1"/>
      <p:bldP spid="9222" grpId="1" animBg="1"/>
      <p:bldP spid="9224" grpId="0" animBg="1"/>
      <p:bldP spid="9224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3000" r="-6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2011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Obdélník 3"/>
          <p:cNvSpPr>
            <a:spLocks noChangeArrowheads="1"/>
          </p:cNvSpPr>
          <p:nvPr/>
        </p:nvSpPr>
        <p:spPr bwMode="auto">
          <a:xfrm>
            <a:off x="1214438" y="1000125"/>
            <a:ext cx="564356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dirty="0"/>
              <a:t>Zdroj obrázků: Galerie MS Office: </a:t>
            </a:r>
            <a:r>
              <a:rPr lang="cs-CZ" sz="3600" u="sng" dirty="0">
                <a:hlinkClick r:id="rId4"/>
              </a:rPr>
              <a:t>www.office.</a:t>
            </a:r>
            <a:r>
              <a:rPr lang="cs-CZ" sz="3600" u="sng" dirty="0" err="1">
                <a:hlinkClick r:id="rId4"/>
              </a:rPr>
              <a:t>microsoft.com</a:t>
            </a:r>
            <a:endParaRPr lang="cs-CZ" sz="3600" dirty="0"/>
          </a:p>
        </p:txBody>
      </p:sp>
    </p:spTree>
  </p:cSld>
  <p:clrMapOvr>
    <a:masterClrMapping/>
  </p:clrMapOvr>
  <p:transition spd="med" advClick="0" advTm="5000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blipFill dpi="0" rotWithShape="1">
          <a:blip xmlns:r="http://schemas.openxmlformats.org/officeDocument/2006/relationships" r:embed="rId1"/>
          <a:srcRect/>
          <a:stretch>
            <a:fillRect/>
          </a:stretch>
        </a:blipFill>
        <a:ln w="9525">
          <a:solidFill>
            <a:schemeClr val="tx1"/>
          </a:solidFill>
          <a:round/>
          <a:headEnd/>
          <a:tailEnd/>
        </a:ln>
        <a:effectLst/>
      </a:spPr>
      <a:bodyPr wrap="none" anchor="ctr"/>
      <a:lstStyle>
        <a:defPPr>
          <a:defRPr/>
        </a:defPPr>
      </a:lstStyle>
    </a:sp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895</TotalTime>
  <Words>170</Words>
  <Application>Microsoft PowerPoint</Application>
  <PresentationFormat>Předvádění na obrazovce (4:3)</PresentationFormat>
  <Paragraphs>39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Název školy  Základní škola Jičín, Husova 170 Číslo projektu   CZ.1.07/1.4.00/21.2862 Číslo a název klíčové aktivity 3.2 Inovace a zkvalitnění výuky      prostřednictvím ICT </vt:lpstr>
      <vt:lpstr>Anotace:  Úvodní prezentace seznamuje    žáky  s pojmem fyzika a zároveň je úvodní motivací k učení fyziky. 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</dc:title>
  <dc:creator>Mgr. Milan Žižka</dc:creator>
  <cp:keywords>Prezentace</cp:keywords>
  <dc:description>Prezentace fyziky, pro školení P</dc:description>
  <cp:lastModifiedBy>Oem</cp:lastModifiedBy>
  <cp:revision>103</cp:revision>
  <dcterms:created xsi:type="dcterms:W3CDTF">2003-10-03T17:14:37Z</dcterms:created>
  <dcterms:modified xsi:type="dcterms:W3CDTF">2013-01-22T20:44:50Z</dcterms:modified>
</cp:coreProperties>
</file>