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sldIdLst>
    <p:sldId id="259" r:id="rId2"/>
    <p:sldId id="256" r:id="rId3"/>
    <p:sldId id="258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CFCFA"/>
    <a:srgbClr val="00FFFF"/>
    <a:srgbClr val="409DF2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84" d="100"/>
          <a:sy n="84" d="100"/>
        </p:scale>
        <p:origin x="-90" y="-41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7136836-A272-41AA-B299-E82578AAC3FC}" type="doc">
      <dgm:prSet loTypeId="urn:microsoft.com/office/officeart/2005/8/layout/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9AA7E856-A9FF-4BC5-95E2-0F906FDE5985}">
      <dgm:prSet phldrT="[Text]" custT="1"/>
      <dgm:spPr>
        <a:solidFill>
          <a:schemeClr val="accent6">
            <a:lumMod val="50000"/>
          </a:schemeClr>
        </a:solidFill>
      </dgm:spPr>
      <dgm:t>
        <a:bodyPr/>
        <a:lstStyle/>
        <a:p>
          <a:r>
            <a:rPr lang="cs-CZ" sz="2000" dirty="0" smtClean="0">
              <a:solidFill>
                <a:srgbClr val="FFFFFF"/>
              </a:solidFill>
            </a:rPr>
            <a:t>Na tomto obrázku (neutrálního) atomu </a:t>
          </a:r>
        </a:p>
        <a:p>
          <a:r>
            <a:rPr lang="cs-CZ" sz="2000" dirty="0" smtClean="0">
              <a:solidFill>
                <a:srgbClr val="FFFFFF"/>
              </a:solidFill>
            </a:rPr>
            <a:t>nechybí nic</a:t>
          </a:r>
          <a:endParaRPr lang="cs-CZ" sz="2000" dirty="0">
            <a:solidFill>
              <a:srgbClr val="FFFFFF"/>
            </a:solidFill>
          </a:endParaRPr>
        </a:p>
      </dgm:t>
    </dgm:pt>
    <dgm:pt modelId="{6B90BC08-D139-4E8C-BC31-296B5CBDDE5A}" type="parTrans" cxnId="{D3965C47-CCE4-43B7-BBBC-A43A3DCE9DD4}">
      <dgm:prSet/>
      <dgm:spPr/>
      <dgm:t>
        <a:bodyPr/>
        <a:lstStyle/>
        <a:p>
          <a:endParaRPr lang="cs-CZ"/>
        </a:p>
      </dgm:t>
    </dgm:pt>
    <dgm:pt modelId="{6C025C67-277A-48BC-8128-10AD3400D02A}" type="sibTrans" cxnId="{D3965C47-CCE4-43B7-BBBC-A43A3DCE9DD4}">
      <dgm:prSet/>
      <dgm:spPr/>
      <dgm:t>
        <a:bodyPr/>
        <a:lstStyle/>
        <a:p>
          <a:endParaRPr lang="cs-CZ"/>
        </a:p>
      </dgm:t>
    </dgm:pt>
    <dgm:pt modelId="{62B3B3BE-EAA9-458F-8B07-FC7752EEB709}">
      <dgm:prSet phldrT="[Text]" custT="1"/>
      <dgm:spPr>
        <a:solidFill>
          <a:schemeClr val="accent6">
            <a:lumMod val="50000"/>
          </a:schemeClr>
        </a:solidFill>
        <a:ln>
          <a:solidFill>
            <a:schemeClr val="accent1"/>
          </a:solidFill>
        </a:ln>
      </dgm:spPr>
      <dgm:t>
        <a:bodyPr/>
        <a:lstStyle/>
        <a:p>
          <a:r>
            <a:rPr lang="cs-CZ" sz="2000" dirty="0" smtClean="0">
              <a:solidFill>
                <a:srgbClr val="FFFFFF"/>
              </a:solidFill>
            </a:rPr>
            <a:t>Na tomto obrázku (neutrálního) atomu chybí elektron</a:t>
          </a:r>
          <a:endParaRPr lang="cs-CZ" sz="2000" dirty="0">
            <a:solidFill>
              <a:srgbClr val="FFFFFF"/>
            </a:solidFill>
          </a:endParaRPr>
        </a:p>
      </dgm:t>
    </dgm:pt>
    <dgm:pt modelId="{79F25B69-9274-4432-9D9E-5AB987C23053}" type="parTrans" cxnId="{787DE5FF-2A6C-4E59-A3B5-8504486C818D}">
      <dgm:prSet/>
      <dgm:spPr/>
      <dgm:t>
        <a:bodyPr/>
        <a:lstStyle/>
        <a:p>
          <a:endParaRPr lang="cs-CZ"/>
        </a:p>
      </dgm:t>
    </dgm:pt>
    <dgm:pt modelId="{16527D9C-19B4-4EF6-97A4-98656B33BE0D}" type="sibTrans" cxnId="{787DE5FF-2A6C-4E59-A3B5-8504486C818D}">
      <dgm:prSet/>
      <dgm:spPr/>
      <dgm:t>
        <a:bodyPr/>
        <a:lstStyle/>
        <a:p>
          <a:endParaRPr lang="cs-CZ"/>
        </a:p>
      </dgm:t>
    </dgm:pt>
    <dgm:pt modelId="{5A02E520-AE8A-40B4-84BF-F69F700FBE6C}">
      <dgm:prSet phldrT="[Text]" custT="1"/>
      <dgm:spPr>
        <a:solidFill>
          <a:schemeClr val="accent6">
            <a:lumMod val="50000"/>
          </a:schemeClr>
        </a:solidFill>
      </dgm:spPr>
      <dgm:t>
        <a:bodyPr/>
        <a:lstStyle/>
        <a:p>
          <a:r>
            <a:rPr lang="cs-CZ" sz="2000" dirty="0" smtClean="0">
              <a:solidFill>
                <a:srgbClr val="FFFFFF"/>
              </a:solidFill>
            </a:rPr>
            <a:t>Na tomto obrázku (neutrálního) atomu</a:t>
          </a:r>
        </a:p>
        <a:p>
          <a:r>
            <a:rPr lang="cs-CZ" sz="2000" dirty="0" smtClean="0">
              <a:solidFill>
                <a:srgbClr val="FFFFFF"/>
              </a:solidFill>
            </a:rPr>
            <a:t> přebývá proton</a:t>
          </a:r>
          <a:endParaRPr lang="cs-CZ" sz="2000" dirty="0">
            <a:solidFill>
              <a:srgbClr val="FFFFFF"/>
            </a:solidFill>
          </a:endParaRPr>
        </a:p>
      </dgm:t>
    </dgm:pt>
    <dgm:pt modelId="{5B263BEA-896C-4C0C-8BE2-CFDBC3B6252C}" type="parTrans" cxnId="{6647B347-5BAA-4797-96F6-CF0A61FED0B3}">
      <dgm:prSet/>
      <dgm:spPr/>
      <dgm:t>
        <a:bodyPr/>
        <a:lstStyle/>
        <a:p>
          <a:endParaRPr lang="cs-CZ"/>
        </a:p>
      </dgm:t>
    </dgm:pt>
    <dgm:pt modelId="{20F34B6D-F58E-4806-9F5F-CD24AC36743C}" type="sibTrans" cxnId="{6647B347-5BAA-4797-96F6-CF0A61FED0B3}">
      <dgm:prSet/>
      <dgm:spPr/>
      <dgm:t>
        <a:bodyPr/>
        <a:lstStyle/>
        <a:p>
          <a:endParaRPr lang="cs-CZ"/>
        </a:p>
      </dgm:t>
    </dgm:pt>
    <dgm:pt modelId="{4755695C-1E47-49A7-BD21-0DFAB5C23813}" type="pres">
      <dgm:prSet presAssocID="{97136836-A272-41AA-B299-E82578AAC3FC}" presName="linear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A6E8D7A2-6C28-4EA5-89F1-33AE8B785EF5}" type="pres">
      <dgm:prSet presAssocID="{9AA7E856-A9FF-4BC5-95E2-0F906FDE5985}" presName="parentLin" presStyleCnt="0"/>
      <dgm:spPr/>
    </dgm:pt>
    <dgm:pt modelId="{266C3674-AF7D-4C36-A1A0-F0311304AA82}" type="pres">
      <dgm:prSet presAssocID="{9AA7E856-A9FF-4BC5-95E2-0F906FDE5985}" presName="parentLeftMargin" presStyleLbl="node1" presStyleIdx="0" presStyleCnt="3"/>
      <dgm:spPr/>
      <dgm:t>
        <a:bodyPr/>
        <a:lstStyle/>
        <a:p>
          <a:endParaRPr lang="cs-CZ"/>
        </a:p>
      </dgm:t>
    </dgm:pt>
    <dgm:pt modelId="{9EE5FFA6-620B-4CD8-AF39-243F4CA80B6A}" type="pres">
      <dgm:prSet presAssocID="{9AA7E856-A9FF-4BC5-95E2-0F906FDE5985}" presName="parentText" presStyleLbl="node1" presStyleIdx="0" presStyleCnt="3" custScaleX="164551" custLinFactNeighborX="-14069" custLinFactNeighborY="354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56037EF-E17A-4ED2-A231-A9D9913E2F80}" type="pres">
      <dgm:prSet presAssocID="{9AA7E856-A9FF-4BC5-95E2-0F906FDE5985}" presName="negativeSpace" presStyleCnt="0"/>
      <dgm:spPr/>
    </dgm:pt>
    <dgm:pt modelId="{ADC24EB4-3C19-4E65-BF03-363E75571E71}" type="pres">
      <dgm:prSet presAssocID="{9AA7E856-A9FF-4BC5-95E2-0F906FDE5985}" presName="childText" presStyleLbl="conFgAcc1" presStyleIdx="0" presStyleCnt="3">
        <dgm:presLayoutVars>
          <dgm:bulletEnabled val="1"/>
        </dgm:presLayoutVars>
      </dgm:prSet>
      <dgm:spPr/>
    </dgm:pt>
    <dgm:pt modelId="{8DE843EA-CE43-4C0C-ADED-A1F3278C17F3}" type="pres">
      <dgm:prSet presAssocID="{6C025C67-277A-48BC-8128-10AD3400D02A}" presName="spaceBetweenRectangles" presStyleCnt="0"/>
      <dgm:spPr/>
    </dgm:pt>
    <dgm:pt modelId="{CAC2F6B5-D44A-4AB8-8CA1-6A4FD8369BE0}" type="pres">
      <dgm:prSet presAssocID="{62B3B3BE-EAA9-458F-8B07-FC7752EEB709}" presName="parentLin" presStyleCnt="0"/>
      <dgm:spPr/>
    </dgm:pt>
    <dgm:pt modelId="{458AFC72-57A1-4A20-8567-52951E92FAF6}" type="pres">
      <dgm:prSet presAssocID="{62B3B3BE-EAA9-458F-8B07-FC7752EEB709}" presName="parentLeftMargin" presStyleLbl="node1" presStyleIdx="0" presStyleCnt="3"/>
      <dgm:spPr/>
      <dgm:t>
        <a:bodyPr/>
        <a:lstStyle/>
        <a:p>
          <a:endParaRPr lang="cs-CZ"/>
        </a:p>
      </dgm:t>
    </dgm:pt>
    <dgm:pt modelId="{686F5686-265E-4565-B8BF-BDC2D218B538}" type="pres">
      <dgm:prSet presAssocID="{62B3B3BE-EAA9-458F-8B07-FC7752EEB709}" presName="parentText" presStyleLbl="node1" presStyleIdx="1" presStyleCnt="3" custScaleX="150037" custLinFactNeighborX="-26153" custLinFactNeighborY="-604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0F30D94-5D48-49B5-BEFA-6A30A5B74C5E}" type="pres">
      <dgm:prSet presAssocID="{62B3B3BE-EAA9-458F-8B07-FC7752EEB709}" presName="negativeSpace" presStyleCnt="0"/>
      <dgm:spPr/>
    </dgm:pt>
    <dgm:pt modelId="{7E163C64-FC9D-4FB4-BA93-1BADA25B7580}" type="pres">
      <dgm:prSet presAssocID="{62B3B3BE-EAA9-458F-8B07-FC7752EEB709}" presName="childText" presStyleLbl="conFgAcc1" presStyleIdx="1" presStyleCnt="3">
        <dgm:presLayoutVars>
          <dgm:bulletEnabled val="1"/>
        </dgm:presLayoutVars>
      </dgm:prSet>
      <dgm:spPr/>
    </dgm:pt>
    <dgm:pt modelId="{C75CBA29-7622-4C28-8080-C5F3FDA55AEC}" type="pres">
      <dgm:prSet presAssocID="{16527D9C-19B4-4EF6-97A4-98656B33BE0D}" presName="spaceBetweenRectangles" presStyleCnt="0"/>
      <dgm:spPr/>
    </dgm:pt>
    <dgm:pt modelId="{22608773-AB37-4E46-8209-18730F044A79}" type="pres">
      <dgm:prSet presAssocID="{5A02E520-AE8A-40B4-84BF-F69F700FBE6C}" presName="parentLin" presStyleCnt="0"/>
      <dgm:spPr/>
    </dgm:pt>
    <dgm:pt modelId="{C2581C07-1CAD-469B-8DF5-3E3A7F1ED574}" type="pres">
      <dgm:prSet presAssocID="{5A02E520-AE8A-40B4-84BF-F69F700FBE6C}" presName="parentLeftMargin" presStyleLbl="node1" presStyleIdx="1" presStyleCnt="3"/>
      <dgm:spPr/>
      <dgm:t>
        <a:bodyPr/>
        <a:lstStyle/>
        <a:p>
          <a:endParaRPr lang="cs-CZ"/>
        </a:p>
      </dgm:t>
    </dgm:pt>
    <dgm:pt modelId="{F86A5D9B-3CD3-494E-91D4-DB4E62481919}" type="pres">
      <dgm:prSet presAssocID="{5A02E520-AE8A-40B4-84BF-F69F700FBE6C}" presName="parentText" presStyleLbl="node1" presStyleIdx="2" presStyleCnt="3" custScaleX="142857" custLinFactNeighborX="-12478" custLinFactNeighborY="-357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FA97CCD-87F8-493F-B8E6-AFCC1B0B04AB}" type="pres">
      <dgm:prSet presAssocID="{5A02E520-AE8A-40B4-84BF-F69F700FBE6C}" presName="negativeSpace" presStyleCnt="0"/>
      <dgm:spPr/>
    </dgm:pt>
    <dgm:pt modelId="{023A924E-6BF7-4CDD-9CBB-F4773941B29D}" type="pres">
      <dgm:prSet presAssocID="{5A02E520-AE8A-40B4-84BF-F69F700FBE6C}" presName="childText" presStyleLbl="conFgAcc1" presStyleIdx="2" presStyleCnt="3">
        <dgm:presLayoutVars>
          <dgm:bulletEnabled val="1"/>
        </dgm:presLayoutVars>
      </dgm:prSet>
      <dgm:spPr/>
    </dgm:pt>
  </dgm:ptLst>
  <dgm:cxnLst>
    <dgm:cxn modelId="{18FE45B0-0B95-488D-867C-880EC286B3C8}" type="presOf" srcId="{97136836-A272-41AA-B299-E82578AAC3FC}" destId="{4755695C-1E47-49A7-BD21-0DFAB5C23813}" srcOrd="0" destOrd="0" presId="urn:microsoft.com/office/officeart/2005/8/layout/list1"/>
    <dgm:cxn modelId="{0DA3EB02-6659-4CD0-85CA-66FB1801E366}" type="presOf" srcId="{9AA7E856-A9FF-4BC5-95E2-0F906FDE5985}" destId="{266C3674-AF7D-4C36-A1A0-F0311304AA82}" srcOrd="0" destOrd="0" presId="urn:microsoft.com/office/officeart/2005/8/layout/list1"/>
    <dgm:cxn modelId="{9995ECB2-9ABA-4FDA-ACF3-EAB7BF36A5A1}" type="presOf" srcId="{5A02E520-AE8A-40B4-84BF-F69F700FBE6C}" destId="{C2581C07-1CAD-469B-8DF5-3E3A7F1ED574}" srcOrd="0" destOrd="0" presId="urn:microsoft.com/office/officeart/2005/8/layout/list1"/>
    <dgm:cxn modelId="{15A7165C-F651-4FAD-B6EA-02BADE474D22}" type="presOf" srcId="{5A02E520-AE8A-40B4-84BF-F69F700FBE6C}" destId="{F86A5D9B-3CD3-494E-91D4-DB4E62481919}" srcOrd="1" destOrd="0" presId="urn:microsoft.com/office/officeart/2005/8/layout/list1"/>
    <dgm:cxn modelId="{65D37CF2-BB2A-4BBF-B160-434C13CDD886}" type="presOf" srcId="{9AA7E856-A9FF-4BC5-95E2-0F906FDE5985}" destId="{9EE5FFA6-620B-4CD8-AF39-243F4CA80B6A}" srcOrd="1" destOrd="0" presId="urn:microsoft.com/office/officeart/2005/8/layout/list1"/>
    <dgm:cxn modelId="{6647B347-5BAA-4797-96F6-CF0A61FED0B3}" srcId="{97136836-A272-41AA-B299-E82578AAC3FC}" destId="{5A02E520-AE8A-40B4-84BF-F69F700FBE6C}" srcOrd="2" destOrd="0" parTransId="{5B263BEA-896C-4C0C-8BE2-CFDBC3B6252C}" sibTransId="{20F34B6D-F58E-4806-9F5F-CD24AC36743C}"/>
    <dgm:cxn modelId="{D3965C47-CCE4-43B7-BBBC-A43A3DCE9DD4}" srcId="{97136836-A272-41AA-B299-E82578AAC3FC}" destId="{9AA7E856-A9FF-4BC5-95E2-0F906FDE5985}" srcOrd="0" destOrd="0" parTransId="{6B90BC08-D139-4E8C-BC31-296B5CBDDE5A}" sibTransId="{6C025C67-277A-48BC-8128-10AD3400D02A}"/>
    <dgm:cxn modelId="{F935A19E-B51D-4AEC-AD95-25C0C2047650}" type="presOf" srcId="{62B3B3BE-EAA9-458F-8B07-FC7752EEB709}" destId="{686F5686-265E-4565-B8BF-BDC2D218B538}" srcOrd="1" destOrd="0" presId="urn:microsoft.com/office/officeart/2005/8/layout/list1"/>
    <dgm:cxn modelId="{787DE5FF-2A6C-4E59-A3B5-8504486C818D}" srcId="{97136836-A272-41AA-B299-E82578AAC3FC}" destId="{62B3B3BE-EAA9-458F-8B07-FC7752EEB709}" srcOrd="1" destOrd="0" parTransId="{79F25B69-9274-4432-9D9E-5AB987C23053}" sibTransId="{16527D9C-19B4-4EF6-97A4-98656B33BE0D}"/>
    <dgm:cxn modelId="{11C402BF-90D9-449F-B549-107E3046F92D}" type="presOf" srcId="{62B3B3BE-EAA9-458F-8B07-FC7752EEB709}" destId="{458AFC72-57A1-4A20-8567-52951E92FAF6}" srcOrd="0" destOrd="0" presId="urn:microsoft.com/office/officeart/2005/8/layout/list1"/>
    <dgm:cxn modelId="{0C66CCEA-CCE5-4020-AE01-8FC07988094A}" type="presParOf" srcId="{4755695C-1E47-49A7-BD21-0DFAB5C23813}" destId="{A6E8D7A2-6C28-4EA5-89F1-33AE8B785EF5}" srcOrd="0" destOrd="0" presId="urn:microsoft.com/office/officeart/2005/8/layout/list1"/>
    <dgm:cxn modelId="{9A0FB1F6-99E1-49F4-9CDC-61FF334BF3FF}" type="presParOf" srcId="{A6E8D7A2-6C28-4EA5-89F1-33AE8B785EF5}" destId="{266C3674-AF7D-4C36-A1A0-F0311304AA82}" srcOrd="0" destOrd="0" presId="urn:microsoft.com/office/officeart/2005/8/layout/list1"/>
    <dgm:cxn modelId="{D8F715B0-9655-49AC-A8F3-4327F2980BBF}" type="presParOf" srcId="{A6E8D7A2-6C28-4EA5-89F1-33AE8B785EF5}" destId="{9EE5FFA6-620B-4CD8-AF39-243F4CA80B6A}" srcOrd="1" destOrd="0" presId="urn:microsoft.com/office/officeart/2005/8/layout/list1"/>
    <dgm:cxn modelId="{46C4A554-A599-4F1B-84F3-A3B47C9DE455}" type="presParOf" srcId="{4755695C-1E47-49A7-BD21-0DFAB5C23813}" destId="{F56037EF-E17A-4ED2-A231-A9D9913E2F80}" srcOrd="1" destOrd="0" presId="urn:microsoft.com/office/officeart/2005/8/layout/list1"/>
    <dgm:cxn modelId="{7ED77556-2DAF-460B-BEFF-1971CB0FE35C}" type="presParOf" srcId="{4755695C-1E47-49A7-BD21-0DFAB5C23813}" destId="{ADC24EB4-3C19-4E65-BF03-363E75571E71}" srcOrd="2" destOrd="0" presId="urn:microsoft.com/office/officeart/2005/8/layout/list1"/>
    <dgm:cxn modelId="{E3D75282-86A1-4488-94B9-44E938AECC5E}" type="presParOf" srcId="{4755695C-1E47-49A7-BD21-0DFAB5C23813}" destId="{8DE843EA-CE43-4C0C-ADED-A1F3278C17F3}" srcOrd="3" destOrd="0" presId="urn:microsoft.com/office/officeart/2005/8/layout/list1"/>
    <dgm:cxn modelId="{9E1224B4-4BB6-4B57-8524-C08055C1318F}" type="presParOf" srcId="{4755695C-1E47-49A7-BD21-0DFAB5C23813}" destId="{CAC2F6B5-D44A-4AB8-8CA1-6A4FD8369BE0}" srcOrd="4" destOrd="0" presId="urn:microsoft.com/office/officeart/2005/8/layout/list1"/>
    <dgm:cxn modelId="{C7735005-BFB8-42A5-AAC5-27398B220BF8}" type="presParOf" srcId="{CAC2F6B5-D44A-4AB8-8CA1-6A4FD8369BE0}" destId="{458AFC72-57A1-4A20-8567-52951E92FAF6}" srcOrd="0" destOrd="0" presId="urn:microsoft.com/office/officeart/2005/8/layout/list1"/>
    <dgm:cxn modelId="{4CB32DB0-425B-41CD-A0BB-F98AEB6BF3E0}" type="presParOf" srcId="{CAC2F6B5-D44A-4AB8-8CA1-6A4FD8369BE0}" destId="{686F5686-265E-4565-B8BF-BDC2D218B538}" srcOrd="1" destOrd="0" presId="urn:microsoft.com/office/officeart/2005/8/layout/list1"/>
    <dgm:cxn modelId="{87054BEF-D979-46A9-BFAB-B1FA0176ED69}" type="presParOf" srcId="{4755695C-1E47-49A7-BD21-0DFAB5C23813}" destId="{90F30D94-5D48-49B5-BEFA-6A30A5B74C5E}" srcOrd="5" destOrd="0" presId="urn:microsoft.com/office/officeart/2005/8/layout/list1"/>
    <dgm:cxn modelId="{8B40D9FA-5C51-4A38-B9ED-851D71AEDFCE}" type="presParOf" srcId="{4755695C-1E47-49A7-BD21-0DFAB5C23813}" destId="{7E163C64-FC9D-4FB4-BA93-1BADA25B7580}" srcOrd="6" destOrd="0" presId="urn:microsoft.com/office/officeart/2005/8/layout/list1"/>
    <dgm:cxn modelId="{4BF7B620-A9FB-4087-8881-06A1C07D0B56}" type="presParOf" srcId="{4755695C-1E47-49A7-BD21-0DFAB5C23813}" destId="{C75CBA29-7622-4C28-8080-C5F3FDA55AEC}" srcOrd="7" destOrd="0" presId="urn:microsoft.com/office/officeart/2005/8/layout/list1"/>
    <dgm:cxn modelId="{27CD6778-C8E5-41BA-ABD5-C20E2D24E125}" type="presParOf" srcId="{4755695C-1E47-49A7-BD21-0DFAB5C23813}" destId="{22608773-AB37-4E46-8209-18730F044A79}" srcOrd="8" destOrd="0" presId="urn:microsoft.com/office/officeart/2005/8/layout/list1"/>
    <dgm:cxn modelId="{EDF202D1-1BED-4D88-A2D7-E534FD49561A}" type="presParOf" srcId="{22608773-AB37-4E46-8209-18730F044A79}" destId="{C2581C07-1CAD-469B-8DF5-3E3A7F1ED574}" srcOrd="0" destOrd="0" presId="urn:microsoft.com/office/officeart/2005/8/layout/list1"/>
    <dgm:cxn modelId="{940B9ACF-BF95-4BDB-8D38-E32A8E01E7AB}" type="presParOf" srcId="{22608773-AB37-4E46-8209-18730F044A79}" destId="{F86A5D9B-3CD3-494E-91D4-DB4E62481919}" srcOrd="1" destOrd="0" presId="urn:microsoft.com/office/officeart/2005/8/layout/list1"/>
    <dgm:cxn modelId="{3D3B4E45-95DE-4CBE-87D1-7EEA4245AB37}" type="presParOf" srcId="{4755695C-1E47-49A7-BD21-0DFAB5C23813}" destId="{2FA97CCD-87F8-493F-B8E6-AFCC1B0B04AB}" srcOrd="9" destOrd="0" presId="urn:microsoft.com/office/officeart/2005/8/layout/list1"/>
    <dgm:cxn modelId="{C4E594E8-8D76-400D-9CD5-8CDC0AE426C2}" type="presParOf" srcId="{4755695C-1E47-49A7-BD21-0DFAB5C23813}" destId="{023A924E-6BF7-4CDD-9CBB-F4773941B29D}" srcOrd="10" destOrd="0" presId="urn:microsoft.com/office/officeart/2005/8/layout/list1"/>
  </dgm:cxnLst>
  <dgm:bg/>
  <dgm:whole/>
</dgm:dataModel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ECC7C1B-29F1-4EC6-B06C-24AD8EA27C3D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C516178-0017-4DAF-80E6-6FF60599C6DC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    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41800D1-381F-4B90-ADAA-B985E946C6EA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667B0D-2EA1-4D30-ABE5-CD9BA3421CCB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E0298C-7340-4839-BF05-73AB22F2421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667B0D-2EA1-4D30-ABE5-CD9BA3421CCB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E0298C-7340-4839-BF05-73AB22F2421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667B0D-2EA1-4D30-ABE5-CD9BA3421CCB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E0298C-7340-4839-BF05-73AB22F2421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667B0D-2EA1-4D30-ABE5-CD9BA3421CCB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E0298C-7340-4839-BF05-73AB22F2421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667B0D-2EA1-4D30-ABE5-CD9BA3421CCB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E0298C-7340-4839-BF05-73AB22F2421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667B0D-2EA1-4D30-ABE5-CD9BA3421CCB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E0298C-7340-4839-BF05-73AB22F2421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667B0D-2EA1-4D30-ABE5-CD9BA3421CCB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E0298C-7340-4839-BF05-73AB22F2421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667B0D-2EA1-4D30-ABE5-CD9BA3421CCB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E0298C-7340-4839-BF05-73AB22F2421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667B0D-2EA1-4D30-ABE5-CD9BA3421CCB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E0298C-7340-4839-BF05-73AB22F2421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667B0D-2EA1-4D30-ABE5-CD9BA3421CCB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E0298C-7340-4839-BF05-73AB22F2421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667B0D-2EA1-4D30-ABE5-CD9BA3421CCB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E0298C-7340-4839-BF05-73AB22F2421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0082"/>
            </a:gs>
            <a:gs pos="13000">
              <a:srgbClr val="0047FF"/>
            </a:gs>
            <a:gs pos="28000">
              <a:srgbClr val="000082"/>
            </a:gs>
            <a:gs pos="42999">
              <a:srgbClr val="0047FF"/>
            </a:gs>
            <a:gs pos="58000">
              <a:srgbClr val="000082"/>
            </a:gs>
            <a:gs pos="72000">
              <a:srgbClr val="0047FF"/>
            </a:gs>
            <a:gs pos="87000">
              <a:srgbClr val="000082"/>
            </a:gs>
            <a:gs pos="100000">
              <a:srgbClr val="0047FF"/>
            </a:gs>
          </a:gsLst>
          <a:path path="circle">
            <a:fillToRect r="100000" b="100000"/>
          </a:path>
          <a:tileRect l="-100000" t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2667B0D-2EA1-4D30-ABE5-CD9BA3421CCB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1E0298C-7340-4839-BF05-73AB22F24217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6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openxmlformats.org/officeDocument/2006/relationships/slide" Target="slide5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428596" y="4214818"/>
          <a:ext cx="8072493" cy="242889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690831"/>
                <a:gridCol w="2690831"/>
                <a:gridCol w="2690831"/>
              </a:tblGrid>
              <a:tr h="727784">
                <a:tc gridSpan="3"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rgbClr val="FFFFFF"/>
                          </a:solidFill>
                        </a:rPr>
                        <a:t>DUM</a:t>
                      </a:r>
                      <a:r>
                        <a:rPr lang="cs-CZ" sz="1800" b="1" dirty="0" smtClean="0">
                          <a:solidFill>
                            <a:srgbClr val="FFFFFF"/>
                          </a:solidFill>
                        </a:rPr>
                        <a:t>:</a:t>
                      </a:r>
                      <a:r>
                        <a:rPr lang="cs-CZ" sz="1800" dirty="0" smtClean="0">
                          <a:solidFill>
                            <a:srgbClr val="FFFFFF"/>
                          </a:solidFill>
                        </a:rPr>
                        <a:t>VY_32_INOVACE_VIII_3_2 Atom</a:t>
                      </a:r>
                      <a:endParaRPr lang="cs-CZ" dirty="0">
                        <a:solidFill>
                          <a:srgbClr val="FFFFFF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850553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FFFF"/>
                          </a:solidFill>
                        </a:rPr>
                        <a:t>Šablona číslo</a:t>
                      </a:r>
                      <a:r>
                        <a:rPr lang="cs-CZ" b="1" dirty="0" smtClean="0">
                          <a:solidFill>
                            <a:srgbClr val="FFFFFF"/>
                          </a:solidFill>
                        </a:rPr>
                        <a:t>: 	VIII.</a:t>
                      </a:r>
                      <a:endParaRPr lang="cs-CZ" dirty="0">
                        <a:solidFill>
                          <a:srgbClr val="FFFFFF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FFFF"/>
                          </a:solidFill>
                        </a:rPr>
                        <a:t>Sada číslo</a:t>
                      </a:r>
                      <a:r>
                        <a:rPr lang="cs-CZ" b="1" dirty="0" smtClean="0">
                          <a:solidFill>
                            <a:srgbClr val="FFFFFF"/>
                          </a:solidFill>
                        </a:rPr>
                        <a:t>:3.</a:t>
                      </a:r>
                      <a:endParaRPr lang="cs-CZ" dirty="0">
                        <a:solidFill>
                          <a:srgbClr val="FFFFFF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FFFF"/>
                          </a:solidFill>
                        </a:rPr>
                        <a:t>Pořadové číslo DUM:2</a:t>
                      </a:r>
                      <a:r>
                        <a:rPr lang="cs-CZ" b="1" dirty="0" smtClean="0">
                          <a:solidFill>
                            <a:srgbClr val="FFFFFF"/>
                          </a:solidFill>
                        </a:rPr>
                        <a:t>.</a:t>
                      </a:r>
                      <a:endParaRPr lang="cs-CZ" dirty="0">
                        <a:solidFill>
                          <a:srgbClr val="FFFFFF"/>
                        </a:solidFill>
                      </a:endParaRPr>
                    </a:p>
                  </a:txBody>
                  <a:tcPr/>
                </a:tc>
              </a:tr>
              <a:tr h="850553">
                <a:tc gridSpan="3"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>
                          <a:solidFill>
                            <a:srgbClr val="FFFFFF"/>
                          </a:solidFill>
                        </a:rPr>
                        <a:t>Autor:</a:t>
                      </a:r>
                      <a:r>
                        <a:rPr lang="cs-CZ" b="1" dirty="0" smtClean="0">
                          <a:solidFill>
                            <a:srgbClr val="FFFFFF"/>
                          </a:solidFill>
                        </a:rPr>
                        <a:t>			Mgr. Milan Žižka</a:t>
                      </a:r>
                    </a:p>
                    <a:p>
                      <a:endParaRPr lang="cs-CZ" dirty="0">
                        <a:solidFill>
                          <a:srgbClr val="FFFFFF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571472" y="2071678"/>
          <a:ext cx="7358114" cy="16510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3679057"/>
                <a:gridCol w="3679057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rgbClr val="FFFFFF"/>
                          </a:solidFill>
                        </a:rPr>
                        <a:t>Název školy</a:t>
                      </a:r>
                      <a:endParaRPr lang="cs-CZ" dirty="0">
                        <a:solidFill>
                          <a:srgbClr val="FFFFFF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rgbClr val="FFFFFF"/>
                          </a:solidFill>
                        </a:rPr>
                        <a:t>Základní škola Jičín, Husova 170</a:t>
                      </a:r>
                      <a:r>
                        <a:rPr lang="cs-CZ" sz="1800" dirty="0" smtClean="0">
                          <a:solidFill>
                            <a:srgbClr val="FFFFFF"/>
                          </a:solidFill>
                        </a:rPr>
                        <a:t/>
                      </a:r>
                      <a:br>
                        <a:rPr lang="cs-CZ" sz="1800" dirty="0" smtClean="0">
                          <a:solidFill>
                            <a:srgbClr val="FFFFFF"/>
                          </a:solidFill>
                        </a:rPr>
                      </a:br>
                      <a:endParaRPr lang="cs-CZ" dirty="0">
                        <a:solidFill>
                          <a:srgbClr val="FFFFFF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rgbClr val="FFFFFF"/>
                          </a:solidFill>
                        </a:rPr>
                        <a:t>Číslo projektu</a:t>
                      </a:r>
                      <a:endParaRPr lang="cs-CZ" dirty="0">
                        <a:solidFill>
                          <a:srgbClr val="FFFFFF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rgbClr val="FFFFFF"/>
                          </a:solidFill>
                        </a:rPr>
                        <a:t>CZ.1.07/1.4.00/21.2862</a:t>
                      </a:r>
                      <a:endParaRPr lang="cs-CZ" dirty="0">
                        <a:solidFill>
                          <a:srgbClr val="FFFFFF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rgbClr val="FFFFFF"/>
                          </a:solidFill>
                        </a:rPr>
                        <a:t>Číslo a název klíčové aktivity</a:t>
                      </a:r>
                      <a:endParaRPr lang="cs-CZ" dirty="0">
                        <a:solidFill>
                          <a:srgbClr val="FFFFFF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rgbClr val="FFFFFF"/>
                          </a:solidFill>
                        </a:rPr>
                        <a:t>3.2 Inovace a zkvalitnění výuky prostřednictvím ICT</a:t>
                      </a:r>
                      <a:endParaRPr lang="cs-CZ" dirty="0">
                        <a:solidFill>
                          <a:srgbClr val="FFFFFF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4" name="Obrázek 3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71604" y="285728"/>
            <a:ext cx="5000660" cy="150019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ctrTitle"/>
          </p:nvPr>
        </p:nvSpPr>
        <p:spPr>
          <a:xfrm>
            <a:off x="428596" y="642918"/>
            <a:ext cx="7958166" cy="1928825"/>
          </a:xfrm>
        </p:spPr>
        <p:txBody>
          <a:bodyPr anchor="t">
            <a:normAutofit/>
          </a:bodyPr>
          <a:lstStyle/>
          <a:p>
            <a:pPr algn="l"/>
            <a:r>
              <a:rPr lang="cs-CZ" sz="3200" dirty="0" smtClean="0">
                <a:solidFill>
                  <a:schemeClr val="bg2"/>
                </a:solidFill>
              </a:rPr>
              <a:t>Anotace:</a:t>
            </a:r>
            <a:r>
              <a:rPr lang="cs-CZ" sz="3200" b="1" dirty="0" smtClean="0">
                <a:solidFill>
                  <a:schemeClr val="bg2"/>
                </a:solidFill>
              </a:rPr>
              <a:t> </a:t>
            </a:r>
            <a:r>
              <a:rPr lang="cs-CZ" sz="3200" b="1" dirty="0" err="1" smtClean="0">
                <a:solidFill>
                  <a:schemeClr val="bg2"/>
                </a:solidFill>
              </a:rPr>
              <a:t>PowerPointová</a:t>
            </a:r>
            <a:r>
              <a:rPr lang="cs-CZ" sz="3200" b="1" dirty="0" smtClean="0">
                <a:solidFill>
                  <a:schemeClr val="bg2"/>
                </a:solidFill>
              </a:rPr>
              <a:t> Prezentace  určená k seznámení s částicovým složením látek.</a:t>
            </a:r>
            <a:endParaRPr lang="cs-CZ" sz="3200" dirty="0">
              <a:solidFill>
                <a:schemeClr val="bg2"/>
              </a:solidFill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42844" y="2857496"/>
          <a:ext cx="8786874" cy="314327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691964"/>
                <a:gridCol w="5094910"/>
              </a:tblGrid>
              <a:tr h="646152"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bg2"/>
                          </a:solidFill>
                        </a:rPr>
                        <a:t>Druh učebního materiálu</a:t>
                      </a:r>
                      <a:endParaRPr lang="cs-CZ" sz="2400" dirty="0">
                        <a:solidFill>
                          <a:schemeClr val="bg2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bg2"/>
                          </a:solidFill>
                        </a:rPr>
                        <a:t>Výukový</a:t>
                      </a:r>
                      <a:endParaRPr lang="cs-CZ" sz="2400" dirty="0">
                        <a:solidFill>
                          <a:schemeClr val="bg2"/>
                        </a:solidFill>
                      </a:endParaRPr>
                    </a:p>
                  </a:txBody>
                  <a:tcPr/>
                </a:tc>
              </a:tr>
              <a:tr h="646152"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bg2"/>
                          </a:solidFill>
                        </a:rPr>
                        <a:t>Typická věková skupina</a:t>
                      </a:r>
                      <a:endParaRPr lang="cs-CZ" sz="2400" dirty="0">
                        <a:solidFill>
                          <a:schemeClr val="bg2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bg2"/>
                          </a:solidFill>
                        </a:rPr>
                        <a:t>12 – 13 let</a:t>
                      </a:r>
                      <a:endParaRPr lang="cs-CZ" sz="2400" dirty="0">
                        <a:solidFill>
                          <a:schemeClr val="bg2"/>
                        </a:solidFill>
                      </a:endParaRPr>
                    </a:p>
                  </a:txBody>
                  <a:tcPr/>
                </a:tc>
              </a:tr>
              <a:tr h="1850968"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bg2"/>
                          </a:solidFill>
                        </a:rPr>
                        <a:t>Klíčová slova</a:t>
                      </a:r>
                      <a:endParaRPr lang="cs-CZ" sz="2400" dirty="0">
                        <a:solidFill>
                          <a:schemeClr val="bg2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bg2"/>
                          </a:solidFill>
                        </a:rPr>
                        <a:t>Atom, molekula, proton, elektron,</a:t>
                      </a:r>
                      <a:r>
                        <a:rPr lang="cs-CZ" sz="2400" baseline="0" dirty="0" smtClean="0">
                          <a:solidFill>
                            <a:schemeClr val="bg2"/>
                          </a:solidFill>
                        </a:rPr>
                        <a:t> neutron</a:t>
                      </a:r>
                      <a:endParaRPr lang="cs-CZ" sz="2400" dirty="0">
                        <a:solidFill>
                          <a:schemeClr val="bg2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42844" y="2500306"/>
            <a:ext cx="8786874" cy="969959"/>
          </a:xfrm>
          <a:solidFill>
            <a:srgbClr val="FCFCFA"/>
          </a:solidFill>
        </p:spPr>
        <p:txBody>
          <a:bodyPr>
            <a:noAutofit/>
          </a:bodyPr>
          <a:lstStyle/>
          <a:p>
            <a:pPr algn="l"/>
            <a:r>
              <a:rPr lang="cs-CZ" sz="4000" b="1" dirty="0" smtClean="0">
                <a:solidFill>
                  <a:schemeClr val="tx2"/>
                </a:solidFill>
              </a:rPr>
              <a:t>Atom je nejmenší částice hmoty.</a:t>
            </a:r>
            <a:endParaRPr lang="cs-CZ" sz="4000" b="1" dirty="0">
              <a:solidFill>
                <a:schemeClr val="tx2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00034" y="5286388"/>
            <a:ext cx="8062912" cy="785818"/>
          </a:xfrm>
          <a:solidFill>
            <a:srgbClr val="3399FF"/>
          </a:solidFill>
        </p:spPr>
        <p:txBody>
          <a:bodyPr>
            <a:normAutofit fontScale="77500" lnSpcReduction="20000"/>
          </a:bodyPr>
          <a:lstStyle/>
          <a:p>
            <a:pPr algn="l"/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Atom je nesmírně malý. Nemůžeme ho vidět.</a:t>
            </a:r>
          </a:p>
          <a:p>
            <a:pPr algn="l"/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Nemůžeme ho vidět ani pomocí  zvětšovacích skel.</a:t>
            </a: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500430" y="214290"/>
            <a:ext cx="2193229" cy="923330"/>
          </a:xfrm>
          <a:prstGeom prst="rect">
            <a:avLst/>
          </a:prstGeom>
          <a:solidFill>
            <a:srgbClr val="00FFFF"/>
          </a:solidFill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atom</a:t>
            </a:r>
            <a:endParaRPr lang="cs-CZ" sz="54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6" name="Výbuch 1 5"/>
          <p:cNvSpPr/>
          <p:nvPr/>
        </p:nvSpPr>
        <p:spPr>
          <a:xfrm>
            <a:off x="357158" y="3571876"/>
            <a:ext cx="4714908" cy="1485904"/>
          </a:xfrm>
          <a:prstGeom prst="irregularSeal1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b="1" dirty="0" smtClean="0">
                <a:solidFill>
                  <a:srgbClr val="FFFFFF"/>
                </a:solidFill>
              </a:rPr>
              <a:t>Jak je atom         velký?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3786182" y="6072206"/>
            <a:ext cx="4286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</a:rPr>
              <a:t>Kliknutím se posuneš</a:t>
            </a:r>
            <a:endParaRPr lang="cs-CZ" b="1" dirty="0">
              <a:solidFill>
                <a:schemeClr val="accent3">
                  <a:lumMod val="75000"/>
                </a:schemeClr>
              </a:solidFill>
            </a:endParaRPr>
          </a:p>
        </p:txBody>
      </p:sp>
      <p:grpSp>
        <p:nvGrpSpPr>
          <p:cNvPr id="5" name="Skupina 15"/>
          <p:cNvGrpSpPr/>
          <p:nvPr/>
        </p:nvGrpSpPr>
        <p:grpSpPr>
          <a:xfrm>
            <a:off x="642910" y="571480"/>
            <a:ext cx="1857388" cy="2000264"/>
            <a:chOff x="3571868" y="1135837"/>
            <a:chExt cx="2786082" cy="2786082"/>
          </a:xfrm>
          <a:solidFill>
            <a:srgbClr val="00FFFF"/>
          </a:solidFill>
        </p:grpSpPr>
        <p:sp>
          <p:nvSpPr>
            <p:cNvPr id="17" name="Elipsa 16"/>
            <p:cNvSpPr/>
            <p:nvPr/>
          </p:nvSpPr>
          <p:spPr>
            <a:xfrm>
              <a:off x="3571868" y="2071678"/>
              <a:ext cx="2786082" cy="914400"/>
            </a:xfrm>
            <a:prstGeom prst="ellipse">
              <a:avLst/>
            </a:prstGeom>
            <a:grpFill/>
            <a:ln>
              <a:solidFill>
                <a:schemeClr val="bg1">
                  <a:lumMod val="50000"/>
                  <a:lumOff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8" name="Elipsa 17"/>
            <p:cNvSpPr/>
            <p:nvPr/>
          </p:nvSpPr>
          <p:spPr>
            <a:xfrm>
              <a:off x="3571868" y="2071678"/>
              <a:ext cx="2786082" cy="914400"/>
            </a:xfrm>
            <a:prstGeom prst="ellipse">
              <a:avLst/>
            </a:prstGeom>
            <a:grpFill/>
            <a:ln>
              <a:solidFill>
                <a:schemeClr val="bg1">
                  <a:lumMod val="50000"/>
                  <a:lumOff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9" name="Elipsa 18"/>
            <p:cNvSpPr/>
            <p:nvPr/>
          </p:nvSpPr>
          <p:spPr>
            <a:xfrm rot="18724627">
              <a:off x="3571868" y="2071678"/>
              <a:ext cx="2786082" cy="914400"/>
            </a:xfrm>
            <a:prstGeom prst="ellipse">
              <a:avLst/>
            </a:prstGeom>
            <a:grpFill/>
            <a:ln>
              <a:solidFill>
                <a:schemeClr val="bg1">
                  <a:lumMod val="50000"/>
                  <a:lumOff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0" name="Elipsa 19"/>
            <p:cNvSpPr/>
            <p:nvPr/>
          </p:nvSpPr>
          <p:spPr>
            <a:xfrm rot="2817637">
              <a:off x="3571868" y="2071678"/>
              <a:ext cx="2786082" cy="914400"/>
            </a:xfrm>
            <a:prstGeom prst="ellipse">
              <a:avLst/>
            </a:prstGeom>
            <a:grpFill/>
            <a:ln>
              <a:solidFill>
                <a:schemeClr val="bg1">
                  <a:lumMod val="50000"/>
                  <a:lumOff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21" name="Obdélník 20"/>
          <p:cNvSpPr/>
          <p:nvPr/>
        </p:nvSpPr>
        <p:spPr>
          <a:xfrm>
            <a:off x="785786" y="1357298"/>
            <a:ext cx="131843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Co je atom?</a:t>
            </a: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Výbuch 1 4"/>
          <p:cNvSpPr/>
          <p:nvPr/>
        </p:nvSpPr>
        <p:spPr>
          <a:xfrm>
            <a:off x="0" y="0"/>
            <a:ext cx="2428860" cy="1843070"/>
          </a:xfrm>
          <a:prstGeom prst="irregularSeal1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00B0F0"/>
                </a:solidFill>
              </a:rPr>
              <a:t>Jakou má atom stavbu?</a:t>
            </a:r>
            <a:endParaRPr lang="cs-CZ" dirty="0">
              <a:solidFill>
                <a:srgbClr val="00B0F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40544" y="428604"/>
            <a:ext cx="8389174" cy="1817709"/>
          </a:xfrm>
        </p:spPr>
        <p:txBody>
          <a:bodyPr anchor="ctr">
            <a:normAutofit/>
          </a:bodyPr>
          <a:lstStyle/>
          <a:p>
            <a:r>
              <a:rPr lang="cs-CZ" sz="3200" dirty="0" smtClean="0"/>
              <a:t>	</a:t>
            </a:r>
            <a:r>
              <a:rPr lang="cs-CZ" sz="3200" dirty="0" smtClean="0">
                <a:solidFill>
                  <a:srgbClr val="FFFFFF"/>
                </a:solidFill>
              </a:rPr>
              <a:t>Uprostřed atomu je jádro, které je ještě mnohem menší než celý atom</a:t>
            </a:r>
            <a:endParaRPr lang="cs-CZ" sz="3200" dirty="0">
              <a:solidFill>
                <a:srgbClr val="FFFFFF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71472" y="2428868"/>
            <a:ext cx="8062912" cy="2500330"/>
          </a:xfrm>
          <a:solidFill>
            <a:srgbClr val="3399FF"/>
          </a:solidFill>
        </p:spPr>
        <p:txBody>
          <a:bodyPr>
            <a:normAutofit fontScale="92500" lnSpcReduction="20000"/>
          </a:bodyPr>
          <a:lstStyle/>
          <a:p>
            <a:pPr algn="l"/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Toto jádro je tvořeno protony, které mají kladný náboj      a neutrony, které nemají elektrický náboj     .</a:t>
            </a:r>
          </a:p>
          <a:p>
            <a:pPr algn="l"/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Kolem jádra obíhají malé částice se záporným nábojem     , jmenují se elektrony a tvoří obal atomu.</a:t>
            </a: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643042" y="2928934"/>
            <a:ext cx="273592" cy="2857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643042" y="3357562"/>
            <a:ext cx="221968" cy="21431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2143108" y="4071942"/>
            <a:ext cx="244931" cy="2857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CFCFA"/>
          </a:solidFill>
        </p:spPr>
        <p:txBody>
          <a:bodyPr>
            <a:normAutofit fontScale="90000"/>
          </a:bodyPr>
          <a:lstStyle/>
          <a:p>
            <a:pPr algn="ctr"/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Model atomu </a:t>
            </a:r>
            <a:b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</a:b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</a:rPr>
              <a:t>- takto vypadá model atomu helia.</a:t>
            </a:r>
            <a:endParaRPr lang="cs-CZ" sz="2800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2055" name="Picture 7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4429124" y="1857364"/>
            <a:ext cx="2757490" cy="245110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2" name="TextovéPole 11"/>
          <p:cNvSpPr txBox="1"/>
          <p:nvPr/>
        </p:nvSpPr>
        <p:spPr>
          <a:xfrm>
            <a:off x="428596" y="4429132"/>
            <a:ext cx="8001056" cy="830997"/>
          </a:xfrm>
          <a:prstGeom prst="rect">
            <a:avLst/>
          </a:prstGeom>
          <a:solidFill>
            <a:schemeClr val="tx1">
              <a:lumMod val="25000"/>
              <a:lumOff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3">
                    <a:lumMod val="75000"/>
                  </a:schemeClr>
                </a:solidFill>
              </a:rPr>
              <a:t>Má v jádru dva  kladné protony a dva neutrální neutrony, kolem obíhají dva záporné elektrony.</a:t>
            </a:r>
            <a:endParaRPr lang="cs-CZ" sz="2400" b="1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28596" y="5500702"/>
            <a:ext cx="7572428" cy="830997"/>
          </a:xfrm>
          <a:prstGeom prst="rect">
            <a:avLst/>
          </a:prstGeom>
          <a:solidFill>
            <a:srgbClr val="00FFFF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tx2"/>
                </a:solidFill>
              </a:rPr>
              <a:t>Náboje protonu a elektronu jsou nejmenší náboje – říkáme jim elementární náboje.</a:t>
            </a:r>
            <a:endParaRPr lang="cs-CZ" sz="2400" dirty="0">
              <a:solidFill>
                <a:schemeClr val="tx2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00034" y="1428736"/>
            <a:ext cx="8062912" cy="1470025"/>
          </a:xfrm>
          <a:solidFill>
            <a:srgbClr val="409DF2"/>
          </a:solidFill>
        </p:spPr>
        <p:txBody>
          <a:bodyPr/>
          <a:lstStyle/>
          <a:p>
            <a:pPr algn="ctr"/>
            <a:r>
              <a:rPr lang="cs-CZ" dirty="0" smtClean="0">
                <a:solidFill>
                  <a:schemeClr val="tx2"/>
                </a:solidFill>
              </a:rPr>
              <a:t>Atom nemá navenek elektrický náboj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71472" y="3929066"/>
            <a:ext cx="8062912" cy="1538286"/>
          </a:xfrm>
          <a:solidFill>
            <a:srgbClr val="3399FF"/>
          </a:solidFill>
        </p:spPr>
        <p:txBody>
          <a:bodyPr>
            <a:normAutofit lnSpcReduction="10000"/>
          </a:bodyPr>
          <a:lstStyle/>
          <a:p>
            <a:pPr algn="l"/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Atom nemá navenek elektrický náboj, protože má stejně elektronů jako protonů a náboj elektronu a protonu mají stejnou velikost.</a:t>
            </a: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4" name="Výbuch 1 3"/>
          <p:cNvSpPr/>
          <p:nvPr/>
        </p:nvSpPr>
        <p:spPr>
          <a:xfrm>
            <a:off x="642910" y="357166"/>
            <a:ext cx="4286280" cy="928694"/>
          </a:xfrm>
          <a:prstGeom prst="irregularSeal1">
            <a:avLst/>
          </a:prstGeom>
          <a:solidFill>
            <a:schemeClr val="tx1">
              <a:lumMod val="50000"/>
              <a:lumOff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Má atom náboj?</a:t>
            </a: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5" name="Výbuch 1 4"/>
          <p:cNvSpPr/>
          <p:nvPr/>
        </p:nvSpPr>
        <p:spPr>
          <a:xfrm>
            <a:off x="857224" y="2928934"/>
            <a:ext cx="2000264" cy="914400"/>
          </a:xfrm>
          <a:prstGeom prst="irregularSeal1">
            <a:avLst/>
          </a:prstGeom>
          <a:solidFill>
            <a:schemeClr val="tx1">
              <a:lumMod val="50000"/>
              <a:lumOff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CFCFA"/>
                </a:solidFill>
              </a:rPr>
              <a:t>A proč?</a:t>
            </a:r>
            <a:endParaRPr lang="cs-CZ" dirty="0">
              <a:solidFill>
                <a:srgbClr val="FCFCFA"/>
              </a:solidFill>
            </a:endParaRPr>
          </a:p>
        </p:txBody>
      </p:sp>
      <p:sp>
        <p:nvSpPr>
          <p:cNvPr id="7" name="Výbuch 1 6"/>
          <p:cNvSpPr/>
          <p:nvPr/>
        </p:nvSpPr>
        <p:spPr>
          <a:xfrm>
            <a:off x="428596" y="5572140"/>
            <a:ext cx="5286412" cy="1285860"/>
          </a:xfrm>
          <a:prstGeom prst="irregularSeal1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200" dirty="0" smtClean="0">
                <a:solidFill>
                  <a:schemeClr val="accent3">
                    <a:lumMod val="75000"/>
                  </a:schemeClr>
                </a:solidFill>
              </a:rPr>
              <a:t>Říkáme, že atom je elektricky neutrální.</a:t>
            </a:r>
            <a:endParaRPr lang="cs-CZ" sz="2200" dirty="0">
              <a:solidFill>
                <a:schemeClr val="accent3">
                  <a:lumMod val="75000"/>
                </a:schemeClr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5000636"/>
            <a:ext cx="8443914" cy="1399032"/>
          </a:xfrm>
        </p:spPr>
        <p:txBody>
          <a:bodyPr>
            <a:normAutofit fontScale="90000"/>
          </a:bodyPr>
          <a:lstStyle/>
          <a:p>
            <a:r>
              <a:rPr lang="cs-CZ" sz="4400" dirty="0" smtClean="0">
                <a:solidFill>
                  <a:srgbClr val="C00000"/>
                </a:solidFill>
              </a:rPr>
              <a:t>Existuje mnoho různých atomů!</a:t>
            </a:r>
            <a:br>
              <a:rPr lang="cs-CZ" sz="4400" dirty="0" smtClean="0">
                <a:solidFill>
                  <a:srgbClr val="C00000"/>
                </a:solidFill>
              </a:rPr>
            </a:b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500034" y="571480"/>
            <a:ext cx="8229600" cy="4572000"/>
          </a:xfrm>
          <a:prstGeom prst="irregularSeal1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buNone/>
            </a:pPr>
            <a:r>
              <a:rPr lang="cs-CZ" b="1" dirty="0" smtClean="0">
                <a:solidFill>
                  <a:srgbClr val="FF0000"/>
                </a:solidFill>
              </a:rPr>
              <a:t>Existuje jen jeden atom nebo je více atomů?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00034" y="6143644"/>
            <a:ext cx="7858180" cy="461665"/>
          </a:xfrm>
          <a:prstGeom prst="rect">
            <a:avLst/>
          </a:prstGeom>
          <a:solidFill>
            <a:srgbClr val="00FFFF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tx2"/>
                </a:solidFill>
              </a:rPr>
              <a:t>Existuje přes sto různých atomů, tolik, kolik je prvků.</a:t>
            </a:r>
            <a:endParaRPr lang="cs-CZ" sz="2400" dirty="0">
              <a:solidFill>
                <a:schemeClr val="tx2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28596" y="1357298"/>
            <a:ext cx="8103422" cy="674725"/>
          </a:xfrm>
          <a:solidFill>
            <a:srgbClr val="FCFCFA"/>
          </a:solidFill>
        </p:spPr>
        <p:txBody>
          <a:bodyPr>
            <a:noAutofit/>
          </a:bodyPr>
          <a:lstStyle/>
          <a:p>
            <a:pPr algn="l"/>
            <a:r>
              <a:rPr lang="cs-CZ" sz="3200" dirty="0" smtClean="0">
                <a:solidFill>
                  <a:schemeClr val="bg1"/>
                </a:solidFill>
              </a:rPr>
              <a:t>Takovou částici nazýváme  molekula.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00034" y="2214554"/>
            <a:ext cx="8062912" cy="1752600"/>
          </a:xfrm>
        </p:spPr>
        <p:txBody>
          <a:bodyPr/>
          <a:lstStyle/>
          <a:p>
            <a:pPr algn="l"/>
            <a:r>
              <a:rPr lang="cs-CZ" b="1" dirty="0" smtClean="0">
                <a:solidFill>
                  <a:srgbClr val="FFFFFF"/>
                </a:solidFill>
              </a:rPr>
              <a:t>Molekuly jsou částice, které jsou </a:t>
            </a:r>
            <a:r>
              <a:rPr lang="cs-CZ" b="1" smtClean="0">
                <a:solidFill>
                  <a:srgbClr val="FFFFFF"/>
                </a:solidFill>
              </a:rPr>
              <a:t>tvořeny  z </a:t>
            </a:r>
            <a:r>
              <a:rPr lang="cs-CZ" b="1" dirty="0" smtClean="0">
                <a:solidFill>
                  <a:srgbClr val="FFFFFF"/>
                </a:solidFill>
              </a:rPr>
              <a:t>atomů.</a:t>
            </a:r>
            <a:endParaRPr lang="cs-CZ" b="1" dirty="0">
              <a:solidFill>
                <a:srgbClr val="FFFFFF"/>
              </a:solidFill>
            </a:endParaRPr>
          </a:p>
        </p:txBody>
      </p:sp>
      <p:sp>
        <p:nvSpPr>
          <p:cNvPr id="5" name="Výbuch 1 4"/>
          <p:cNvSpPr/>
          <p:nvPr/>
        </p:nvSpPr>
        <p:spPr>
          <a:xfrm>
            <a:off x="500034" y="2786058"/>
            <a:ext cx="5286412" cy="2286016"/>
          </a:xfrm>
          <a:prstGeom prst="irregularSeal1">
            <a:avLst/>
          </a:prstGeom>
          <a:solidFill>
            <a:schemeClr val="tx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FFFF"/>
                </a:solidFill>
              </a:rPr>
              <a:t> </a:t>
            </a:r>
            <a:r>
              <a:rPr lang="cs-CZ" sz="2200" dirty="0" smtClean="0">
                <a:solidFill>
                  <a:srgbClr val="FFFFFF"/>
                </a:solidFill>
              </a:rPr>
              <a:t>Například molekula vody je tvořena dvěma atomy vodíku a jedním atomem  kyslíku.</a:t>
            </a:r>
            <a:endParaRPr lang="cs-CZ" sz="2200" dirty="0">
              <a:solidFill>
                <a:srgbClr val="FFFFFF"/>
              </a:solidFill>
            </a:endParaRPr>
          </a:p>
        </p:txBody>
      </p:sp>
      <p:sp>
        <p:nvSpPr>
          <p:cNvPr id="10" name="Výbuch 1 9"/>
          <p:cNvSpPr/>
          <p:nvPr/>
        </p:nvSpPr>
        <p:spPr>
          <a:xfrm>
            <a:off x="0" y="0"/>
            <a:ext cx="8286776" cy="1357298"/>
          </a:xfrm>
          <a:prstGeom prst="irregularSeal1">
            <a:avLst/>
          </a:prstGeom>
          <a:solidFill>
            <a:schemeClr val="tx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200" dirty="0" smtClean="0">
                <a:solidFill>
                  <a:srgbClr val="FFFFFF"/>
                </a:solidFill>
              </a:rPr>
              <a:t>Může existovat částice, která má více atomů? </a:t>
            </a:r>
            <a:endParaRPr lang="cs-CZ" sz="2200" dirty="0">
              <a:solidFill>
                <a:srgbClr val="FFFFFF"/>
              </a:solidFill>
            </a:endParaRPr>
          </a:p>
        </p:txBody>
      </p:sp>
      <p:grpSp>
        <p:nvGrpSpPr>
          <p:cNvPr id="4" name="Skupina 14"/>
          <p:cNvGrpSpPr/>
          <p:nvPr/>
        </p:nvGrpSpPr>
        <p:grpSpPr>
          <a:xfrm rot="10448979">
            <a:off x="1500166" y="4786322"/>
            <a:ext cx="1600208" cy="1457332"/>
            <a:chOff x="1571604" y="3714752"/>
            <a:chExt cx="1600208" cy="1457332"/>
          </a:xfrm>
        </p:grpSpPr>
        <p:sp>
          <p:nvSpPr>
            <p:cNvPr id="16" name="Vývojový diagram: spojka 15"/>
            <p:cNvSpPr/>
            <p:nvPr/>
          </p:nvSpPr>
          <p:spPr>
            <a:xfrm>
              <a:off x="2500298" y="4500570"/>
              <a:ext cx="671514" cy="671514"/>
            </a:xfrm>
            <a:prstGeom prst="flowChartConnector">
              <a:avLst/>
            </a:prstGeom>
            <a:gradFill>
              <a:gsLst>
                <a:gs pos="0">
                  <a:srgbClr val="000082"/>
                </a:gs>
                <a:gs pos="30000">
                  <a:srgbClr val="66008F"/>
                </a:gs>
                <a:gs pos="64999">
                  <a:srgbClr val="BA0066"/>
                </a:gs>
                <a:gs pos="89999">
                  <a:srgbClr val="FF0000"/>
                </a:gs>
                <a:gs pos="100000">
                  <a:srgbClr val="FF8200"/>
                </a:gs>
              </a:gsLst>
              <a:lin ang="5400000" scaled="0"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" name="Vývojový diagram: spojka 16"/>
            <p:cNvSpPr/>
            <p:nvPr/>
          </p:nvSpPr>
          <p:spPr>
            <a:xfrm>
              <a:off x="1571604" y="4286256"/>
              <a:ext cx="671514" cy="671514"/>
            </a:xfrm>
            <a:prstGeom prst="flowChartConnector">
              <a:avLst/>
            </a:prstGeom>
            <a:gradFill>
              <a:gsLst>
                <a:gs pos="0">
                  <a:srgbClr val="000082"/>
                </a:gs>
                <a:gs pos="30000">
                  <a:srgbClr val="66008F"/>
                </a:gs>
                <a:gs pos="64999">
                  <a:srgbClr val="BA0066"/>
                </a:gs>
                <a:gs pos="89999">
                  <a:srgbClr val="FF0000"/>
                </a:gs>
                <a:gs pos="100000">
                  <a:srgbClr val="FF8200"/>
                </a:gs>
              </a:gsLst>
              <a:lin ang="5400000" scaled="0"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8" name="Vývojový diagram: spojka 17"/>
            <p:cNvSpPr/>
            <p:nvPr/>
          </p:nvSpPr>
          <p:spPr>
            <a:xfrm>
              <a:off x="2071670" y="3714752"/>
              <a:ext cx="928694" cy="957266"/>
            </a:xfrm>
            <a:prstGeom prst="flowChartConnector">
              <a:avLst/>
            </a:prstGeom>
            <a:gradFill>
              <a:gsLst>
                <a:gs pos="0">
                  <a:srgbClr val="03D4A8"/>
                </a:gs>
                <a:gs pos="25000">
                  <a:srgbClr val="21D6E0"/>
                </a:gs>
                <a:gs pos="75000">
                  <a:srgbClr val="0087E6"/>
                </a:gs>
                <a:gs pos="100000">
                  <a:srgbClr val="005CBF"/>
                </a:gs>
              </a:gsLst>
              <a:lin ang="5400000" scaled="0"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Výbuch 1 2"/>
          <p:cNvSpPr/>
          <p:nvPr/>
        </p:nvSpPr>
        <p:spPr>
          <a:xfrm>
            <a:off x="214282" y="0"/>
            <a:ext cx="3643338" cy="1128690"/>
          </a:xfrm>
          <a:prstGeom prst="irregularSeal1">
            <a:avLst/>
          </a:prstGeom>
          <a:solidFill>
            <a:srgbClr val="00FF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2"/>
                </a:solidFill>
              </a:rPr>
              <a:t>Zapiš si do sešitu.</a:t>
            </a:r>
            <a:endParaRPr lang="cs-CZ" sz="2000" dirty="0">
              <a:solidFill>
                <a:schemeClr val="tx2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500430" y="500042"/>
            <a:ext cx="2286016" cy="584775"/>
          </a:xfrm>
          <a:prstGeom prst="rect">
            <a:avLst/>
          </a:prstGeom>
          <a:solidFill>
            <a:srgbClr val="3399FF"/>
          </a:solidFill>
        </p:spPr>
        <p:txBody>
          <a:bodyPr wrap="square">
            <a:spAutoFit/>
          </a:bodyPr>
          <a:lstStyle/>
          <a:p>
            <a:pPr algn="ctr"/>
            <a:r>
              <a:rPr lang="cs-CZ" sz="32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atom</a:t>
            </a:r>
            <a:endParaRPr lang="cs-CZ" sz="32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928794" y="1285860"/>
            <a:ext cx="5022529" cy="461665"/>
          </a:xfrm>
          <a:prstGeom prst="rect">
            <a:avLst/>
          </a:prstGeom>
          <a:solidFill>
            <a:srgbClr val="FFFFFF"/>
          </a:solidFill>
        </p:spPr>
        <p:txBody>
          <a:bodyPr wrap="none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Atom je nejmenší částice hmoty</a:t>
            </a:r>
            <a:r>
              <a:rPr lang="cs-CZ" b="1" dirty="0" smtClean="0">
                <a:solidFill>
                  <a:schemeClr val="bg1"/>
                </a:solidFill>
              </a:rPr>
              <a:t>.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14282" y="2000240"/>
            <a:ext cx="8429684" cy="1938992"/>
          </a:xfrm>
          <a:prstGeom prst="rect">
            <a:avLst/>
          </a:prstGeom>
          <a:solidFill>
            <a:srgbClr val="3399FF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Atom se skládá z jádra, které je tvořeno kladnými protony a neutrálními neutrony a z obalu, který je tvořen zápornými elektrony. Atom má stejně elektronů jako protonů, proto je elektricky neutrální.  Částici, která vznikne z více atomů, říkáme molekula.</a:t>
            </a:r>
            <a:endParaRPr lang="cs-CZ" sz="24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7" name="Picture 7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429388" y="4595820"/>
            <a:ext cx="2328862" cy="20700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8" name="Výbuch 1 7"/>
          <p:cNvSpPr/>
          <p:nvPr/>
        </p:nvSpPr>
        <p:spPr>
          <a:xfrm>
            <a:off x="0" y="4143380"/>
            <a:ext cx="4429156" cy="1500198"/>
          </a:xfrm>
          <a:prstGeom prst="irregularSeal1">
            <a:avLst/>
          </a:prstGeom>
          <a:solidFill>
            <a:srgbClr val="00FF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2"/>
                </a:solidFill>
              </a:rPr>
              <a:t>Nakresli si tužkou do sešitu tento obrázek:</a:t>
            </a:r>
            <a:endParaRPr lang="cs-CZ" sz="2000" dirty="0">
              <a:solidFill>
                <a:schemeClr val="tx2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714876" y="5143512"/>
            <a:ext cx="121444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Proton</a:t>
            </a:r>
          </a:p>
          <a:p>
            <a:r>
              <a:rPr lang="cs-CZ" dirty="0" smtClean="0">
                <a:solidFill>
                  <a:srgbClr val="00B050"/>
                </a:solidFill>
              </a:rPr>
              <a:t>Elektron</a:t>
            </a:r>
          </a:p>
          <a:p>
            <a:r>
              <a:rPr lang="cs-CZ" dirty="0" smtClean="0">
                <a:solidFill>
                  <a:srgbClr val="FFFF00"/>
                </a:solidFill>
              </a:rPr>
              <a:t>Neutron</a:t>
            </a:r>
            <a:endParaRPr lang="cs-CZ" dirty="0">
              <a:solidFill>
                <a:srgbClr val="FFFF00"/>
              </a:solidFill>
            </a:endParaRPr>
          </a:p>
        </p:txBody>
      </p:sp>
      <p:cxnSp>
        <p:nvCxnSpPr>
          <p:cNvPr id="11" name="Přímá spojovací šipka 10"/>
          <p:cNvCxnSpPr/>
          <p:nvPr/>
        </p:nvCxnSpPr>
        <p:spPr>
          <a:xfrm flipV="1">
            <a:off x="5643570" y="5214950"/>
            <a:ext cx="1714512" cy="142876"/>
          </a:xfrm>
          <a:prstGeom prst="straightConnector1">
            <a:avLst/>
          </a:prstGeom>
          <a:ln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šipka 12"/>
          <p:cNvCxnSpPr>
            <a:endCxn id="7" idx="1"/>
          </p:cNvCxnSpPr>
          <p:nvPr/>
        </p:nvCxnSpPr>
        <p:spPr>
          <a:xfrm flipV="1">
            <a:off x="5715008" y="5630870"/>
            <a:ext cx="714380" cy="12708"/>
          </a:xfrm>
          <a:prstGeom prst="straightConnector1">
            <a:avLst/>
          </a:prstGeom>
          <a:ln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šipka 14"/>
          <p:cNvCxnSpPr/>
          <p:nvPr/>
        </p:nvCxnSpPr>
        <p:spPr>
          <a:xfrm flipV="1">
            <a:off x="5786446" y="5715016"/>
            <a:ext cx="1285884" cy="285752"/>
          </a:xfrm>
          <a:prstGeom prst="straightConnector1">
            <a:avLst/>
          </a:prstGeom>
          <a:ln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ovéPole 15"/>
          <p:cNvSpPr txBox="1"/>
          <p:nvPr/>
        </p:nvSpPr>
        <p:spPr>
          <a:xfrm>
            <a:off x="4572000" y="4286256"/>
            <a:ext cx="1928826" cy="369332"/>
          </a:xfrm>
          <a:prstGeom prst="rect">
            <a:avLst/>
          </a:prstGeom>
          <a:solidFill>
            <a:srgbClr val="3399FF"/>
          </a:solidFill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Model atomu</a:t>
            </a: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Diagram 2"/>
          <p:cNvGraphicFramePr/>
          <p:nvPr/>
        </p:nvGraphicFramePr>
        <p:xfrm>
          <a:off x="1500166" y="2214554"/>
          <a:ext cx="6858048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lačítko akce: Dopředu nebo Další 3">
            <a:hlinkClick r:id="rId6" action="ppaction://hlinksldjump" highlightClick="1"/>
          </p:cNvPr>
          <p:cNvSpPr/>
          <p:nvPr/>
        </p:nvSpPr>
        <p:spPr>
          <a:xfrm>
            <a:off x="7572396" y="2357430"/>
            <a:ext cx="642942" cy="714380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lačítko akce: Dopředu nebo Další 4">
            <a:hlinkClick r:id="" action="ppaction://hlinkshowjump?jump=nextslide" highlightClick="1"/>
          </p:cNvPr>
          <p:cNvSpPr/>
          <p:nvPr/>
        </p:nvSpPr>
        <p:spPr>
          <a:xfrm>
            <a:off x="7500958" y="3643314"/>
            <a:ext cx="714380" cy="714380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lačítko akce: Dopředu nebo Další 5">
            <a:hlinkClick r:id="rId6" action="ppaction://hlinksldjump" highlightClick="1"/>
          </p:cNvPr>
          <p:cNvSpPr/>
          <p:nvPr/>
        </p:nvSpPr>
        <p:spPr>
          <a:xfrm>
            <a:off x="7643834" y="5214950"/>
            <a:ext cx="642942" cy="571504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ýbuch 1 8"/>
          <p:cNvSpPr/>
          <p:nvPr/>
        </p:nvSpPr>
        <p:spPr>
          <a:xfrm>
            <a:off x="2643174" y="142852"/>
            <a:ext cx="5857916" cy="1571636"/>
          </a:xfrm>
          <a:prstGeom prst="irregularSeal1">
            <a:avLst/>
          </a:prstGeom>
          <a:solidFill>
            <a:srgbClr val="00FF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2"/>
                </a:solidFill>
              </a:rPr>
              <a:t>Vyber správnou odpověď a klepni  na tlačítko (šipku).</a:t>
            </a:r>
            <a:endParaRPr lang="cs-CZ" dirty="0">
              <a:solidFill>
                <a:schemeClr val="tx2"/>
              </a:solidFill>
            </a:endParaRPr>
          </a:p>
        </p:txBody>
      </p:sp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214282" y="285728"/>
            <a:ext cx="2076450" cy="197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42910" y="428604"/>
            <a:ext cx="7772400" cy="1470025"/>
          </a:xfrm>
          <a:solidFill>
            <a:srgbClr val="00FFFF"/>
          </a:solidFill>
        </p:spPr>
        <p:txBody>
          <a:bodyPr>
            <a:normAutofit fontScale="90000"/>
          </a:bodyPr>
          <a:lstStyle/>
          <a:p>
            <a:pPr algn="l"/>
            <a:r>
              <a:rPr lang="cs-CZ" sz="3200" dirty="0" smtClean="0">
                <a:solidFill>
                  <a:schemeClr val="bg1"/>
                </a:solidFill>
              </a:rPr>
              <a:t>Správná odpověď.</a:t>
            </a:r>
            <a:br>
              <a:rPr lang="cs-CZ" sz="3200" dirty="0" smtClean="0">
                <a:solidFill>
                  <a:schemeClr val="bg1"/>
                </a:solidFill>
              </a:rPr>
            </a:br>
            <a:r>
              <a:rPr lang="cs-CZ" sz="3200" dirty="0" smtClean="0">
                <a:solidFill>
                  <a:schemeClr val="bg1"/>
                </a:solidFill>
              </a:rPr>
              <a:t/>
            </a:r>
            <a:br>
              <a:rPr lang="cs-CZ" sz="3200" dirty="0" smtClean="0">
                <a:solidFill>
                  <a:schemeClr val="bg1"/>
                </a:solidFill>
              </a:rPr>
            </a:br>
            <a:r>
              <a:rPr lang="cs-CZ" sz="3200" dirty="0" smtClean="0">
                <a:solidFill>
                  <a:schemeClr val="bg1"/>
                </a:solidFill>
              </a:rPr>
              <a:t> </a:t>
            </a:r>
            <a:r>
              <a:rPr lang="cs-CZ" sz="3200" dirty="0" smtClean="0">
                <a:solidFill>
                  <a:srgbClr val="FF0000"/>
                </a:solidFill>
              </a:rPr>
              <a:t>Na tomto obrázku chyběl elektron.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28596" y="4572008"/>
            <a:ext cx="8062912" cy="1752600"/>
          </a:xfrm>
        </p:spPr>
        <p:txBody>
          <a:bodyPr/>
          <a:lstStyle/>
          <a:p>
            <a:pPr algn="l"/>
            <a:r>
              <a:rPr lang="cs-CZ" dirty="0" smtClean="0"/>
              <a:t> </a:t>
            </a:r>
            <a:r>
              <a:rPr lang="cs-CZ" dirty="0" smtClean="0">
                <a:solidFill>
                  <a:srgbClr val="FFFFFF"/>
                </a:solidFill>
              </a:rPr>
              <a:t>Neutrální atom, který má tři protony, má také tři elektrony.</a:t>
            </a:r>
            <a:endParaRPr lang="cs-CZ" dirty="0">
              <a:solidFill>
                <a:srgbClr val="FFFFFF"/>
              </a:solidFill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215074" y="2571744"/>
            <a:ext cx="1971675" cy="181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cxnSp>
        <p:nvCxnSpPr>
          <p:cNvPr id="7" name="Přímá spojovací šipka 6"/>
          <p:cNvCxnSpPr/>
          <p:nvPr/>
        </p:nvCxnSpPr>
        <p:spPr>
          <a:xfrm rot="16200000" flipH="1">
            <a:off x="5357818" y="2357430"/>
            <a:ext cx="2500330" cy="928694"/>
          </a:xfrm>
          <a:prstGeom prst="straightConnector1">
            <a:avLst/>
          </a:prstGeom>
          <a:ln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advClick="0" advTm="10000"/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57158" y="1714488"/>
            <a:ext cx="8062912" cy="1470025"/>
          </a:xfrm>
          <a:solidFill>
            <a:srgbClr val="FCFCFA"/>
          </a:solidFill>
        </p:spPr>
        <p:txBody>
          <a:bodyPr anchor="t">
            <a:noAutofit/>
          </a:bodyPr>
          <a:lstStyle/>
          <a:p>
            <a:pPr algn="l"/>
            <a:r>
              <a:rPr lang="cs-CZ" sz="3200" dirty="0" smtClean="0">
                <a:solidFill>
                  <a:schemeClr val="bg1"/>
                </a:solidFill>
              </a:rPr>
              <a:t>1a)</a:t>
            </a:r>
            <a:br>
              <a:rPr lang="cs-CZ" sz="3200" dirty="0" smtClean="0">
                <a:solidFill>
                  <a:schemeClr val="bg1"/>
                </a:solidFill>
              </a:rPr>
            </a:br>
            <a:r>
              <a:rPr lang="cs-CZ" sz="3200" dirty="0" smtClean="0">
                <a:solidFill>
                  <a:schemeClr val="bg1"/>
                </a:solidFill>
              </a:rPr>
              <a:t>  Molekula </a:t>
            </a:r>
            <a:r>
              <a:rPr lang="cs-CZ" sz="3200" dirty="0" smtClean="0">
                <a:solidFill>
                  <a:schemeClr val="bg1"/>
                </a:solidFill>
              </a:rPr>
              <a:t>je tvořena protony, elektrony a </a:t>
            </a:r>
            <a:r>
              <a:rPr lang="cs-CZ" sz="3200" dirty="0" smtClean="0">
                <a:solidFill>
                  <a:schemeClr val="bg1"/>
                </a:solidFill>
              </a:rPr>
              <a:t>   neutrony</a:t>
            </a:r>
            <a:r>
              <a:rPr lang="cs-CZ" sz="3200" dirty="0" smtClean="0">
                <a:solidFill>
                  <a:schemeClr val="bg1"/>
                </a:solidFill>
              </a:rPr>
              <a:t>.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57158" y="3500438"/>
            <a:ext cx="8062912" cy="1752600"/>
          </a:xfrm>
          <a:solidFill>
            <a:srgbClr val="FCFCFA"/>
          </a:solidFill>
        </p:spPr>
        <p:txBody>
          <a:bodyPr>
            <a:normAutofit/>
          </a:bodyPr>
          <a:lstStyle/>
          <a:p>
            <a:pPr algn="l"/>
            <a:r>
              <a:rPr lang="cs-CZ" sz="3200" dirty="0" smtClean="0">
                <a:solidFill>
                  <a:schemeClr val="bg1"/>
                </a:solidFill>
              </a:rPr>
              <a:t>1b</a:t>
            </a:r>
            <a:r>
              <a:rPr lang="cs-CZ" sz="3200" dirty="0" smtClean="0">
                <a:solidFill>
                  <a:schemeClr val="bg1"/>
                </a:solidFill>
              </a:rPr>
              <a:t>)</a:t>
            </a:r>
          </a:p>
          <a:p>
            <a:pPr algn="l"/>
            <a:r>
              <a:rPr lang="cs-CZ" sz="3200" dirty="0" smtClean="0">
                <a:solidFill>
                  <a:schemeClr val="bg1"/>
                </a:solidFill>
              </a:rPr>
              <a:t>  </a:t>
            </a:r>
            <a:r>
              <a:rPr lang="cs-CZ" sz="3200" dirty="0" smtClean="0">
                <a:solidFill>
                  <a:schemeClr val="bg1"/>
                </a:solidFill>
              </a:rPr>
              <a:t>Molekula </a:t>
            </a:r>
            <a:r>
              <a:rPr lang="cs-CZ" sz="3200" dirty="0" smtClean="0">
                <a:solidFill>
                  <a:schemeClr val="bg1"/>
                </a:solidFill>
              </a:rPr>
              <a:t>je tvořena atomy.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57224" y="500042"/>
            <a:ext cx="4286280" cy="461665"/>
          </a:xfrm>
          <a:prstGeom prst="rect">
            <a:avLst/>
          </a:prstGeom>
          <a:solidFill>
            <a:srgbClr val="00FFFF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tx2"/>
                </a:solidFill>
              </a:rPr>
              <a:t>Vyber správné odpovědi</a:t>
            </a:r>
            <a:r>
              <a:rPr lang="cs-CZ" dirty="0" smtClean="0">
                <a:solidFill>
                  <a:schemeClr val="tx2"/>
                </a:solidFill>
              </a:rPr>
              <a:t>.</a:t>
            </a:r>
            <a:endParaRPr lang="cs-CZ" dirty="0">
              <a:solidFill>
                <a:schemeClr val="tx2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85720" y="1714488"/>
            <a:ext cx="8062912" cy="1470025"/>
          </a:xfrm>
          <a:solidFill>
            <a:srgbClr val="FCFCFA"/>
          </a:solidFill>
        </p:spPr>
        <p:txBody>
          <a:bodyPr anchor="t">
            <a:normAutofit/>
          </a:bodyPr>
          <a:lstStyle/>
          <a:p>
            <a:pPr algn="l"/>
            <a:r>
              <a:rPr lang="cs-CZ" sz="3600" dirty="0" smtClean="0">
                <a:solidFill>
                  <a:schemeClr val="bg1"/>
                </a:solidFill>
              </a:rPr>
              <a:t>    2a</a:t>
            </a:r>
            <a:r>
              <a:rPr lang="cs-CZ" sz="3600" dirty="0" smtClean="0">
                <a:solidFill>
                  <a:schemeClr val="bg1"/>
                </a:solidFill>
              </a:rPr>
              <a:t>)</a:t>
            </a:r>
            <a:br>
              <a:rPr lang="cs-CZ" sz="3600" dirty="0" smtClean="0">
                <a:solidFill>
                  <a:schemeClr val="bg1"/>
                </a:solidFill>
              </a:rPr>
            </a:br>
            <a:r>
              <a:rPr lang="cs-CZ" sz="3600" dirty="0" smtClean="0">
                <a:solidFill>
                  <a:schemeClr val="bg1"/>
                </a:solidFill>
              </a:rPr>
              <a:t>   Všechny </a:t>
            </a:r>
            <a:r>
              <a:rPr lang="cs-CZ" sz="3600" dirty="0" smtClean="0">
                <a:solidFill>
                  <a:schemeClr val="bg1"/>
                </a:solidFill>
              </a:rPr>
              <a:t>atomy jsou stejné.</a:t>
            </a:r>
            <a:endParaRPr lang="cs-CZ" sz="3600" dirty="0">
              <a:solidFill>
                <a:schemeClr val="bg1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57158" y="3429000"/>
            <a:ext cx="8062912" cy="1752600"/>
          </a:xfrm>
          <a:solidFill>
            <a:srgbClr val="FCFCFA"/>
          </a:solidFill>
        </p:spPr>
        <p:txBody>
          <a:bodyPr>
            <a:normAutofit/>
          </a:bodyPr>
          <a:lstStyle/>
          <a:p>
            <a:pPr algn="l"/>
            <a:r>
              <a:rPr lang="cs-CZ" sz="3600" dirty="0" smtClean="0">
                <a:solidFill>
                  <a:schemeClr val="bg1"/>
                </a:solidFill>
              </a:rPr>
              <a:t>   2b)</a:t>
            </a:r>
          </a:p>
          <a:p>
            <a:pPr algn="l"/>
            <a:r>
              <a:rPr lang="cs-CZ" sz="3600" dirty="0" smtClean="0">
                <a:solidFill>
                  <a:schemeClr val="bg1"/>
                </a:solidFill>
              </a:rPr>
              <a:t>   Existuje mnoho druhů atomů.  </a:t>
            </a:r>
            <a:endParaRPr lang="cs-CZ" sz="3600" dirty="0">
              <a:solidFill>
                <a:schemeClr val="bg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57224" y="500042"/>
            <a:ext cx="4286280" cy="461665"/>
          </a:xfrm>
          <a:prstGeom prst="rect">
            <a:avLst/>
          </a:prstGeom>
          <a:solidFill>
            <a:srgbClr val="00FFFF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tx2"/>
                </a:solidFill>
              </a:rPr>
              <a:t>Vyber správné odpovědi.</a:t>
            </a:r>
            <a:endParaRPr lang="cs-CZ" sz="2400" dirty="0">
              <a:solidFill>
                <a:schemeClr val="tx2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3000364" y="4643446"/>
            <a:ext cx="510954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solidFill>
                  <a:schemeClr val="bg1">
                    <a:lumMod val="60000"/>
                    <a:lumOff val="40000"/>
                  </a:schemeClr>
                </a:solidFill>
              </a:rPr>
              <a:t>Při prezentaci použito mat. Microsoft a vlastních obr.</a:t>
            </a:r>
            <a:endParaRPr lang="cs-CZ" dirty="0">
              <a:solidFill>
                <a:schemeClr val="bg1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000100" y="2357430"/>
            <a:ext cx="728667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solidFill>
                  <a:srgbClr val="FF0000"/>
                </a:solidFill>
              </a:rPr>
              <a:t>Správné odpovědi 1b a 2b.</a:t>
            </a:r>
            <a:endParaRPr lang="cs-CZ" sz="44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Vlastní 29">
      <a:dk1>
        <a:srgbClr val="5F0060"/>
      </a:dk1>
      <a:lt1>
        <a:srgbClr val="1949E1"/>
      </a:lt1>
      <a:dk2>
        <a:srgbClr val="00008F"/>
      </a:dk2>
      <a:lt2>
        <a:srgbClr val="EEECE1"/>
      </a:lt2>
      <a:accent1>
        <a:srgbClr val="4F81BD"/>
      </a:accent1>
      <a:accent2>
        <a:srgbClr val="31859B"/>
      </a:accent2>
      <a:accent3>
        <a:srgbClr val="FE19FF"/>
      </a:accent3>
      <a:accent4>
        <a:srgbClr val="8064A2"/>
      </a:accent4>
      <a:accent5>
        <a:srgbClr val="4BACC6"/>
      </a:accent5>
      <a:accent6>
        <a:srgbClr val="0D0DFF"/>
      </a:accent6>
      <a:hlink>
        <a:srgbClr val="0000B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48</TotalTime>
  <Words>460</Words>
  <Application>Microsoft Office PowerPoint</Application>
  <PresentationFormat>Předvádění na obrazovce (4:3)</PresentationFormat>
  <Paragraphs>73</Paragraphs>
  <Slides>14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sady Office</vt:lpstr>
      <vt:lpstr>Snímek 1</vt:lpstr>
      <vt:lpstr>Anotace: PowerPointová Prezentace  určená k seznámení s částicovým složením látek.</vt:lpstr>
      <vt:lpstr>Atom je nejmenší částice hmoty.</vt:lpstr>
      <vt:lpstr> Uprostřed atomu je jádro, které je ještě mnohem menší než celý atom</vt:lpstr>
      <vt:lpstr>Model atomu   - takto vypadá model atomu helia.</vt:lpstr>
      <vt:lpstr>Atom nemá navenek elektrický náboj.</vt:lpstr>
      <vt:lpstr>Existuje mnoho různých atomů! </vt:lpstr>
      <vt:lpstr>Takovou částici nazýváme  molekula.</vt:lpstr>
      <vt:lpstr>Snímek 9</vt:lpstr>
      <vt:lpstr>Snímek 10</vt:lpstr>
      <vt:lpstr>Správná odpověď.   Na tomto obrázku chyběl elektron.</vt:lpstr>
      <vt:lpstr>1a)   Molekula je tvořena protony, elektrony a    neutrony.</vt:lpstr>
      <vt:lpstr>    2a)    Všechny atomy jsou stejné.</vt:lpstr>
      <vt:lpstr>Snímek 14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Anotace: PowerPointová Prezentace  určená k seznámení s částicovým složením látek.</dc:title>
  <dc:creator>Oem</dc:creator>
  <cp:lastModifiedBy>Oem</cp:lastModifiedBy>
  <cp:revision>7</cp:revision>
  <dcterms:created xsi:type="dcterms:W3CDTF">2013-01-20T19:44:12Z</dcterms:created>
  <dcterms:modified xsi:type="dcterms:W3CDTF">2013-01-20T20:32:52Z</dcterms:modified>
</cp:coreProperties>
</file>