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71" r:id="rId2"/>
    <p:sldId id="277" r:id="rId3"/>
    <p:sldId id="256" r:id="rId4"/>
    <p:sldId id="257" r:id="rId5"/>
    <p:sldId id="258" r:id="rId6"/>
    <p:sldId id="267" r:id="rId7"/>
    <p:sldId id="260" r:id="rId8"/>
    <p:sldId id="275" r:id="rId9"/>
    <p:sldId id="268" r:id="rId10"/>
    <p:sldId id="266" r:id="rId11"/>
    <p:sldId id="279" r:id="rId12"/>
    <p:sldId id="280" r:id="rId13"/>
    <p:sldId id="273" r:id="rId14"/>
    <p:sldId id="294" r:id="rId15"/>
    <p:sldId id="293" r:id="rId16"/>
    <p:sldId id="284" r:id="rId17"/>
    <p:sldId id="283" r:id="rId18"/>
    <p:sldId id="295" r:id="rId19"/>
    <p:sldId id="28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browse/>
    <p:sldAll/>
    <p:penClr>
      <a:srgbClr val="FF0000"/>
    </p:penClr>
  </p:showPr>
  <p:clrMru>
    <a:srgbClr val="082744"/>
    <a:srgbClr val="18609C"/>
    <a:srgbClr val="134A77"/>
    <a:srgbClr val="1F7095"/>
    <a:srgbClr val="1083C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14" autoAdjust="0"/>
    <p:restoredTop sz="94660"/>
  </p:normalViewPr>
  <p:slideViewPr>
    <p:cSldViewPr>
      <p:cViewPr varScale="1">
        <p:scale>
          <a:sx n="103" d="100"/>
          <a:sy n="103" d="100"/>
        </p:scale>
        <p:origin x="-1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51FCEF-FD6D-4539-B85F-59443BCCFE3C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E51C18E-2C5D-49BE-90C1-FA6292DE48F6}">
      <dgm:prSet phldrT="[Text]"/>
      <dgm:spPr/>
      <dgm:t>
        <a:bodyPr/>
        <a:lstStyle/>
        <a:p>
          <a:r>
            <a:rPr lang="cs-CZ" dirty="0" smtClean="0"/>
            <a:t>Rychlost vypočítáme, když dráhu násobíme časem</a:t>
          </a:r>
          <a:endParaRPr lang="cs-CZ" dirty="0"/>
        </a:p>
      </dgm:t>
    </dgm:pt>
    <dgm:pt modelId="{C240E376-A367-46A1-88BE-7677BDA25289}" type="parTrans" cxnId="{F48A5A76-EDD4-4DF6-9677-B1D06EC1C359}">
      <dgm:prSet/>
      <dgm:spPr/>
      <dgm:t>
        <a:bodyPr/>
        <a:lstStyle/>
        <a:p>
          <a:endParaRPr lang="cs-CZ"/>
        </a:p>
      </dgm:t>
    </dgm:pt>
    <dgm:pt modelId="{9240C03A-ECE8-4236-B9E5-424568B8F3BA}" type="sibTrans" cxnId="{F48A5A76-EDD4-4DF6-9677-B1D06EC1C359}">
      <dgm:prSet/>
      <dgm:spPr/>
      <dgm:t>
        <a:bodyPr/>
        <a:lstStyle/>
        <a:p>
          <a:endParaRPr lang="cs-CZ"/>
        </a:p>
      </dgm:t>
    </dgm:pt>
    <dgm:pt modelId="{46BA96BA-BEAF-45D2-B1F1-72A8DCFFC15A}">
      <dgm:prSet/>
      <dgm:spPr/>
      <dgm:t>
        <a:bodyPr/>
        <a:lstStyle/>
        <a:p>
          <a:r>
            <a:rPr lang="cs-CZ" dirty="0" smtClean="0"/>
            <a:t>Rychlost vypočítáme, když dráhu dělíme časem</a:t>
          </a:r>
          <a:endParaRPr lang="cs-CZ" dirty="0"/>
        </a:p>
      </dgm:t>
    </dgm:pt>
    <dgm:pt modelId="{B49EECB2-CF3B-4415-B5D0-F944D32D5DC3}" type="parTrans" cxnId="{2706025B-CDBD-4C15-8A1A-A9D4413E0205}">
      <dgm:prSet/>
      <dgm:spPr/>
      <dgm:t>
        <a:bodyPr/>
        <a:lstStyle/>
        <a:p>
          <a:endParaRPr lang="cs-CZ"/>
        </a:p>
      </dgm:t>
    </dgm:pt>
    <dgm:pt modelId="{53D91C7E-52B8-48E8-8429-C4AFC6BB2FA9}" type="sibTrans" cxnId="{2706025B-CDBD-4C15-8A1A-A9D4413E0205}">
      <dgm:prSet/>
      <dgm:spPr/>
      <dgm:t>
        <a:bodyPr/>
        <a:lstStyle/>
        <a:p>
          <a:endParaRPr lang="cs-CZ"/>
        </a:p>
      </dgm:t>
    </dgm:pt>
    <dgm:pt modelId="{F8DA327E-9B4C-4B3E-845F-70B92AA6E015}">
      <dgm:prSet/>
      <dgm:spPr/>
      <dgm:t>
        <a:bodyPr/>
        <a:lstStyle/>
        <a:p>
          <a:r>
            <a:rPr lang="cs-CZ" dirty="0" smtClean="0"/>
            <a:t>Rychlost vypočítáme, když čas dělíme drahou</a:t>
          </a:r>
          <a:endParaRPr lang="cs-CZ" dirty="0"/>
        </a:p>
      </dgm:t>
    </dgm:pt>
    <dgm:pt modelId="{46BFA8DD-851C-40B3-9F92-284A7FC11442}" type="parTrans" cxnId="{9A665F74-A762-459A-8F0F-F9194DF9B812}">
      <dgm:prSet/>
      <dgm:spPr/>
      <dgm:t>
        <a:bodyPr/>
        <a:lstStyle/>
        <a:p>
          <a:endParaRPr lang="cs-CZ"/>
        </a:p>
      </dgm:t>
    </dgm:pt>
    <dgm:pt modelId="{F285761A-DF64-4ACE-88CF-F5BE08A35F5B}" type="sibTrans" cxnId="{9A665F74-A762-459A-8F0F-F9194DF9B812}">
      <dgm:prSet/>
      <dgm:spPr/>
      <dgm:t>
        <a:bodyPr/>
        <a:lstStyle/>
        <a:p>
          <a:endParaRPr lang="cs-CZ"/>
        </a:p>
      </dgm:t>
    </dgm:pt>
    <dgm:pt modelId="{ACCF0072-D319-4FE6-8F34-C63FF7FB0CFA}" type="pres">
      <dgm:prSet presAssocID="{BF51FCEF-FD6D-4539-B85F-59443BCCFE3C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181FBFE-D6C2-4A01-BE79-FDF6BC33E122}" type="pres">
      <dgm:prSet presAssocID="{2E51C18E-2C5D-49BE-90C1-FA6292DE48F6}" presName="parentLin" presStyleCnt="0"/>
      <dgm:spPr/>
    </dgm:pt>
    <dgm:pt modelId="{AC710282-3A03-4D6D-9AC1-1B6CE51D13F0}" type="pres">
      <dgm:prSet presAssocID="{2E51C18E-2C5D-49BE-90C1-FA6292DE48F6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A6772AC0-F57D-46E9-BC38-AFE2CCA60426}" type="pres">
      <dgm:prSet presAssocID="{2E51C18E-2C5D-49BE-90C1-FA6292DE48F6}" presName="parentText" presStyleLbl="node1" presStyleIdx="0" presStyleCnt="3" custScaleX="139062" custLinFactNeighborX="-14069" custLinFactNeighborY="777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DFDD87-205C-40FC-B890-27F6AF3533FD}" type="pres">
      <dgm:prSet presAssocID="{2E51C18E-2C5D-49BE-90C1-FA6292DE48F6}" presName="negativeSpace" presStyleCnt="0"/>
      <dgm:spPr/>
    </dgm:pt>
    <dgm:pt modelId="{081D99AA-5F43-4619-A66F-33A096DD16D7}" type="pres">
      <dgm:prSet presAssocID="{2E51C18E-2C5D-49BE-90C1-FA6292DE48F6}" presName="childText" presStyleLbl="conFgAcc1" presStyleIdx="0" presStyleCnt="3">
        <dgm:presLayoutVars>
          <dgm:bulletEnabled val="1"/>
        </dgm:presLayoutVars>
      </dgm:prSet>
      <dgm:spPr/>
    </dgm:pt>
    <dgm:pt modelId="{724FE0F5-AA42-4249-AB16-7CC629ABA31C}" type="pres">
      <dgm:prSet presAssocID="{9240C03A-ECE8-4236-B9E5-424568B8F3BA}" presName="spaceBetweenRectangles" presStyleCnt="0"/>
      <dgm:spPr/>
    </dgm:pt>
    <dgm:pt modelId="{4282B310-5351-4CE8-82A1-E70D342881A7}" type="pres">
      <dgm:prSet presAssocID="{F8DA327E-9B4C-4B3E-845F-70B92AA6E015}" presName="parentLin" presStyleCnt="0"/>
      <dgm:spPr/>
    </dgm:pt>
    <dgm:pt modelId="{CD6A3D19-EA84-43D3-BC50-07F3509C3CBE}" type="pres">
      <dgm:prSet presAssocID="{F8DA327E-9B4C-4B3E-845F-70B92AA6E01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C9F81356-A9AB-4152-B70E-ED03A0841C92}" type="pres">
      <dgm:prSet presAssocID="{F8DA327E-9B4C-4B3E-845F-70B92AA6E015}" presName="parentText" presStyleLbl="node1" presStyleIdx="1" presStyleCnt="3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5A4381-0B61-4041-9BD4-C4ADF8DE934A}" type="pres">
      <dgm:prSet presAssocID="{F8DA327E-9B4C-4B3E-845F-70B92AA6E015}" presName="negativeSpace" presStyleCnt="0"/>
      <dgm:spPr/>
    </dgm:pt>
    <dgm:pt modelId="{5FFB6244-A1AF-4A56-B98F-9C1341656573}" type="pres">
      <dgm:prSet presAssocID="{F8DA327E-9B4C-4B3E-845F-70B92AA6E015}" presName="childText" presStyleLbl="conFgAcc1" presStyleIdx="1" presStyleCnt="3">
        <dgm:presLayoutVars>
          <dgm:bulletEnabled val="1"/>
        </dgm:presLayoutVars>
      </dgm:prSet>
      <dgm:spPr/>
    </dgm:pt>
    <dgm:pt modelId="{C05165AD-25DE-4940-8EF1-DD3C520B848E}" type="pres">
      <dgm:prSet presAssocID="{F285761A-DF64-4ACE-88CF-F5BE08A35F5B}" presName="spaceBetweenRectangles" presStyleCnt="0"/>
      <dgm:spPr/>
    </dgm:pt>
    <dgm:pt modelId="{418665DF-0A50-4C3A-B16E-CC00D9C6892D}" type="pres">
      <dgm:prSet presAssocID="{46BA96BA-BEAF-45D2-B1F1-72A8DCFFC15A}" presName="parentLin" presStyleCnt="0"/>
      <dgm:spPr/>
    </dgm:pt>
    <dgm:pt modelId="{CC524A48-163C-471A-BEE3-75AEDE614F5B}" type="pres">
      <dgm:prSet presAssocID="{46BA96BA-BEAF-45D2-B1F1-72A8DCFFC15A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3976DE8A-3007-4E30-A4D3-ACDFF7BF2DEC}" type="pres">
      <dgm:prSet presAssocID="{46BA96BA-BEAF-45D2-B1F1-72A8DCFFC15A}" presName="parentText" presStyleLbl="node1" presStyleIdx="2" presStyleCnt="3" custScaleX="142857" custLinFactNeighborX="9369" custLinFactNeighborY="-530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4EB795-02D3-41F6-A7F3-2BA94A742C2D}" type="pres">
      <dgm:prSet presAssocID="{46BA96BA-BEAF-45D2-B1F1-72A8DCFFC15A}" presName="negativeSpace" presStyleCnt="0"/>
      <dgm:spPr/>
    </dgm:pt>
    <dgm:pt modelId="{21FF2C8B-36FF-4F5A-AC8F-0A9B5756F3B0}" type="pres">
      <dgm:prSet presAssocID="{46BA96BA-BEAF-45D2-B1F1-72A8DCFFC15A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CC17B586-FB79-4862-A372-023C100A9FEB}" type="presOf" srcId="{2E51C18E-2C5D-49BE-90C1-FA6292DE48F6}" destId="{A6772AC0-F57D-46E9-BC38-AFE2CCA60426}" srcOrd="1" destOrd="0" presId="urn:microsoft.com/office/officeart/2005/8/layout/list1"/>
    <dgm:cxn modelId="{362501F4-9827-4E87-84EE-9D57F5FBA1B1}" type="presOf" srcId="{BF51FCEF-FD6D-4539-B85F-59443BCCFE3C}" destId="{ACCF0072-D319-4FE6-8F34-C63FF7FB0CFA}" srcOrd="0" destOrd="0" presId="urn:microsoft.com/office/officeart/2005/8/layout/list1"/>
    <dgm:cxn modelId="{3E824BF6-E314-44BA-9CD9-2BCBC5680216}" type="presOf" srcId="{F8DA327E-9B4C-4B3E-845F-70B92AA6E015}" destId="{CD6A3D19-EA84-43D3-BC50-07F3509C3CBE}" srcOrd="0" destOrd="0" presId="urn:microsoft.com/office/officeart/2005/8/layout/list1"/>
    <dgm:cxn modelId="{2706025B-CDBD-4C15-8A1A-A9D4413E0205}" srcId="{BF51FCEF-FD6D-4539-B85F-59443BCCFE3C}" destId="{46BA96BA-BEAF-45D2-B1F1-72A8DCFFC15A}" srcOrd="2" destOrd="0" parTransId="{B49EECB2-CF3B-4415-B5D0-F944D32D5DC3}" sibTransId="{53D91C7E-52B8-48E8-8429-C4AFC6BB2FA9}"/>
    <dgm:cxn modelId="{4CC2C82A-34E6-4691-B25A-29494792D0F8}" type="presOf" srcId="{F8DA327E-9B4C-4B3E-845F-70B92AA6E015}" destId="{C9F81356-A9AB-4152-B70E-ED03A0841C92}" srcOrd="1" destOrd="0" presId="urn:microsoft.com/office/officeart/2005/8/layout/list1"/>
    <dgm:cxn modelId="{47A489B9-FB58-4E45-A3B7-6A65DBC49D2D}" type="presOf" srcId="{46BA96BA-BEAF-45D2-B1F1-72A8DCFFC15A}" destId="{3976DE8A-3007-4E30-A4D3-ACDFF7BF2DEC}" srcOrd="1" destOrd="0" presId="urn:microsoft.com/office/officeart/2005/8/layout/list1"/>
    <dgm:cxn modelId="{F48A5A76-EDD4-4DF6-9677-B1D06EC1C359}" srcId="{BF51FCEF-FD6D-4539-B85F-59443BCCFE3C}" destId="{2E51C18E-2C5D-49BE-90C1-FA6292DE48F6}" srcOrd="0" destOrd="0" parTransId="{C240E376-A367-46A1-88BE-7677BDA25289}" sibTransId="{9240C03A-ECE8-4236-B9E5-424568B8F3BA}"/>
    <dgm:cxn modelId="{E8CAA10A-255C-4CF8-B25A-FA017623E2FF}" type="presOf" srcId="{2E51C18E-2C5D-49BE-90C1-FA6292DE48F6}" destId="{AC710282-3A03-4D6D-9AC1-1B6CE51D13F0}" srcOrd="0" destOrd="0" presId="urn:microsoft.com/office/officeart/2005/8/layout/list1"/>
    <dgm:cxn modelId="{9A665F74-A762-459A-8F0F-F9194DF9B812}" srcId="{BF51FCEF-FD6D-4539-B85F-59443BCCFE3C}" destId="{F8DA327E-9B4C-4B3E-845F-70B92AA6E015}" srcOrd="1" destOrd="0" parTransId="{46BFA8DD-851C-40B3-9F92-284A7FC11442}" sibTransId="{F285761A-DF64-4ACE-88CF-F5BE08A35F5B}"/>
    <dgm:cxn modelId="{9EC16175-66A9-4970-8393-F2B5B01E8910}" type="presOf" srcId="{46BA96BA-BEAF-45D2-B1F1-72A8DCFFC15A}" destId="{CC524A48-163C-471A-BEE3-75AEDE614F5B}" srcOrd="0" destOrd="0" presId="urn:microsoft.com/office/officeart/2005/8/layout/list1"/>
    <dgm:cxn modelId="{AE6252AA-43EC-4F4D-AFB0-6F3CC198AAAA}" type="presParOf" srcId="{ACCF0072-D319-4FE6-8F34-C63FF7FB0CFA}" destId="{3181FBFE-D6C2-4A01-BE79-FDF6BC33E122}" srcOrd="0" destOrd="0" presId="urn:microsoft.com/office/officeart/2005/8/layout/list1"/>
    <dgm:cxn modelId="{5C81E45D-FC88-4E56-8BD7-D1C82E8E86F6}" type="presParOf" srcId="{3181FBFE-D6C2-4A01-BE79-FDF6BC33E122}" destId="{AC710282-3A03-4D6D-9AC1-1B6CE51D13F0}" srcOrd="0" destOrd="0" presId="urn:microsoft.com/office/officeart/2005/8/layout/list1"/>
    <dgm:cxn modelId="{57BE1444-ED03-4BF8-91FD-0F22238ADE24}" type="presParOf" srcId="{3181FBFE-D6C2-4A01-BE79-FDF6BC33E122}" destId="{A6772AC0-F57D-46E9-BC38-AFE2CCA60426}" srcOrd="1" destOrd="0" presId="urn:microsoft.com/office/officeart/2005/8/layout/list1"/>
    <dgm:cxn modelId="{3DB54CEF-956A-4A29-9C9D-DB22F89AA9FE}" type="presParOf" srcId="{ACCF0072-D319-4FE6-8F34-C63FF7FB0CFA}" destId="{D3DFDD87-205C-40FC-B890-27F6AF3533FD}" srcOrd="1" destOrd="0" presId="urn:microsoft.com/office/officeart/2005/8/layout/list1"/>
    <dgm:cxn modelId="{A00030A2-665B-4294-B5BB-E1E9D618C8DB}" type="presParOf" srcId="{ACCF0072-D319-4FE6-8F34-C63FF7FB0CFA}" destId="{081D99AA-5F43-4619-A66F-33A096DD16D7}" srcOrd="2" destOrd="0" presId="urn:microsoft.com/office/officeart/2005/8/layout/list1"/>
    <dgm:cxn modelId="{29A93D8D-DBBE-4AEE-B9E4-3D958B23CBBF}" type="presParOf" srcId="{ACCF0072-D319-4FE6-8F34-C63FF7FB0CFA}" destId="{724FE0F5-AA42-4249-AB16-7CC629ABA31C}" srcOrd="3" destOrd="0" presId="urn:microsoft.com/office/officeart/2005/8/layout/list1"/>
    <dgm:cxn modelId="{DCB7EED8-2E18-4A0D-8648-3C4556AC3B7C}" type="presParOf" srcId="{ACCF0072-D319-4FE6-8F34-C63FF7FB0CFA}" destId="{4282B310-5351-4CE8-82A1-E70D342881A7}" srcOrd="4" destOrd="0" presId="urn:microsoft.com/office/officeart/2005/8/layout/list1"/>
    <dgm:cxn modelId="{3857EEAC-C583-485B-8D3D-70A8E3AEE46F}" type="presParOf" srcId="{4282B310-5351-4CE8-82A1-E70D342881A7}" destId="{CD6A3D19-EA84-43D3-BC50-07F3509C3CBE}" srcOrd="0" destOrd="0" presId="urn:microsoft.com/office/officeart/2005/8/layout/list1"/>
    <dgm:cxn modelId="{D4F01DF7-FA4C-41E3-8636-C0378D9F2AC7}" type="presParOf" srcId="{4282B310-5351-4CE8-82A1-E70D342881A7}" destId="{C9F81356-A9AB-4152-B70E-ED03A0841C92}" srcOrd="1" destOrd="0" presId="urn:microsoft.com/office/officeart/2005/8/layout/list1"/>
    <dgm:cxn modelId="{0C6978B2-8339-4259-B16E-41544159DA8B}" type="presParOf" srcId="{ACCF0072-D319-4FE6-8F34-C63FF7FB0CFA}" destId="{AD5A4381-0B61-4041-9BD4-C4ADF8DE934A}" srcOrd="5" destOrd="0" presId="urn:microsoft.com/office/officeart/2005/8/layout/list1"/>
    <dgm:cxn modelId="{6B40A03F-EFA3-4AE8-A403-A015A8A3B515}" type="presParOf" srcId="{ACCF0072-D319-4FE6-8F34-C63FF7FB0CFA}" destId="{5FFB6244-A1AF-4A56-B98F-9C1341656573}" srcOrd="6" destOrd="0" presId="urn:microsoft.com/office/officeart/2005/8/layout/list1"/>
    <dgm:cxn modelId="{EC107637-295C-4C23-BDCC-94FEBEE321D2}" type="presParOf" srcId="{ACCF0072-D319-4FE6-8F34-C63FF7FB0CFA}" destId="{C05165AD-25DE-4940-8EF1-DD3C520B848E}" srcOrd="7" destOrd="0" presId="urn:microsoft.com/office/officeart/2005/8/layout/list1"/>
    <dgm:cxn modelId="{80A0B16C-7267-4311-BC73-B5DC5B2BE63B}" type="presParOf" srcId="{ACCF0072-D319-4FE6-8F34-C63FF7FB0CFA}" destId="{418665DF-0A50-4C3A-B16E-CC00D9C6892D}" srcOrd="8" destOrd="0" presId="urn:microsoft.com/office/officeart/2005/8/layout/list1"/>
    <dgm:cxn modelId="{5D899A5C-6C3D-4840-812C-EC066F0A661E}" type="presParOf" srcId="{418665DF-0A50-4C3A-B16E-CC00D9C6892D}" destId="{CC524A48-163C-471A-BEE3-75AEDE614F5B}" srcOrd="0" destOrd="0" presId="urn:microsoft.com/office/officeart/2005/8/layout/list1"/>
    <dgm:cxn modelId="{4333B340-8C87-48B0-8A24-EA08D1C58AFE}" type="presParOf" srcId="{418665DF-0A50-4C3A-B16E-CC00D9C6892D}" destId="{3976DE8A-3007-4E30-A4D3-ACDFF7BF2DEC}" srcOrd="1" destOrd="0" presId="urn:microsoft.com/office/officeart/2005/8/layout/list1"/>
    <dgm:cxn modelId="{F1E860FA-29B4-461B-9B2E-7044FBDDF21C}" type="presParOf" srcId="{ACCF0072-D319-4FE6-8F34-C63FF7FB0CFA}" destId="{1A4EB795-02D3-41F6-A7F3-2BA94A742C2D}" srcOrd="9" destOrd="0" presId="urn:microsoft.com/office/officeart/2005/8/layout/list1"/>
    <dgm:cxn modelId="{A628FA5F-36F2-41FE-9133-3E179CFA4848}" type="presParOf" srcId="{ACCF0072-D319-4FE6-8F34-C63FF7FB0CFA}" destId="{21FF2C8B-36FF-4F5A-AC8F-0A9B5756F3B0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81D99AA-5F43-4619-A66F-33A096DD16D7}">
      <dsp:nvSpPr>
        <dsp:cNvPr id="0" name=""/>
        <dsp:cNvSpPr/>
      </dsp:nvSpPr>
      <dsp:spPr>
        <a:xfrm>
          <a:off x="0" y="806085"/>
          <a:ext cx="5976958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772AC0-F57D-46E9-BC38-AFE2CCA60426}">
      <dsp:nvSpPr>
        <dsp:cNvPr id="0" name=""/>
        <dsp:cNvSpPr/>
      </dsp:nvSpPr>
      <dsp:spPr>
        <a:xfrm>
          <a:off x="250784" y="556777"/>
          <a:ext cx="5681810" cy="590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140" tIns="0" rIns="15814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Rychlost vypočítáme, když dráhu násobíme časem</a:t>
          </a:r>
          <a:endParaRPr lang="cs-CZ" sz="2000" kern="1200" dirty="0"/>
        </a:p>
      </dsp:txBody>
      <dsp:txXfrm>
        <a:off x="250784" y="556777"/>
        <a:ext cx="5681810" cy="590400"/>
      </dsp:txXfrm>
    </dsp:sp>
    <dsp:sp modelId="{5FFB6244-A1AF-4A56-B98F-9C1341656573}">
      <dsp:nvSpPr>
        <dsp:cNvPr id="0" name=""/>
        <dsp:cNvSpPr/>
      </dsp:nvSpPr>
      <dsp:spPr>
        <a:xfrm>
          <a:off x="0" y="1713286"/>
          <a:ext cx="5976958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F81356-A9AB-4152-B70E-ED03A0841C92}">
      <dsp:nvSpPr>
        <dsp:cNvPr id="0" name=""/>
        <dsp:cNvSpPr/>
      </dsp:nvSpPr>
      <dsp:spPr>
        <a:xfrm>
          <a:off x="284547" y="1418085"/>
          <a:ext cx="5690945" cy="590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140" tIns="0" rIns="15814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Rychlost vypočítáme, když čas dělíme drahou</a:t>
          </a:r>
          <a:endParaRPr lang="cs-CZ" sz="2000" kern="1200" dirty="0"/>
        </a:p>
      </dsp:txBody>
      <dsp:txXfrm>
        <a:off x="284547" y="1418085"/>
        <a:ext cx="5690945" cy="590400"/>
      </dsp:txXfrm>
    </dsp:sp>
    <dsp:sp modelId="{21FF2C8B-36FF-4F5A-AC8F-0A9B5756F3B0}">
      <dsp:nvSpPr>
        <dsp:cNvPr id="0" name=""/>
        <dsp:cNvSpPr/>
      </dsp:nvSpPr>
      <dsp:spPr>
        <a:xfrm>
          <a:off x="0" y="2620486"/>
          <a:ext cx="5976958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76DE8A-3007-4E30-A4D3-ACDFF7BF2DEC}">
      <dsp:nvSpPr>
        <dsp:cNvPr id="0" name=""/>
        <dsp:cNvSpPr/>
      </dsp:nvSpPr>
      <dsp:spPr>
        <a:xfrm>
          <a:off x="286012" y="2293941"/>
          <a:ext cx="5690945" cy="590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140" tIns="0" rIns="15814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Rychlost vypočítáme, když dráhu dělíme časem</a:t>
          </a:r>
          <a:endParaRPr lang="cs-CZ" sz="2000" kern="1200" dirty="0"/>
        </a:p>
      </dsp:txBody>
      <dsp:txXfrm>
        <a:off x="286012" y="2293941"/>
        <a:ext cx="5690945" cy="5904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65A2C-ACA8-4CA3-9C03-35BC1D6E4F20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1D1C15-3ED4-47B1-AD0A-006B332365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C847-9AF9-4E5E-BA0C-34C615CD5F45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0D115-1398-432C-BD76-91A3C514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C847-9AF9-4E5E-BA0C-34C615CD5F45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0D115-1398-432C-BD76-91A3C514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C847-9AF9-4E5E-BA0C-34C615CD5F45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0D115-1398-432C-BD76-91A3C514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C847-9AF9-4E5E-BA0C-34C615CD5F45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0D115-1398-432C-BD76-91A3C514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C847-9AF9-4E5E-BA0C-34C615CD5F45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0D115-1398-432C-BD76-91A3C514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C847-9AF9-4E5E-BA0C-34C615CD5F45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0D115-1398-432C-BD76-91A3C514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C847-9AF9-4E5E-BA0C-34C615CD5F45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0D115-1398-432C-BD76-91A3C514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C847-9AF9-4E5E-BA0C-34C615CD5F45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0D115-1398-432C-BD76-91A3C514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C847-9AF9-4E5E-BA0C-34C615CD5F45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0D115-1398-432C-BD76-91A3C514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C847-9AF9-4E5E-BA0C-34C615CD5F45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0D115-1398-432C-BD76-91A3C514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CC847-9AF9-4E5E-BA0C-34C615CD5F45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0D115-1398-432C-BD76-91A3C514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ECC847-9AF9-4E5E-BA0C-34C615CD5F45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70D115-1398-432C-BD76-91A3C514B6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diagramLayout" Target="../diagrams/layout1.xml"/><Relationship Id="rId7" Type="http://schemas.openxmlformats.org/officeDocument/2006/relationships/slide" Target="slide4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072493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90831"/>
                <a:gridCol w="2690831"/>
                <a:gridCol w="2690831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1800" dirty="0" smtClean="0"/>
                        <a:t>DUM</a:t>
                      </a:r>
                      <a:r>
                        <a:rPr lang="cs-CZ" sz="1800" b="1" dirty="0" smtClean="0"/>
                        <a:t>:</a:t>
                      </a:r>
                      <a:r>
                        <a:rPr lang="cs-CZ" sz="1800" dirty="0" smtClean="0"/>
                        <a:t>VY_32_INOVACE_VIII_3_3  Výpočet rychlosti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Šablona číslo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: 	VIII.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Sada číslo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: 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Pořadové číslo DUM:3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			Mgr. Milan Žižka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71472" y="2071678"/>
          <a:ext cx="7358114" cy="1651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79057"/>
                <a:gridCol w="36790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tx1"/>
                          </a:solidFill>
                        </a:rPr>
                      </a:b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428605"/>
            <a:ext cx="8501122" cy="2286015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Anotace: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PowerPointová</a:t>
            </a:r>
            <a:r>
              <a:rPr lang="cs-CZ" sz="3200" b="1" dirty="0" smtClean="0"/>
              <a:t> </a:t>
            </a:r>
            <a:r>
              <a:rPr lang="cs-CZ" sz="3200" b="1" dirty="0" smtClean="0"/>
              <a:t>prezentace  </a:t>
            </a:r>
            <a:r>
              <a:rPr lang="cs-CZ" sz="3200" b="1" dirty="0" smtClean="0"/>
              <a:t>určená </a:t>
            </a:r>
            <a:r>
              <a:rPr lang="cs-CZ" sz="3200" b="1" dirty="0" smtClean="0"/>
              <a:t>                 k </a:t>
            </a:r>
            <a:r>
              <a:rPr lang="cs-CZ" sz="3200" b="1" dirty="0" smtClean="0"/>
              <a:t>seznámení s pojmem rychlost, jejím výpočtem    a k upevňování dovedností správného postupu při  řešení fyzikálních úloh.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928934"/>
          <a:ext cx="8501122" cy="34290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Výukový</a:t>
                      </a:r>
                      <a:endParaRPr lang="cs-CZ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/>
                        <a:t>Typická věková skupina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13 let</a:t>
                      </a:r>
                      <a:endParaRPr lang="cs-CZ" dirty="0"/>
                    </a:p>
                  </a:txBody>
                  <a:tcPr/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Rychlost, dráha, výpočet rychlosti,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převádění rychlostí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214290"/>
            <a:ext cx="7772400" cy="2000264"/>
          </a:xfrm>
        </p:spPr>
        <p:txBody>
          <a:bodyPr/>
          <a:lstStyle/>
          <a:p>
            <a:r>
              <a:rPr lang="cs-CZ" dirty="0" smtClean="0"/>
              <a:t>Výpočet rychlosti rovnoměrného pohybu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85852" y="4071942"/>
            <a:ext cx="6400800" cy="17526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Pokud chceme srovnávat pohyby, které se nedějí současně nebo </a:t>
            </a:r>
            <a:r>
              <a:rPr lang="cs-CZ" dirty="0" smtClean="0">
                <a:solidFill>
                  <a:schemeClr val="bg1"/>
                </a:solidFill>
              </a:rPr>
              <a:t>chceme–li určovat, jak </a:t>
            </a:r>
            <a:r>
              <a:rPr lang="cs-CZ" dirty="0" smtClean="0">
                <a:solidFill>
                  <a:schemeClr val="bg1"/>
                </a:solidFill>
              </a:rPr>
              <a:t>pohyby probíhaly, případně budou probíhat, pak je důležité umět vypočítat rychlost, dráhu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nebo čas.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401740">
            <a:off x="3932649" y="2132660"/>
            <a:ext cx="1895475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19" descr="C:\Documents and Settings\Fujitsu-Siemens\Local Settings\Temporary Internet Files\Content.IE5\E76T5U2J\MC9003522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5" y="2500306"/>
            <a:ext cx="2577755" cy="114300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57158" y="2143116"/>
            <a:ext cx="32147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Rovnoměrný pohyb je pohyb se stále stejnou rychlostí.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85852" y="642918"/>
            <a:ext cx="6400800" cy="1752600"/>
          </a:xfrm>
        </p:spPr>
        <p:txBody>
          <a:bodyPr/>
          <a:lstStyle/>
          <a:p>
            <a:r>
              <a:rPr lang="cs-CZ" dirty="0" smtClean="0"/>
              <a:t>Rychlost vypočítáme, když dráhu dělíme časem.</a:t>
            </a:r>
            <a:endParaRPr lang="cs-CZ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  <a:lum bright="-20000" contrast="-14000"/>
          </a:blip>
          <a:srcRect/>
          <a:stretch>
            <a:fillRect/>
          </a:stretch>
        </p:blipFill>
        <p:spPr bwMode="auto">
          <a:xfrm>
            <a:off x="1571604" y="2428868"/>
            <a:ext cx="4857784" cy="1533525"/>
          </a:xfrm>
          <a:prstGeom prst="rect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  <a:effectLst/>
        </p:spPr>
      </p:pic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14546" y="4643446"/>
            <a:ext cx="3024504" cy="1304927"/>
          </a:xfrm>
          <a:prstGeom prst="rect">
            <a:avLst/>
          </a:prstGeom>
          <a:noFill/>
        </p:spPr>
      </p:pic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14763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3528" y="4238960"/>
            <a:ext cx="2000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Pomocí značek zapíšeme takto: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12160" y="4885291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(nebo </a:t>
            </a:r>
            <a:r>
              <a:rPr lang="cs-CZ" sz="3200" dirty="0" smtClean="0"/>
              <a:t>v = s : t )</a:t>
            </a:r>
            <a:endParaRPr lang="cs-CZ" sz="3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5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571480"/>
            <a:ext cx="7772400" cy="1470025"/>
          </a:xfrm>
        </p:spPr>
        <p:txBody>
          <a:bodyPr>
            <a:normAutofit fontScale="90000"/>
          </a:bodyPr>
          <a:lstStyle/>
          <a:p>
            <a:pPr algn="l"/>
            <a:r>
              <a:rPr lang="cs-CZ" sz="3100" dirty="0" smtClean="0">
                <a:solidFill>
                  <a:schemeClr val="bg1"/>
                </a:solidFill>
              </a:rPr>
              <a:t>V tomto vzorci je: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4000" dirty="0" smtClean="0">
                <a:solidFill>
                  <a:srgbClr val="C00000"/>
                </a:solidFill>
              </a:rPr>
              <a:t>s  </a:t>
            </a:r>
            <a:r>
              <a:rPr lang="cs-CZ" sz="4000" dirty="0" smtClean="0">
                <a:solidFill>
                  <a:schemeClr val="bg1"/>
                </a:solidFill>
              </a:rPr>
              <a:t>dráha v metrech</a:t>
            </a:r>
            <a:br>
              <a:rPr lang="cs-CZ" sz="4000" dirty="0" smtClean="0">
                <a:solidFill>
                  <a:schemeClr val="bg1"/>
                </a:solidFill>
              </a:rPr>
            </a:b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4000" dirty="0" smtClean="0">
                <a:solidFill>
                  <a:srgbClr val="C00000"/>
                </a:solidFill>
              </a:rPr>
              <a:t>t  </a:t>
            </a:r>
            <a:r>
              <a:rPr lang="cs-CZ" sz="4000" dirty="0" smtClean="0">
                <a:solidFill>
                  <a:schemeClr val="bg1"/>
                </a:solidFill>
              </a:rPr>
              <a:t>čas v sekundách </a:t>
            </a:r>
            <a:br>
              <a:rPr lang="cs-CZ" sz="4000" dirty="0" smtClean="0">
                <a:solidFill>
                  <a:schemeClr val="bg1"/>
                </a:solidFill>
              </a:rPr>
            </a:br>
            <a:r>
              <a:rPr lang="cs-CZ" sz="4000" dirty="0" smtClean="0">
                <a:solidFill>
                  <a:schemeClr val="bg1"/>
                </a:solidFill>
              </a:rPr>
              <a:t> </a:t>
            </a:r>
            <a:r>
              <a:rPr lang="cs-CZ" sz="4000" dirty="0" smtClean="0">
                <a:solidFill>
                  <a:srgbClr val="C00000"/>
                </a:solidFill>
              </a:rPr>
              <a:t>v  </a:t>
            </a:r>
            <a:r>
              <a:rPr lang="cs-CZ" sz="4000" dirty="0" smtClean="0">
                <a:solidFill>
                  <a:schemeClr val="bg1"/>
                </a:solidFill>
              </a:rPr>
              <a:t>rychlost v metrech za sekundu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43200" y="2786058"/>
            <a:ext cx="6400800" cy="500066"/>
          </a:xfrm>
        </p:spPr>
        <p:txBody>
          <a:bodyPr>
            <a:normAutofit/>
          </a:bodyPr>
          <a:lstStyle/>
          <a:p>
            <a:r>
              <a:rPr lang="cs-CZ" sz="1800" dirty="0" smtClean="0"/>
              <a:t>s – může značit dráhu jako veličinu nebo sekundu jako jednotku.</a:t>
            </a:r>
            <a:endParaRPr lang="cs-CZ" sz="18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14810" y="1857365"/>
            <a:ext cx="4243390" cy="1500198"/>
          </a:xfrm>
        </p:spPr>
        <p:txBody>
          <a:bodyPr>
            <a:normAutofit/>
          </a:bodyPr>
          <a:lstStyle/>
          <a:p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85852" y="642918"/>
            <a:ext cx="6400800" cy="1143008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Rychlost vypočítáme, když dráhu dělíme časem.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142852"/>
            <a:ext cx="91440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71736" y="2285992"/>
            <a:ext cx="3024504" cy="1304927"/>
          </a:xfrm>
          <a:prstGeom prst="rect">
            <a:avLst/>
          </a:prstGeom>
          <a:noFill/>
        </p:spPr>
      </p:pic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14763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63680" y="2643182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(v = s : t 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5720" y="4857760"/>
            <a:ext cx="2288512" cy="369332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Jednotkou rychlosti je: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6050" y="4429132"/>
            <a:ext cx="1071569" cy="1217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" name="TextovéPole 16"/>
          <p:cNvSpPr txBox="1"/>
          <p:nvPr/>
        </p:nvSpPr>
        <p:spPr>
          <a:xfrm>
            <a:off x="428596" y="142852"/>
            <a:ext cx="37862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Zapiš si do sešitu: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215074" y="3714752"/>
            <a:ext cx="20415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  - dráha v metrech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215074" y="4071942"/>
            <a:ext cx="203356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t -  čas v sekundách </a:t>
            </a:r>
            <a:endParaRPr lang="cs-CZ" dirty="0"/>
          </a:p>
        </p:txBody>
      </p:sp>
      <p:pic>
        <p:nvPicPr>
          <p:cNvPr id="8195" name="Picture 3" descr="C:\Documents and Settings\Fujitsu-Siemens\Local Settings\Temporary Internet Files\Content.IE5\V12NXQ9A\MC90043257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10" y="2000240"/>
            <a:ext cx="1285860" cy="1285860"/>
          </a:xfrm>
          <a:prstGeom prst="rect">
            <a:avLst/>
          </a:prstGeom>
          <a:noFill/>
        </p:spPr>
      </p:pic>
      <p:pic>
        <p:nvPicPr>
          <p:cNvPr id="8196" name="Picture 4" descr="C:\Documents and Settings\Fujitsu-Siemens\Local Settings\Temporary Internet Files\Content.IE5\OK0497BY\MC90043266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29500" y="0"/>
            <a:ext cx="1714500" cy="17145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3" grpId="0"/>
      <p:bldP spid="14" grpId="0" animBg="1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285728"/>
            <a:ext cx="7772400" cy="1470025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Příklad: Vypočítej, jakou rychlostí se pohybuje chodec, který urazí dráhu  50 m za dobu 10 sekund?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85786" y="2071678"/>
            <a:ext cx="6986614" cy="3567122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dirty="0" smtClean="0"/>
              <a:t>Při řešení úloh dodržujeme stanovený postup:</a:t>
            </a:r>
          </a:p>
          <a:p>
            <a:pPr algn="l"/>
            <a:r>
              <a:rPr lang="cs-CZ" dirty="0" smtClean="0"/>
              <a:t>1. Nejprve zapíšeme pomocí značek stručný zápis.</a:t>
            </a:r>
          </a:p>
          <a:p>
            <a:pPr algn="l">
              <a:spcBef>
                <a:spcPts val="600"/>
              </a:spcBef>
            </a:pPr>
            <a:r>
              <a:rPr lang="cs-CZ" dirty="0" smtClean="0"/>
              <a:t>2. Pak zvolíme postup – u jednodušších příkladů   </a:t>
            </a:r>
          </a:p>
          <a:p>
            <a:pPr algn="l">
              <a:spcBef>
                <a:spcPts val="0"/>
              </a:spcBef>
            </a:pPr>
            <a:r>
              <a:rPr lang="cs-CZ" dirty="0" smtClean="0"/>
              <a:t>    správný vzorec. Obrázek je téměř vždy vhodný.</a:t>
            </a:r>
          </a:p>
          <a:p>
            <a:pPr algn="l"/>
            <a:r>
              <a:rPr lang="cs-CZ" dirty="0" smtClean="0"/>
              <a:t>3. Dosadíme do vzorce ve správných </a:t>
            </a:r>
            <a:r>
              <a:rPr lang="cs-CZ" dirty="0" smtClean="0"/>
              <a:t>jednotkách </a:t>
            </a:r>
            <a:r>
              <a:rPr lang="cs-CZ" dirty="0" smtClean="0"/>
              <a:t>a </a:t>
            </a:r>
          </a:p>
          <a:p>
            <a:pPr algn="l">
              <a:spcBef>
                <a:spcPts val="0"/>
              </a:spcBef>
            </a:pPr>
            <a:r>
              <a:rPr lang="cs-CZ" dirty="0" smtClean="0"/>
              <a:t>    vypočítáme.</a:t>
            </a:r>
          </a:p>
          <a:p>
            <a:pPr algn="l"/>
            <a:r>
              <a:rPr lang="cs-CZ" dirty="0" smtClean="0"/>
              <a:t>4.Napíšeme odpověď. Ta obsahuje pojmenování  </a:t>
            </a:r>
          </a:p>
          <a:p>
            <a:pPr algn="l">
              <a:spcBef>
                <a:spcPts val="0"/>
              </a:spcBef>
            </a:pPr>
            <a:r>
              <a:rPr lang="cs-CZ" dirty="0" smtClean="0"/>
              <a:t>    vypočítané veličiny, číselnou hodnotu a jednotku.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85918" y="5786454"/>
            <a:ext cx="4929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Stručný zápis se odděluje od dalšího řešení čarou.</a:t>
            </a:r>
            <a:endParaRPr lang="cs-CZ" dirty="0"/>
          </a:p>
        </p:txBody>
      </p:sp>
      <p:pic>
        <p:nvPicPr>
          <p:cNvPr id="7170" name="Picture 2" descr="C:\Documents and Settings\Fujitsu-Siemens\Local Settings\Temporary Internet Files\Content.IE5\Y74ZVIME\MC9002129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00958" y="1357298"/>
            <a:ext cx="1432865" cy="1826971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lumMod val="50000"/>
                <a:tint val="45000"/>
                <a:satMod val="400000"/>
              </a:schemeClr>
            </a:duotone>
            <a:lum bright="-42000" contrast="55000"/>
          </a:blip>
          <a:srcRect/>
          <a:stretch>
            <a:fillRect/>
          </a:stretch>
        </p:blipFill>
        <p:spPr bwMode="auto">
          <a:xfrm>
            <a:off x="428596" y="1928802"/>
            <a:ext cx="6865313" cy="4500594"/>
          </a:xfrm>
          <a:prstGeom prst="rect">
            <a:avLst/>
          </a:prstGeom>
          <a:solidFill>
            <a:schemeClr val="tx1"/>
          </a:solidFill>
          <a:ln>
            <a:headEnd/>
            <a:tailEnd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</p:pic>
      <p:sp>
        <p:nvSpPr>
          <p:cNvPr id="5" name="TextovéPole 4"/>
          <p:cNvSpPr txBox="1"/>
          <p:nvPr/>
        </p:nvSpPr>
        <p:spPr>
          <a:xfrm>
            <a:off x="428596" y="1071546"/>
            <a:ext cx="8501122" cy="64633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Příklad zněl: Vypočítej, jakou rychlostí se pohybuje chodec,  který urazí dráhu 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50 m za dobu 10 sekund?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596" y="142852"/>
            <a:ext cx="63579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příklad si napiš do sešitu.</a:t>
            </a:r>
          </a:p>
          <a:p>
            <a:endParaRPr lang="cs-CZ" dirty="0"/>
          </a:p>
        </p:txBody>
      </p:sp>
      <p:pic>
        <p:nvPicPr>
          <p:cNvPr id="7" name="Picture 3" descr="C:\Documents and Settings\Fujitsu-Siemens\Local Settings\Temporary Internet Files\Content.IE5\V12NXQ9A\MC90043257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0"/>
            <a:ext cx="857232" cy="857232"/>
          </a:xfrm>
          <a:prstGeom prst="rect">
            <a:avLst/>
          </a:prstGeom>
          <a:noFill/>
        </p:spPr>
      </p:pic>
      <p:pic>
        <p:nvPicPr>
          <p:cNvPr id="10242" name="Picture 2" descr="C:\Documents and Settings\Fujitsu-Siemens\Local Settings\Temporary Internet Files\Content.IE5\TCKNY9LG\MP90038754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58148" y="214290"/>
            <a:ext cx="917247" cy="128586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857232"/>
            <a:ext cx="7772400" cy="114300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. </a:t>
            </a:r>
            <a:r>
              <a:rPr lang="cs-CZ" sz="3600" dirty="0" smtClean="0"/>
              <a:t>Klepnutím na tlačítko u zvolené odpovědi vyber správnou odpověď.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1285852" y="2000240"/>
          <a:ext cx="5976958" cy="36353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lačítko akce: Dopředu nebo Další 5">
            <a:hlinkClick r:id="rId7" action="ppaction://hlinksldjump" highlightClick="1"/>
          </p:cNvPr>
          <p:cNvSpPr/>
          <p:nvPr/>
        </p:nvSpPr>
        <p:spPr>
          <a:xfrm>
            <a:off x="7143768" y="2571744"/>
            <a:ext cx="714380" cy="64294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rId7" action="ppaction://hlinksldjump" highlightClick="1"/>
          </p:cNvPr>
          <p:cNvSpPr/>
          <p:nvPr/>
        </p:nvSpPr>
        <p:spPr>
          <a:xfrm>
            <a:off x="7215206" y="3429000"/>
            <a:ext cx="571504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7215206" y="4286256"/>
            <a:ext cx="642942" cy="57150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3" name="Picture 1" descr="C:\Documents and Settings\Fujitsu-Siemens\Local Settings\Temporary Internet Files\Content.IE5\V12NXQ9A\MC900441498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929554" y="-142900"/>
            <a:ext cx="1214446" cy="12144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1538" y="2571744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Tato odpověď je správná.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571480"/>
            <a:ext cx="6400800" cy="1752600"/>
          </a:xfrm>
        </p:spPr>
        <p:txBody>
          <a:bodyPr/>
          <a:lstStyle/>
          <a:p>
            <a:pPr lvl="0"/>
            <a:r>
              <a:rPr lang="cs-CZ" dirty="0" smtClean="0"/>
              <a:t>Rychlost vypočítáme, když dráhu dělíme časem.</a:t>
            </a:r>
          </a:p>
          <a:p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3500430" y="4000504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072330" y="5715016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ŽIM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4643438" y="3857628"/>
            <a:ext cx="1785950" cy="857256"/>
          </a:xfrm>
          <a:prstGeom prst="wedgeEllipseCallout">
            <a:avLst>
              <a:gd name="adj1" fmla="val -77112"/>
              <a:gd name="adj2" fmla="val 510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 další úlohy</a:t>
            </a:r>
            <a:endParaRPr lang="cs-CZ" dirty="0"/>
          </a:p>
        </p:txBody>
      </p:sp>
    </p:spTree>
  </p:cSld>
  <p:clrMapOvr>
    <a:masterClrMapping/>
  </p:clrMapOvr>
  <p:transition advClick="0"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8680"/>
                            </p:stCondLst>
                            <p:childTnLst>
                              <p:par>
                                <p:cTn id="8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5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3680"/>
                            </p:stCondLst>
                            <p:childTnLst>
                              <p:par>
                                <p:cTn id="11" presetID="32" presetClass="emph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" dur="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3" dur="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3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6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8180"/>
                            </p:stCondLst>
                            <p:childTnLst>
                              <p:par>
                                <p:cTn id="22" presetID="53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71604" y="2428868"/>
          <a:ext cx="3738578" cy="9264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69289"/>
                <a:gridCol w="1869289"/>
              </a:tblGrid>
              <a:tr h="926476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1               =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00"/>
                          </a:solidFill>
                        </a:rPr>
                        <a:t>3,6</a:t>
                      </a:r>
                      <a:endParaRPr lang="cs-CZ" sz="2400" b="1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" name="Picture 2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71670" y="2571744"/>
            <a:ext cx="257175" cy="742950"/>
          </a:xfrm>
          <a:prstGeom prst="rect">
            <a:avLst/>
          </a:prstGeom>
          <a:noFill/>
        </p:spPr>
      </p:pic>
      <p:pic>
        <p:nvPicPr>
          <p:cNvPr id="4" name="Picture 29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6248" y="2500306"/>
            <a:ext cx="419100" cy="8001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57158" y="571480"/>
            <a:ext cx="7929618" cy="646331"/>
          </a:xfrm>
          <a:prstGeom prst="rect">
            <a:avLst/>
          </a:prstGeom>
          <a:solidFill>
            <a:schemeClr val="tx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000000"/>
                </a:solidFill>
              </a:rPr>
              <a:t>Další, často používanou jednotkou rychlosti, je       .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endParaRPr lang="cs-CZ" sz="2400" dirty="0">
              <a:solidFill>
                <a:srgbClr val="0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42976" y="1357298"/>
            <a:ext cx="250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</a:rPr>
              <a:t>Pro převod platí: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00166" y="4000504"/>
            <a:ext cx="5715040" cy="1754326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 anchor="t">
            <a:spAutoFit/>
          </a:bodyPr>
          <a:lstStyle/>
          <a:p>
            <a:r>
              <a:rPr lang="cs-CZ" sz="2400" b="1" dirty="0" smtClean="0">
                <a:solidFill>
                  <a:srgbClr val="000000"/>
                </a:solidFill>
              </a:rPr>
              <a:t>Příklad: převeďte rychlost 20	 	na 	</a:t>
            </a:r>
          </a:p>
          <a:p>
            <a:endParaRPr lang="cs-CZ" sz="2400" b="1" dirty="0" smtClean="0">
              <a:solidFill>
                <a:srgbClr val="000000"/>
              </a:solidFill>
            </a:endParaRPr>
          </a:p>
          <a:p>
            <a:endParaRPr lang="cs-CZ" sz="2400" b="1" dirty="0" smtClean="0">
              <a:solidFill>
                <a:srgbClr val="00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000000"/>
                </a:solidFill>
              </a:rPr>
              <a:t>20	= </a:t>
            </a:r>
            <a:r>
              <a:rPr lang="cs-CZ" sz="2400" b="1" dirty="0" err="1" smtClean="0">
                <a:solidFill>
                  <a:srgbClr val="000000"/>
                </a:solidFill>
              </a:rPr>
              <a:t>20</a:t>
            </a:r>
            <a:r>
              <a:rPr lang="cs-CZ" sz="2400" b="1" dirty="0" smtClean="0">
                <a:solidFill>
                  <a:srgbClr val="000000"/>
                </a:solidFill>
              </a:rPr>
              <a:t> . 3,6 = 72  </a:t>
            </a:r>
            <a:endParaRPr lang="cs-CZ" sz="2400" b="1" dirty="0">
              <a:solidFill>
                <a:srgbClr val="000000"/>
              </a:solidFill>
            </a:endParaRPr>
          </a:p>
        </p:txBody>
      </p:sp>
      <p:pic>
        <p:nvPicPr>
          <p:cNvPr id="9" name="Picture 2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71670" y="5143512"/>
            <a:ext cx="257175" cy="742950"/>
          </a:xfrm>
          <a:prstGeom prst="rect">
            <a:avLst/>
          </a:prstGeom>
          <a:noFill/>
        </p:spPr>
      </p:pic>
      <p:pic>
        <p:nvPicPr>
          <p:cNvPr id="10" name="Picture 29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58016" y="3929066"/>
            <a:ext cx="419100" cy="800100"/>
          </a:xfrm>
          <a:prstGeom prst="rect">
            <a:avLst/>
          </a:prstGeom>
          <a:noFill/>
        </p:spPr>
      </p:pic>
      <p:pic>
        <p:nvPicPr>
          <p:cNvPr id="11" name="Picture 2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57818" y="4000504"/>
            <a:ext cx="257175" cy="742950"/>
          </a:xfrm>
          <a:prstGeom prst="rect">
            <a:avLst/>
          </a:prstGeom>
          <a:noFill/>
        </p:spPr>
      </p:pic>
      <p:pic>
        <p:nvPicPr>
          <p:cNvPr id="12" name="Picture 29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6248" y="5072074"/>
            <a:ext cx="419100" cy="800100"/>
          </a:xfrm>
          <a:prstGeom prst="rect">
            <a:avLst/>
          </a:prstGeom>
          <a:noFill/>
        </p:spPr>
      </p:pic>
      <p:pic>
        <p:nvPicPr>
          <p:cNvPr id="13" name="Picture 29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357950" y="571480"/>
            <a:ext cx="381680" cy="7286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642910" y="4429132"/>
          <a:ext cx="7572430" cy="18573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4486"/>
                <a:gridCol w="1514486"/>
                <a:gridCol w="1514486"/>
                <a:gridCol w="1514486"/>
                <a:gridCol w="1514486"/>
              </a:tblGrid>
              <a:tr h="92869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Rychlost 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18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54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92869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Rychlost </a:t>
                      </a:r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20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25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045" name="Rectangle 2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47" name="Rectangle 2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49" name="Rectangle 2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48" name="Picture 2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43042" y="5500702"/>
            <a:ext cx="257175" cy="571480"/>
          </a:xfrm>
          <a:prstGeom prst="rect">
            <a:avLst/>
          </a:prstGeom>
          <a:noFill/>
        </p:spPr>
      </p:pic>
      <p:sp>
        <p:nvSpPr>
          <p:cNvPr id="1051" name="Rectangle 2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52" name="Rectangle 28"/>
          <p:cNvSpPr>
            <a:spLocks noChangeArrowheads="1"/>
          </p:cNvSpPr>
          <p:nvPr/>
        </p:nvSpPr>
        <p:spPr bwMode="auto">
          <a:xfrm>
            <a:off x="571472" y="3786190"/>
            <a:ext cx="4500594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Převodem rychlostí doplň tabulku:</a:t>
            </a: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  <p:sp>
        <p:nvSpPr>
          <p:cNvPr id="1054" name="Rectangle 3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53" name="Picture 29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71604" y="4572008"/>
            <a:ext cx="419100" cy="800100"/>
          </a:xfrm>
          <a:prstGeom prst="rect">
            <a:avLst/>
          </a:prstGeom>
          <a:noFill/>
        </p:spPr>
      </p:pic>
      <p:sp>
        <p:nvSpPr>
          <p:cNvPr id="1056" name="Rectangle 3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38" name="Tabulka 37"/>
          <p:cNvGraphicFramePr>
            <a:graphicFrameLocks noGrp="1"/>
          </p:cNvGraphicFramePr>
          <p:nvPr/>
        </p:nvGraphicFramePr>
        <p:xfrm>
          <a:off x="714348" y="857232"/>
          <a:ext cx="7072364" cy="192882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130296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3,6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; 36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</a:tr>
              <a:tr h="6258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; 15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pic>
        <p:nvPicPr>
          <p:cNvPr id="39" name="Picture 29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0628" y="1214422"/>
            <a:ext cx="419100" cy="800100"/>
          </a:xfrm>
          <a:prstGeom prst="rect">
            <a:avLst/>
          </a:prstGeom>
          <a:noFill/>
        </p:spPr>
      </p:pic>
      <p:pic>
        <p:nvPicPr>
          <p:cNvPr id="40" name="Picture 29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14480" y="1142984"/>
            <a:ext cx="419100" cy="800100"/>
          </a:xfrm>
          <a:prstGeom prst="rect">
            <a:avLst/>
          </a:prstGeom>
          <a:noFill/>
        </p:spPr>
      </p:pic>
      <p:pic>
        <p:nvPicPr>
          <p:cNvPr id="41" name="Picture 2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86182" y="1214422"/>
            <a:ext cx="257175" cy="742950"/>
          </a:xfrm>
          <a:prstGeom prst="rect">
            <a:avLst/>
          </a:prstGeom>
          <a:noFill/>
        </p:spPr>
      </p:pic>
      <p:pic>
        <p:nvPicPr>
          <p:cNvPr id="42" name="Picture 2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72066" y="2143116"/>
            <a:ext cx="257175" cy="742950"/>
          </a:xfrm>
          <a:prstGeom prst="rect">
            <a:avLst/>
          </a:prstGeom>
          <a:noFill/>
        </p:spPr>
      </p:pic>
      <p:sp>
        <p:nvSpPr>
          <p:cNvPr id="43" name="TextovéPole 42"/>
          <p:cNvSpPr txBox="1"/>
          <p:nvPr/>
        </p:nvSpPr>
        <p:spPr>
          <a:xfrm>
            <a:off x="857224" y="357166"/>
            <a:ext cx="38576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Převeď rychlosti:</a:t>
            </a:r>
            <a:endParaRPr lang="cs-CZ" sz="2000" b="1" dirty="0">
              <a:solidFill>
                <a:schemeClr val="bg1"/>
              </a:solidFill>
            </a:endParaRPr>
          </a:p>
        </p:txBody>
      </p:sp>
      <p:pic>
        <p:nvPicPr>
          <p:cNvPr id="18" name="Picture 2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14480" y="2143116"/>
            <a:ext cx="257175" cy="742950"/>
          </a:xfrm>
          <a:prstGeom prst="rect">
            <a:avLst/>
          </a:prstGeom>
          <a:noFill/>
        </p:spPr>
      </p:pic>
      <p:pic>
        <p:nvPicPr>
          <p:cNvPr id="19" name="Picture 29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14744" y="2071678"/>
            <a:ext cx="419100" cy="800100"/>
          </a:xfrm>
          <a:prstGeom prst="rect">
            <a:avLst/>
          </a:prstGeom>
          <a:noFill/>
        </p:spPr>
      </p:pic>
      <p:pic>
        <p:nvPicPr>
          <p:cNvPr id="20" name="Picture 29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286644" y="2143116"/>
            <a:ext cx="419100" cy="800100"/>
          </a:xfrm>
          <a:prstGeom prst="rect">
            <a:avLst/>
          </a:prstGeom>
          <a:noFill/>
        </p:spPr>
      </p:pic>
      <p:pic>
        <p:nvPicPr>
          <p:cNvPr id="21" name="Picture 2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358082" y="1357298"/>
            <a:ext cx="257175" cy="742950"/>
          </a:xfrm>
          <a:prstGeom prst="rect">
            <a:avLst/>
          </a:prstGeom>
          <a:noFill/>
        </p:spPr>
      </p:pic>
      <p:pic>
        <p:nvPicPr>
          <p:cNvPr id="7169" name="Picture 1" descr="C:\Documents and Settings\Fujitsu-Siemens\Local Settings\Temporary Internet Files\Content.IE5\V12NXQ9A\MP90040229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43834" y="3071810"/>
            <a:ext cx="1135319" cy="11353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80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2143116"/>
            <a:ext cx="7929617" cy="44285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428596" y="1500174"/>
            <a:ext cx="7858180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Náročnější příklad: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28683" name="Picture 11" descr="C:\Documents and Settings\Fujitsu-Siemens\Local Settings\Temporary Internet Files\Content.IE5\XWPUYXUL\MC90043603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3643314"/>
            <a:ext cx="1838325" cy="8763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57158" y="142852"/>
            <a:ext cx="8001056" cy="1015663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Vysokozdvižný vozík urazí dráhu 450 m za půl minuty. Jakou rychlostí se pohybuje?</a:t>
            </a:r>
          </a:p>
          <a:p>
            <a:r>
              <a:rPr lang="cs-CZ" sz="2000" b="1" dirty="0" smtClean="0">
                <a:solidFill>
                  <a:schemeClr val="bg1"/>
                </a:solidFill>
              </a:rPr>
              <a:t>Úlohu řeš v metrech a sekundách.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857224" y="428604"/>
          <a:ext cx="7072364" cy="192882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130296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3,6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=  1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; 36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=  10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</a:tr>
              <a:tr h="625857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=  3,6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; 15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=  54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pic>
        <p:nvPicPr>
          <p:cNvPr id="11" name="Picture 29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00166" y="714356"/>
            <a:ext cx="419100" cy="800100"/>
          </a:xfrm>
          <a:prstGeom prst="rect">
            <a:avLst/>
          </a:prstGeom>
          <a:noFill/>
        </p:spPr>
      </p:pic>
      <p:pic>
        <p:nvPicPr>
          <p:cNvPr id="12" name="Picture 29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143504" y="714356"/>
            <a:ext cx="419100" cy="800100"/>
          </a:xfrm>
          <a:prstGeom prst="rect">
            <a:avLst/>
          </a:prstGeom>
          <a:noFill/>
        </p:spPr>
      </p:pic>
      <p:pic>
        <p:nvPicPr>
          <p:cNvPr id="13" name="Picture 29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7620" y="1714488"/>
            <a:ext cx="419100" cy="800100"/>
          </a:xfrm>
          <a:prstGeom prst="rect">
            <a:avLst/>
          </a:prstGeom>
          <a:noFill/>
        </p:spPr>
      </p:pic>
      <p:pic>
        <p:nvPicPr>
          <p:cNvPr id="14" name="Picture 29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286644" y="1571612"/>
            <a:ext cx="419100" cy="800100"/>
          </a:xfrm>
          <a:prstGeom prst="rect">
            <a:avLst/>
          </a:prstGeom>
          <a:noFill/>
        </p:spPr>
      </p:pic>
      <p:pic>
        <p:nvPicPr>
          <p:cNvPr id="15" name="Picture 2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43042" y="1714488"/>
            <a:ext cx="257175" cy="742950"/>
          </a:xfrm>
          <a:prstGeom prst="rect">
            <a:avLst/>
          </a:prstGeom>
          <a:noFill/>
        </p:spPr>
      </p:pic>
      <p:pic>
        <p:nvPicPr>
          <p:cNvPr id="16" name="Picture 2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000496" y="714356"/>
            <a:ext cx="257175" cy="742950"/>
          </a:xfrm>
          <a:prstGeom prst="rect">
            <a:avLst/>
          </a:prstGeom>
          <a:noFill/>
        </p:spPr>
      </p:pic>
      <p:pic>
        <p:nvPicPr>
          <p:cNvPr id="17" name="Picture 2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286644" y="714356"/>
            <a:ext cx="257175" cy="742950"/>
          </a:xfrm>
          <a:prstGeom prst="rect">
            <a:avLst/>
          </a:prstGeom>
          <a:noFill/>
        </p:spPr>
      </p:pic>
      <p:pic>
        <p:nvPicPr>
          <p:cNvPr id="18" name="Picture 2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86380" y="1714488"/>
            <a:ext cx="257175" cy="742950"/>
          </a:xfrm>
          <a:prstGeom prst="rect">
            <a:avLst/>
          </a:prstGeom>
          <a:noFill/>
        </p:spPr>
      </p:pic>
      <p:sp>
        <p:nvSpPr>
          <p:cNvPr id="20" name="Výbuch 2 19"/>
          <p:cNvSpPr/>
          <p:nvPr/>
        </p:nvSpPr>
        <p:spPr>
          <a:xfrm>
            <a:off x="0" y="3000372"/>
            <a:ext cx="2428860" cy="1271590"/>
          </a:xfrm>
          <a:prstGeom prst="irregularSeal2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Výsledky</a:t>
            </a:r>
            <a:endParaRPr lang="cs-CZ" dirty="0"/>
          </a:p>
        </p:txBody>
      </p:sp>
      <p:sp>
        <p:nvSpPr>
          <p:cNvPr id="19" name="Výbuch 2 18"/>
          <p:cNvSpPr/>
          <p:nvPr/>
        </p:nvSpPr>
        <p:spPr>
          <a:xfrm>
            <a:off x="-142908" y="-142900"/>
            <a:ext cx="2500330" cy="1071570"/>
          </a:xfrm>
          <a:prstGeom prst="irregularSeal2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Výsledky</a:t>
            </a:r>
            <a:endParaRPr lang="cs-CZ" dirty="0"/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642910" y="4429132"/>
          <a:ext cx="7572430" cy="18573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4486"/>
                <a:gridCol w="1514486"/>
                <a:gridCol w="1514486"/>
                <a:gridCol w="1514486"/>
                <a:gridCol w="1514486"/>
              </a:tblGrid>
              <a:tr h="92869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Rychlost 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18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72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90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54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92869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Rychlost </a:t>
                      </a:r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20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bg1"/>
                          </a:solidFill>
                        </a:rPr>
                        <a:t>25</a:t>
                      </a:r>
                      <a:endParaRPr lang="cs-CZ" sz="20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15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8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3643314"/>
            <a:ext cx="6500858" cy="21491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" name="Výbuch 2 19"/>
          <p:cNvSpPr/>
          <p:nvPr/>
        </p:nvSpPr>
        <p:spPr>
          <a:xfrm>
            <a:off x="0" y="0"/>
            <a:ext cx="2428860" cy="1271590"/>
          </a:xfrm>
          <a:prstGeom prst="irregularSeal2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Výsledky</a:t>
            </a:r>
            <a:endParaRPr lang="cs-CZ" dirty="0"/>
          </a:p>
        </p:txBody>
      </p:sp>
      <p:sp>
        <p:nvSpPr>
          <p:cNvPr id="19" name="Výbuch 2 18"/>
          <p:cNvSpPr/>
          <p:nvPr/>
        </p:nvSpPr>
        <p:spPr>
          <a:xfrm>
            <a:off x="0" y="2714620"/>
            <a:ext cx="2500330" cy="1071570"/>
          </a:xfrm>
          <a:prstGeom prst="irregularSeal2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Výsledky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1071538" y="928670"/>
            <a:ext cx="7072362" cy="923330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Vysokozdvižný vozík urazí dráhu 450 m za půl minuty </a:t>
            </a:r>
            <a:r>
              <a:rPr lang="cs-CZ" dirty="0" smtClean="0">
                <a:solidFill>
                  <a:srgbClr val="FF0000"/>
                </a:solidFill>
              </a:rPr>
              <a:t>(</a:t>
            </a:r>
            <a:r>
              <a:rPr lang="cs-CZ" dirty="0" smtClean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ůl </a:t>
            </a:r>
            <a:r>
              <a:rPr lang="cs-CZ" dirty="0" smtClean="0">
                <a:solidFill>
                  <a:srgbClr val="FF0000"/>
                </a:solidFill>
              </a:rPr>
              <a:t>minuty je 30 </a:t>
            </a:r>
            <a:r>
              <a:rPr lang="cs-CZ" dirty="0" smtClean="0">
                <a:solidFill>
                  <a:srgbClr val="FF0000"/>
                </a:solidFill>
              </a:rPr>
              <a:t>s).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Jakou rychlostí se pohybuje?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Vysokozdvižný vozík  se pohybuje rychlostí 15 m/s.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071546"/>
            <a:ext cx="8259594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58" name="Picture 14" descr="C:\Documents and Settings\Fujitsu-Siemens\Local Settings\Temporary Internet Files\Content.IE5\0XFM5EJ2\MC9002949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00496" y="2786058"/>
            <a:ext cx="1393209" cy="27247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71472" y="357166"/>
            <a:ext cx="371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Příklad pro rychlé počtáře: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ýbuch 2 2"/>
          <p:cNvSpPr/>
          <p:nvPr/>
        </p:nvSpPr>
        <p:spPr>
          <a:xfrm>
            <a:off x="357158" y="214290"/>
            <a:ext cx="2428860" cy="1271590"/>
          </a:xfrm>
          <a:prstGeom prst="irregularSeal2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357158" y="3000372"/>
            <a:ext cx="1812341" cy="1805940"/>
            <a:chOff x="428596" y="1000108"/>
            <a:chExt cx="1812341" cy="1805940"/>
          </a:xfrm>
        </p:grpSpPr>
        <p:pic>
          <p:nvPicPr>
            <p:cNvPr id="5" name="Picture 28" descr="C:\Program Files\Microsoft Office\MEDIA\CAGCAT10\j0251925.wmf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rgbClr val="FF0000">
                  <a:tint val="45000"/>
                  <a:satMod val="400000"/>
                </a:srgbClr>
              </a:duotone>
            </a:blip>
            <a:srcRect/>
            <a:stretch>
              <a:fillRect/>
            </a:stretch>
          </p:blipFill>
          <p:spPr bwMode="auto">
            <a:xfrm>
              <a:off x="428596" y="1000108"/>
              <a:ext cx="1812341" cy="1805940"/>
            </a:xfrm>
            <a:prstGeom prst="ellipse">
              <a:avLst/>
            </a:prstGeom>
            <a:solidFill>
              <a:schemeClr val="tx1"/>
            </a:solidFill>
            <a:ln w="190500" cap="rnd">
              <a:solidFill>
                <a:srgbClr val="FF0000"/>
              </a:solidFill>
              <a:prstDash val="solid"/>
            </a:ln>
            <a:effectLst>
              <a:outerShdw blurRad="127000" algn="bl" rotWithShape="0">
                <a:srgbClr val="000000"/>
              </a:outerShdw>
            </a:effectLst>
            <a:scene3d>
              <a:camera prst="perspectiveFront" fov="5400000"/>
              <a:lightRig rig="threePt" dir="t">
                <a:rot lat="0" lon="0" rev="192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</p:spPr>
        </p:pic>
        <p:sp>
          <p:nvSpPr>
            <p:cNvPr id="6" name="TextovéPole 5"/>
            <p:cNvSpPr txBox="1"/>
            <p:nvPr/>
          </p:nvSpPr>
          <p:spPr>
            <a:xfrm>
              <a:off x="928662" y="1500174"/>
              <a:ext cx="71438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10</a:t>
              </a:r>
              <a:endParaRPr lang="cs-CZ" sz="4000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74" y="642918"/>
            <a:ext cx="5143536" cy="10027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43174" y="1785926"/>
            <a:ext cx="5072098" cy="4901480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0100" y="107154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Pokud pohyb není rovnoměrný, počítáme tzv. průměrnou rychlost.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14414" y="2857496"/>
            <a:ext cx="6400800" cy="1752600"/>
          </a:xfrm>
        </p:spPr>
        <p:txBody>
          <a:bodyPr/>
          <a:lstStyle/>
          <a:p>
            <a:r>
              <a:rPr lang="cs-CZ" dirty="0" smtClean="0"/>
              <a:t>Průměrnou rychlost vypočítáme, když celkovou dráhu dělíme celkovou dobou.</a:t>
            </a:r>
            <a:endParaRPr lang="cs-CZ" dirty="0"/>
          </a:p>
        </p:txBody>
      </p:sp>
      <p:pic>
        <p:nvPicPr>
          <p:cNvPr id="4" name="Picture 4" descr="C:\Documents and Settings\Fujitsu-Siemens\Local Settings\Temporary Internet Files\Content.IE5\TE53VWRL\MC90043262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571480"/>
            <a:ext cx="1357322" cy="1357322"/>
          </a:xfrm>
          <a:prstGeom prst="rect">
            <a:avLst/>
          </a:prstGeom>
          <a:noFill/>
        </p:spPr>
      </p:pic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71736" y="4572008"/>
            <a:ext cx="4192083" cy="103346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1334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5143512"/>
            <a:ext cx="7772400" cy="1470025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Katalog http://office.</a:t>
            </a:r>
            <a:r>
              <a:rPr lang="cs-CZ" sz="2400" dirty="0" err="1" smtClean="0"/>
              <a:t>microsoft.com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</a:p>
          <a:p>
            <a:r>
              <a:rPr lang="cs-CZ" dirty="0" smtClean="0"/>
              <a:t>Klipart</a:t>
            </a:r>
            <a:endParaRPr lang="cs-CZ" dirty="0"/>
          </a:p>
        </p:txBody>
      </p:sp>
      <p:pic>
        <p:nvPicPr>
          <p:cNvPr id="4" name="Picture 27" descr="C:\Documents and Settings\Fujitsu-Siemens\Local Settings\Temporary Internet Files\Content.IE5\TE53VWRL\MC90044215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571480"/>
            <a:ext cx="2071702" cy="2000288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1555</TotalTime>
  <Words>536</Words>
  <Application>Microsoft Office PowerPoint</Application>
  <PresentationFormat>Předvádění na obrazovce (4:3)</PresentationFormat>
  <Paragraphs>116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Anotace: PowerPointová prezentace  určená                  k seznámení s pojmem rychlost, jejím výpočtem    a k upevňování dovedností správného postupu při  řešení fyzikálních úloh.</vt:lpstr>
      <vt:lpstr>Výpočet rychlosti rovnoměrného pohybu</vt:lpstr>
      <vt:lpstr>  </vt:lpstr>
      <vt:lpstr>V tomto vzorci je:  s  dráha v metrech  t  čas v sekundách   v  rychlost v metrech za sekundu. </vt:lpstr>
      <vt:lpstr>  </vt:lpstr>
      <vt:lpstr>Příklad: Vypočítej, jakou rychlostí se pohybuje chodec, který urazí dráhu  50 m za dobu 10 sekund?</vt:lpstr>
      <vt:lpstr>Snímek 8</vt:lpstr>
      <vt:lpstr>. Klepnutím na tlačítko u zvolené odpovědi vyber správnou odpověď.</vt:lpstr>
      <vt:lpstr>Tato odpověď je správná.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Pokud pohyb není rovnoměrný, počítáme tzv. průměrnou rychlost.</vt:lpstr>
      <vt:lpstr>Katalog http://office.microsoft.com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Dum</cp:lastModifiedBy>
  <cp:revision>175</cp:revision>
  <dcterms:created xsi:type="dcterms:W3CDTF">2012-03-31T17:09:44Z</dcterms:created>
  <dcterms:modified xsi:type="dcterms:W3CDTF">2013-01-22T21:00:57Z</dcterms:modified>
</cp:coreProperties>
</file>