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8" r:id="rId2"/>
    <p:sldId id="267" r:id="rId3"/>
    <p:sldId id="256" r:id="rId4"/>
    <p:sldId id="258" r:id="rId5"/>
    <p:sldId id="260" r:id="rId6"/>
    <p:sldId id="261" r:id="rId7"/>
    <p:sldId id="262" r:id="rId8"/>
    <p:sldId id="259" r:id="rId9"/>
    <p:sldId id="269" r:id="rId10"/>
    <p:sldId id="272" r:id="rId11"/>
    <p:sldId id="273" r:id="rId12"/>
    <p:sldId id="257" r:id="rId13"/>
    <p:sldId id="271" r:id="rId14"/>
    <p:sldId id="263" r:id="rId15"/>
    <p:sldId id="264" r:id="rId16"/>
    <p:sldId id="265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21" autoAdjust="0"/>
    <p:restoredTop sz="94660"/>
  </p:normalViewPr>
  <p:slideViewPr>
    <p:cSldViewPr>
      <p:cViewPr varScale="1">
        <p:scale>
          <a:sx n="103" d="100"/>
          <a:sy n="103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B8CB51-26BB-4C60-8951-F00CC2B1F00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94B9E0-9093-45B8-9EBA-8ED16FD5F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35826EB-A57F-47AC-AD37-1D40CF8095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4D2144-F5A5-4949-96AA-31443878B7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VY_32_INOVACE_VIII_3_4 </a:t>
                      </a:r>
                      <a:r>
                        <a:rPr lang="cs-CZ" sz="1800" b="1" dirty="0" smtClean="0"/>
                        <a:t>Dráha</a:t>
                      </a:r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určená k seznámení s pojmem </a:t>
            </a:r>
            <a:r>
              <a:rPr lang="cs-CZ" sz="3200" b="1" smtClean="0"/>
              <a:t>dráha a </a:t>
            </a:r>
            <a:br>
              <a:rPr lang="cs-CZ" sz="3200" b="1" smtClean="0"/>
            </a:br>
            <a:r>
              <a:rPr lang="cs-CZ" sz="3200" b="1" smtClean="0"/>
              <a:t>k </a:t>
            </a:r>
            <a:r>
              <a:rPr lang="cs-CZ" sz="3200" b="1" dirty="0" smtClean="0"/>
              <a:t>prohlubování dovedností řešení úloh       s danou tématikou.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Dráha, jednotka dráhy, rychlosti a času, délka trajektorie.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Dráha rovnoměrného pohybu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2857496"/>
            <a:ext cx="8072494" cy="228601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 </a:t>
            </a:r>
          </a:p>
          <a:p>
            <a:pPr algn="l"/>
            <a:r>
              <a:rPr lang="cs-CZ" sz="3600" dirty="0" smtClean="0"/>
              <a:t>Dráhu značíme písmenem </a:t>
            </a:r>
            <a:r>
              <a:rPr lang="cs-CZ" sz="3600" b="1" u="sng" dirty="0" smtClean="0"/>
              <a:t>s,</a:t>
            </a:r>
            <a:r>
              <a:rPr lang="cs-CZ" sz="3600" dirty="0" smtClean="0"/>
              <a:t> </a:t>
            </a:r>
          </a:p>
          <a:p>
            <a:pPr algn="l"/>
            <a:r>
              <a:rPr lang="cs-CZ" sz="3600" dirty="0" smtClean="0"/>
              <a:t>Jednotkou dráhy je metr (m).</a:t>
            </a:r>
            <a:endParaRPr lang="cs-CZ" sz="3600" dirty="0"/>
          </a:p>
        </p:txBody>
      </p:sp>
      <p:sp>
        <p:nvSpPr>
          <p:cNvPr id="5" name="Mrak 4"/>
          <p:cNvSpPr/>
          <p:nvPr/>
        </p:nvSpPr>
        <p:spPr>
          <a:xfrm>
            <a:off x="357158" y="1357298"/>
            <a:ext cx="4500594" cy="14859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Co je třeba vědět?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hnutý pruh 6"/>
          <p:cNvSpPr/>
          <p:nvPr/>
        </p:nvSpPr>
        <p:spPr>
          <a:xfrm>
            <a:off x="5286380" y="2285992"/>
            <a:ext cx="3714776" cy="1214446"/>
          </a:xfrm>
          <a:prstGeom prst="blockArc">
            <a:avLst>
              <a:gd name="adj1" fmla="val 10783350"/>
              <a:gd name="adj2" fmla="val 4111326"/>
              <a:gd name="adj3" fmla="val 300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Dráha je délka trajektorie.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2051" name="Picture 3" descr="C:\Documents and Settings\Fujitsu-Siemens\Local Settings\Temporary Internet Files\Content.IE5\WPYEW8AS\MC90043384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83841">
            <a:off x="5950437" y="1609921"/>
            <a:ext cx="3000396" cy="11624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0"/>
            <a:ext cx="7772400" cy="107154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Základní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inormace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1357298"/>
            <a:ext cx="8458232" cy="400052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Rychlost značíme </a:t>
            </a:r>
            <a:r>
              <a:rPr lang="cs-CZ" b="1" u="sng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, jednotkou je     .  Používáme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také další  jednotky, například      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Čas značíme </a:t>
            </a:r>
            <a:r>
              <a:rPr lang="cs-CZ" u="sng" dirty="0" smtClean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, jednotkou je sekunda </a:t>
            </a:r>
            <a:r>
              <a:rPr lang="cs-CZ" u="sng" dirty="0" smtClean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. Další jednotkou, kterou budeme používat, je hodina.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Pro přepočet rychlostí platí:	 1	= 3,6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266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200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214282" y="285728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429257" y="1357298"/>
            <a:ext cx="704852" cy="1500199"/>
            <a:chOff x="5429257" y="1357298"/>
            <a:chExt cx="704852" cy="1500199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857884" y="1357298"/>
              <a:ext cx="276225" cy="733425"/>
            </a:xfrm>
            <a:prstGeom prst="rect">
              <a:avLst/>
            </a:prstGeom>
            <a:noFill/>
          </p:spPr>
        </p:pic>
        <p:pic>
          <p:nvPicPr>
            <p:cNvPr id="1037" name="Picture 13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429257" y="2143117"/>
              <a:ext cx="395010" cy="714380"/>
            </a:xfrm>
            <a:prstGeom prst="rect">
              <a:avLst/>
            </a:prstGeom>
            <a:noFill/>
          </p:spPr>
        </p:pic>
      </p:grp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0" y="1266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6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43636" y="4572008"/>
            <a:ext cx="276225" cy="733425"/>
          </a:xfrm>
          <a:prstGeom prst="rect">
            <a:avLst/>
          </a:prstGeom>
          <a:noFill/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43834" y="4500570"/>
            <a:ext cx="44767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Které auto ujede za stejnou dobu více (urazí větší dráhu)?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Ze zkušenosti víme, že závodní, neboť se pohybuje větší rychlostí než nákladní automobil.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7412" name="Picture 4" descr="C:\Documents and Settings\Fujitsu-Siemens\Local Settings\Temporary Internet Files\Content.IE5\TE53VWRL\MC9004417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785926"/>
            <a:ext cx="2743200" cy="2386010"/>
          </a:xfrm>
          <a:prstGeom prst="rect">
            <a:avLst/>
          </a:prstGeom>
          <a:noFill/>
        </p:spPr>
      </p:pic>
      <p:pic>
        <p:nvPicPr>
          <p:cNvPr id="17413" name="Picture 5" descr="C:\Documents and Settings\Fujitsu-Siemens\Local Settings\Temporary Internet Files\Content.IE5\V12NXQ9A\MC9003985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0088" y="4357694"/>
            <a:ext cx="2205157" cy="642942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rot="10800000">
            <a:off x="4572000" y="3929066"/>
            <a:ext cx="2928958" cy="158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2571736" y="5357826"/>
            <a:ext cx="5072098" cy="1588"/>
          </a:xfrm>
          <a:prstGeom prst="straightConnector1">
            <a:avLst/>
          </a:prstGeom>
          <a:ln w="508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285984" y="5572140"/>
            <a:ext cx="65008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Velikost dráhy, kterou těleso urazí, závisí na rychlosti tělesa.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8.25815E-7 L -0.504 0.01064 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Závodní auto jede stejnou rychlostí nejprve deset sekund a podruhé 20 sekund. V kterém případě ujede více (urazí větší dráhu)?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8434" name="Picture 2" descr="C:\Documents and Settings\Fujitsu-Siemens\Local Settings\Temporary Internet Files\Content.IE5\V12NXQ9A\MC9003985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214686"/>
            <a:ext cx="1831543" cy="534010"/>
          </a:xfrm>
          <a:prstGeom prst="rect">
            <a:avLst/>
          </a:prstGeom>
          <a:noFill/>
        </p:spPr>
      </p:pic>
      <p:pic>
        <p:nvPicPr>
          <p:cNvPr id="18435" name="Picture 3" descr="C:\Documents and Settings\Fujitsu-Siemens\Local Settings\Temporary Internet Files\Content.IE5\V12NXQ9A\MC9003985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4143380"/>
            <a:ext cx="1831543" cy="534010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rot="10800000">
            <a:off x="4572000" y="3857628"/>
            <a:ext cx="2857520" cy="158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1643042" y="4857760"/>
            <a:ext cx="5786478" cy="1588"/>
          </a:xfrm>
          <a:prstGeom prst="straightConnector1">
            <a:avLst/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71538" y="2000240"/>
            <a:ext cx="41434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 druhém případě urazí větší dráhu.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85984" y="5214950"/>
            <a:ext cx="60722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Velikost dráhy, kterou těleso urazí, závisí také na </a:t>
            </a:r>
            <a:r>
              <a:rPr lang="cs-CZ" sz="2400" b="1" dirty="0" smtClean="0">
                <a:solidFill>
                  <a:srgbClr val="FF0000"/>
                </a:solidFill>
              </a:rPr>
              <a:t>době, </a:t>
            </a:r>
            <a:r>
              <a:rPr lang="cs-CZ" sz="2400" b="1" dirty="0" smtClean="0">
                <a:solidFill>
                  <a:srgbClr val="FF0000"/>
                </a:solidFill>
              </a:rPr>
              <a:t>po kterou se pohybuje.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75341E-6 L -0.60625 -1.75341E-6 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357166"/>
            <a:ext cx="8301038" cy="278608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/>
              <a:t>Pokud se auto bude pohybovat po dobu jedné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sekundy rychlostí 10	</a:t>
            </a:r>
            <a:r>
              <a:rPr lang="cs-CZ" sz="2400" b="1" dirty="0" smtClean="0"/>
              <a:t>, </a:t>
            </a:r>
            <a:r>
              <a:rPr lang="cs-CZ" sz="2400" b="1" dirty="0" smtClean="0"/>
              <a:t>urazí dráhu 10 m. 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Pokud se po stejnou dobu bude pohybovat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rychlostí 20      , urazí dráhu 20 m.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714752"/>
            <a:ext cx="8372476" cy="272573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>Když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  <a:ea typeface="Cambria Math" pitchFamily="18" charset="0"/>
              </a:rPr>
              <a:t>se</a:t>
            </a:r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> auto bude pohybovat rychlostí 20     , urazí </a:t>
            </a:r>
            <a:b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>za 1 s dráhu 20 metrů,  za dvě sekundy urazí dráhu</a:t>
            </a:r>
            <a:b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+mn-lt"/>
                <a:ea typeface="Cambria Math" pitchFamily="18" charset="0"/>
              </a:rPr>
              <a:t> 2 krát 20 m, tedy 40 m.</a:t>
            </a:r>
            <a:r>
              <a:rPr lang="cs-CZ" sz="24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</a:b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58016" y="3857628"/>
            <a:ext cx="276225" cy="733425"/>
          </a:xfrm>
          <a:prstGeom prst="rect">
            <a:avLst/>
          </a:prstGeom>
          <a:noFill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928670"/>
            <a:ext cx="276225" cy="733425"/>
          </a:xfrm>
          <a:prstGeom prst="rect">
            <a:avLst/>
          </a:prstGeom>
          <a:noFill/>
        </p:spPr>
      </p:pic>
      <p:pic>
        <p:nvPicPr>
          <p:cNvPr id="8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2428868"/>
            <a:ext cx="276225" cy="733425"/>
          </a:xfrm>
          <a:prstGeom prst="rect">
            <a:avLst/>
          </a:prstGeom>
          <a:noFill/>
        </p:spPr>
      </p:pic>
      <p:sp>
        <p:nvSpPr>
          <p:cNvPr id="9" name="Vlna 8"/>
          <p:cNvSpPr/>
          <p:nvPr/>
        </p:nvSpPr>
        <p:spPr>
          <a:xfrm rot="20525916">
            <a:off x="6738779" y="2041995"/>
            <a:ext cx="1877922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Závislost na rychlosti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 rot="20742318">
            <a:off x="6510301" y="5241461"/>
            <a:ext cx="2065376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Závislost na dráze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28"/>
            <a:ext cx="7772400" cy="1829761"/>
          </a:xfrm>
        </p:spPr>
        <p:txBody>
          <a:bodyPr anchor="ctr">
            <a:normAutofit/>
          </a:bodyPr>
          <a:lstStyle/>
          <a:p>
            <a:pPr algn="l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Velikost dráhy, kterou těleso urazí, tedy závisí na rychlosti tělesa i na čase, po který se těleso pohybuje.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>
              <a:solidFill>
                <a:schemeClr val="tx1"/>
              </a:solidFill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000240"/>
            <a:ext cx="7886728" cy="2382443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Dráhu vypočítáme, když rychlost násobíme časem.</a:t>
            </a:r>
          </a:p>
          <a:p>
            <a:endParaRPr lang="cs-CZ" dirty="0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00958" y="4643446"/>
            <a:ext cx="214314" cy="56904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428992" y="3429000"/>
            <a:ext cx="2000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s = v . t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3570" y="4214818"/>
            <a:ext cx="25003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–  je dráha v m</a:t>
            </a:r>
          </a:p>
          <a:p>
            <a:r>
              <a:rPr lang="cs-CZ" dirty="0" smtClean="0"/>
              <a:t>t -  je čas v s </a:t>
            </a:r>
          </a:p>
          <a:p>
            <a:r>
              <a:rPr lang="cs-CZ" dirty="0" smtClean="0"/>
              <a:t>v -  je rychlost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1714488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s</a:t>
            </a:r>
            <a:r>
              <a:rPr lang="cs-CZ" sz="3600" dirty="0" smtClean="0">
                <a:solidFill>
                  <a:schemeClr val="bg1"/>
                </a:solidFill>
              </a:rPr>
              <a:t> = v . t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1142984"/>
            <a:ext cx="7715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vyjádření  veličin ze vzorce můžeme použít tuto </a:t>
            </a:r>
            <a:r>
              <a:rPr lang="cs-CZ" sz="2400" u="sng" dirty="0" smtClean="0"/>
              <a:t>pomůcku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2786058"/>
            <a:ext cx="18573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Veličiny, které se násobí, musíme napsat </a:t>
            </a:r>
            <a:r>
              <a:rPr lang="cs-CZ" dirty="0" smtClean="0"/>
              <a:t>                     v </a:t>
            </a:r>
            <a:r>
              <a:rPr lang="cs-CZ" dirty="0" smtClean="0"/>
              <a:t>trojúhelníku vedle sebe, které se </a:t>
            </a:r>
            <a:r>
              <a:rPr lang="cs-CZ" dirty="0" smtClean="0"/>
              <a:t>dělí, </a:t>
            </a:r>
            <a:r>
              <a:rPr lang="cs-CZ" dirty="0" smtClean="0"/>
              <a:t>pod sebe.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5286388"/>
            <a:ext cx="7429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Chceme – li počítat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, zakryjeme </a:t>
            </a:r>
            <a:r>
              <a:rPr lang="cs-CZ" sz="2800" dirty="0" smtClean="0">
                <a:solidFill>
                  <a:srgbClr val="FF0000"/>
                </a:solidFill>
              </a:rPr>
              <a:t>s </a:t>
            </a:r>
            <a:r>
              <a:rPr lang="cs-CZ" sz="2800" dirty="0" smtClean="0">
                <a:solidFill>
                  <a:schemeClr val="bg1"/>
                </a:solidFill>
              </a:rPr>
              <a:t>a vidíme, že </a:t>
            </a:r>
            <a:r>
              <a:rPr lang="cs-CZ" sz="2800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>
                <a:solidFill>
                  <a:schemeClr val="bg1"/>
                </a:solidFill>
              </a:rPr>
              <a:t> je vedle sebe 	 násobíme </a:t>
            </a:r>
            <a:r>
              <a:rPr lang="cs-CZ" sz="2800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 krát 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786058"/>
            <a:ext cx="2503896" cy="1995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Šipka doprava 8"/>
          <p:cNvSpPr/>
          <p:nvPr/>
        </p:nvSpPr>
        <p:spPr>
          <a:xfrm>
            <a:off x="5786446" y="5786454"/>
            <a:ext cx="571504" cy="28575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42852"/>
            <a:ext cx="7843838" cy="1500198"/>
          </a:xfrm>
        </p:spPr>
        <p:txBody>
          <a:bodyPr anchor="t">
            <a:noAutofit/>
          </a:bodyPr>
          <a:lstStyle/>
          <a:p>
            <a:pPr algn="l"/>
            <a:r>
              <a:rPr lang="cs-CZ" sz="3200" dirty="0" smtClean="0"/>
              <a:t>Klepnutím na jedno z tlačítek </a:t>
            </a:r>
            <a:r>
              <a:rPr lang="cs-CZ" sz="3200" dirty="0" smtClean="0"/>
              <a:t>                        v </a:t>
            </a:r>
            <a:r>
              <a:rPr lang="cs-CZ" sz="3200" dirty="0" smtClean="0"/>
              <a:t>trojúhelníku </a:t>
            </a:r>
            <a:r>
              <a:rPr lang="cs-CZ" sz="3200" dirty="0" smtClean="0"/>
              <a:t>vyber, </a:t>
            </a:r>
            <a:r>
              <a:rPr lang="cs-CZ" sz="3200" dirty="0" smtClean="0"/>
              <a:t>kam ve vzorci patří dráha.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86116" y="6072206"/>
            <a:ext cx="5735560" cy="78579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Při správné volbě postoupíš dál, při špatné se vrátíš a vztah si zopakuješ.  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857364"/>
            <a:ext cx="4867287" cy="408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143240" y="435769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250030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4000496" y="3071810"/>
            <a:ext cx="714380" cy="7143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previousslide" highlightClick="1"/>
          </p:cNvPr>
          <p:cNvSpPr/>
          <p:nvPr/>
        </p:nvSpPr>
        <p:spPr>
          <a:xfrm>
            <a:off x="3214678" y="4643446"/>
            <a:ext cx="828102" cy="7566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" action="ppaction://hlinkshowjump?jump=previousslide" highlightClick="1"/>
          </p:cNvPr>
          <p:cNvSpPr/>
          <p:nvPr/>
        </p:nvSpPr>
        <p:spPr>
          <a:xfrm>
            <a:off x="4643438" y="4643446"/>
            <a:ext cx="828102" cy="7566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7" name="Picture 1" descr="C:\Documents and Settings\Fujitsu-Siemens\Local Settings\Temporary Internet Files\Content.IE5\OK0497BY\MC9003269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1857364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1785926"/>
            <a:ext cx="5715040" cy="523220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50000"/>
                  <a:shade val="30000"/>
                  <a:satMod val="115000"/>
                </a:schemeClr>
              </a:gs>
              <a:gs pos="50000">
                <a:schemeClr val="bg2">
                  <a:lumMod val="50000"/>
                  <a:shade val="67500"/>
                  <a:satMod val="115000"/>
                </a:schemeClr>
              </a:gs>
              <a:gs pos="100000">
                <a:schemeClr val="bg2">
                  <a:lumMod val="5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Dráha rovnoměrného pohybu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4282" y="2643182"/>
            <a:ext cx="5286412" cy="954107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shade val="30000"/>
                  <a:satMod val="115000"/>
                </a:schemeClr>
              </a:gs>
              <a:gs pos="50000">
                <a:schemeClr val="bg2">
                  <a:lumMod val="90000"/>
                  <a:shade val="67500"/>
                  <a:satMod val="115000"/>
                </a:schemeClr>
              </a:gs>
              <a:gs pos="100000">
                <a:schemeClr val="bg2">
                  <a:lumMod val="9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 wrap="square">
            <a:spAutoFit/>
          </a:bodyPr>
          <a:lstStyle/>
          <a:p>
            <a:r>
              <a:rPr lang="cs-CZ" sz="2800" dirty="0" smtClean="0"/>
              <a:t>Dráhu značíme písmenem </a:t>
            </a:r>
            <a:r>
              <a:rPr lang="cs-CZ" sz="2800" b="1" u="sng" dirty="0" smtClean="0"/>
              <a:t>s,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Jednotkou dráhy je metr (m).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85720" y="3929066"/>
            <a:ext cx="5286412" cy="95410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Dráhu vypočítáme, když 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rychlost násobíme časem.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57620" y="5214950"/>
            <a:ext cx="1542410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 = v . 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00760" y="5715016"/>
            <a:ext cx="278608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</a:t>
            </a:r>
            <a:r>
              <a:rPr lang="cs-CZ" dirty="0" smtClean="0"/>
              <a:t> –  je dráha v </a:t>
            </a:r>
            <a:r>
              <a:rPr lang="cs-CZ" b="1" dirty="0" smtClean="0"/>
              <a:t>m</a:t>
            </a:r>
          </a:p>
          <a:p>
            <a:r>
              <a:rPr lang="cs-CZ" b="1" dirty="0" smtClean="0"/>
              <a:t>t </a:t>
            </a:r>
            <a:r>
              <a:rPr lang="cs-CZ" dirty="0" smtClean="0"/>
              <a:t>-  je čas v </a:t>
            </a:r>
            <a:r>
              <a:rPr lang="cs-CZ" b="1" dirty="0" smtClean="0"/>
              <a:t>s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v</a:t>
            </a:r>
            <a:r>
              <a:rPr lang="cs-CZ" dirty="0" smtClean="0"/>
              <a:t> -  je rychlost</a:t>
            </a:r>
            <a:endParaRPr lang="cs-CZ" dirty="0"/>
          </a:p>
        </p:txBody>
      </p:sp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786710" y="6143644"/>
            <a:ext cx="214314" cy="56904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282" y="1142984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 do sešitu: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85728"/>
            <a:ext cx="8286808" cy="369332"/>
          </a:xfrm>
          <a:prstGeom prst="rec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Správná odpověď  na předcházející </a:t>
            </a:r>
            <a:r>
              <a:rPr lang="cs-CZ" dirty="0" err="1" smtClean="0">
                <a:solidFill>
                  <a:schemeClr val="bg1"/>
                </a:solidFill>
              </a:rPr>
              <a:t>ot</a:t>
            </a:r>
            <a:r>
              <a:rPr lang="cs-CZ" dirty="0" smtClean="0">
                <a:solidFill>
                  <a:schemeClr val="bg1"/>
                </a:solidFill>
              </a:rPr>
              <a:t>. - s patří  nahoru. ( s = v . t)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15074" y="857232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Pokračuj kliknutím.</a:t>
            </a:r>
            <a:endParaRPr lang="cs-CZ" dirty="0"/>
          </a:p>
        </p:txBody>
      </p:sp>
      <p:pic>
        <p:nvPicPr>
          <p:cNvPr id="3077" name="Picture 5" descr="C:\Documents and Settings\Fujitsu-Siemens\Local Settings\Temporary Internet Files\Content.IE5\OK0497BY\MC90043257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571480"/>
            <a:ext cx="1000132" cy="1000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53" presetClass="exit" presetSubtype="0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53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10" grpId="0"/>
      <p:bldP spid="11" grpId="0" animBg="1"/>
      <p:bldP spid="11" grpId="1" animBg="1"/>
      <p:bldP spid="12" grpId="0"/>
      <p:bldP spid="1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000372"/>
            <a:ext cx="8229600" cy="372129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400" dirty="0" smtClean="0"/>
              <a:t>Stručný zápis: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v= 10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t= 30 s</a:t>
            </a:r>
          </a:p>
          <a:p>
            <a:pPr>
              <a:buNone/>
            </a:pPr>
            <a:r>
              <a:rPr lang="cs-CZ" sz="2400" dirty="0" smtClean="0"/>
              <a:t>s= ?</a:t>
            </a:r>
          </a:p>
          <a:p>
            <a:pPr>
              <a:buNone/>
            </a:pPr>
            <a:r>
              <a:rPr lang="cs-CZ" sz="2400" dirty="0" smtClean="0"/>
              <a:t>______________________________________________</a:t>
            </a:r>
          </a:p>
          <a:p>
            <a:pPr>
              <a:buNone/>
            </a:pPr>
            <a:r>
              <a:rPr lang="cs-CZ" sz="2400" dirty="0" smtClean="0"/>
              <a:t>Vzorec:    s = v . t</a:t>
            </a:r>
          </a:p>
          <a:p>
            <a:pPr marL="1343025" indent="-1147763">
              <a:buNone/>
            </a:pPr>
            <a:r>
              <a:rPr lang="cs-CZ" sz="2400" dirty="0" smtClean="0"/>
              <a:t>	s = 10 . 30</a:t>
            </a:r>
          </a:p>
          <a:p>
            <a:pPr marL="1343025" indent="-1147763">
              <a:buNone/>
            </a:pPr>
            <a:r>
              <a:rPr lang="cs-CZ" sz="2400" dirty="0" smtClean="0"/>
              <a:t>	s = 300 m</a:t>
            </a:r>
          </a:p>
          <a:p>
            <a:pPr marL="1343025" indent="-1147763">
              <a:buNone/>
            </a:pPr>
            <a:endParaRPr lang="cs-CZ" sz="2400" dirty="0" smtClean="0"/>
          </a:p>
          <a:p>
            <a:pPr marL="1343025" indent="-1147763">
              <a:buNone/>
            </a:pPr>
            <a:r>
              <a:rPr lang="cs-CZ" sz="2400" dirty="0" smtClean="0"/>
              <a:t>			Odpověď: Těleso urazí dráhu 300 m.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357322"/>
          </a:xfrm>
        </p:spPr>
        <p:txBody>
          <a:bodyPr>
            <a:noAutofit/>
          </a:bodyPr>
          <a:lstStyle/>
          <a:p>
            <a:r>
              <a:rPr lang="cs-CZ" sz="2800" b="0" dirty="0" smtClean="0">
                <a:solidFill>
                  <a:schemeClr val="tx1"/>
                </a:solidFill>
              </a:rPr>
              <a:t>Vypočítej, jakou dráhu urazí těleso, které se pohybuje rychlostí 10	po dobu 30 sekund.</a:t>
            </a:r>
            <a:endParaRPr lang="cs-CZ" sz="2800" b="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9124" y="1214422"/>
            <a:ext cx="269052" cy="714380"/>
          </a:xfrm>
          <a:prstGeom prst="rect">
            <a:avLst/>
          </a:prstGeom>
          <a:noFill/>
        </p:spPr>
      </p:pic>
      <p:pic>
        <p:nvPicPr>
          <p:cNvPr id="8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28728" y="3429000"/>
            <a:ext cx="214314" cy="56904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2500306"/>
            <a:ext cx="3214710" cy="369332"/>
          </a:xfrm>
          <a:prstGeom prst="rect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85728"/>
            <a:ext cx="3500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Příklad – zapiš do sešitu:</a:t>
            </a:r>
            <a:endParaRPr lang="cs-CZ" sz="2000" dirty="0"/>
          </a:p>
        </p:txBody>
      </p:sp>
      <p:pic>
        <p:nvPicPr>
          <p:cNvPr id="4098" name="Picture 2" descr="C:\Documents and Settings\Fujitsu-Siemens\Local Settings\Temporary Internet Files\Content.IE5\OK0497BY\MC90043257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0"/>
            <a:ext cx="842848" cy="842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643182"/>
            <a:ext cx="8072494" cy="392909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endParaRPr lang="cs-CZ" sz="2800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8" name="Rectangle 3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60" name="Picture 36" descr="C:\Documents and Settings\Fujitsu-Siemens\Local Settings\Temporary Internet Files\Content.IE5\GSLUXDI4\MC9002810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571612"/>
            <a:ext cx="1903737" cy="164307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0034" y="2214554"/>
            <a:ext cx="2500330" cy="46166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034" y="2643182"/>
            <a:ext cx="22733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Stručný zápis</a:t>
            </a:r>
            <a:r>
              <a:rPr lang="cs-CZ" sz="2400" dirty="0" smtClean="0"/>
              <a:t>: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57166"/>
            <a:ext cx="8105775" cy="10953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12" name="Výbuch 1 11"/>
          <p:cNvSpPr/>
          <p:nvPr/>
        </p:nvSpPr>
        <p:spPr>
          <a:xfrm>
            <a:off x="3143240" y="1285860"/>
            <a:ext cx="3857652" cy="120015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Chceš – li zobrazit řešení, klikni.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3000372"/>
            <a:ext cx="6215106" cy="3606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142984"/>
            <a:ext cx="8229600" cy="48117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smtClean="0"/>
              <a:t>Vypočítej, jakou vzdálenost urazí za 30 s vysokozdvižný vozík, který se pohybuje rychlostí 15      .</a:t>
            </a: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Vypočítej, jakou vzdálenost ujde za 2 hodiny chodec, který se pohybuje rychlostí 5       .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Vypočítej, jakou dráhu urazí za 10 min cyklista, který se pohybuje rychlostí 36	      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Předešlý příklad řeš také v metrech a sekundách.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Další úlohy: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9124" y="1500174"/>
            <a:ext cx="242147" cy="642942"/>
          </a:xfrm>
          <a:prstGeom prst="rect">
            <a:avLst/>
          </a:prstGeom>
          <a:noFill/>
        </p:spPr>
      </p:pic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16" y="2643182"/>
            <a:ext cx="355509" cy="642942"/>
          </a:xfrm>
          <a:prstGeom prst="rect">
            <a:avLst/>
          </a:prstGeom>
          <a:noFill/>
        </p:spPr>
      </p:pic>
      <p:pic>
        <p:nvPicPr>
          <p:cNvPr id="6" name="Picture 1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28992" y="3857628"/>
            <a:ext cx="355508" cy="64294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357686" y="6000768"/>
            <a:ext cx="2000264" cy="646331"/>
          </a:xfrm>
          <a:prstGeom prst="rect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Pro kontrolu klikni. </a:t>
            </a:r>
            <a:endParaRPr lang="cs-CZ" dirty="0"/>
          </a:p>
        </p:txBody>
      </p:sp>
      <p:pic>
        <p:nvPicPr>
          <p:cNvPr id="8" name="obrázek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1643050"/>
            <a:ext cx="523875" cy="628650"/>
          </a:xfrm>
          <a:prstGeom prst="rect">
            <a:avLst/>
          </a:prstGeom>
          <a:noFill/>
        </p:spPr>
      </p:pic>
      <p:pic>
        <p:nvPicPr>
          <p:cNvPr id="1027" name="Picture 3" descr="C:\Documents and Settings\Fujitsu-Siemens\Local Settings\Temporary Internet Files\Content.IE5\E76T5U2J\MC9003699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4071942"/>
            <a:ext cx="819627" cy="857256"/>
          </a:xfrm>
          <a:prstGeom prst="rect">
            <a:avLst/>
          </a:prstGeom>
          <a:noFill/>
        </p:spPr>
      </p:pic>
      <p:pic>
        <p:nvPicPr>
          <p:cNvPr id="1029" name="Picture 5" descr="C:\Documents and Settings\Fujitsu-Siemens\Local Settings\Temporary Internet Files\Content.IE5\BFRKAPSO\MC9002808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2714620"/>
            <a:ext cx="749856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792961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Vysokozdvižný vozík urazí dráhu 450 m.</a:t>
            </a:r>
          </a:p>
          <a:p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Chodec ujde 10 km.</a:t>
            </a:r>
          </a:p>
          <a:p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Cyklista urazí dráhu 6 km.</a:t>
            </a:r>
          </a:p>
          <a:p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Cyklista urazí dráhu 6000 m.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357166"/>
            <a:ext cx="8429684" cy="584775"/>
          </a:xfrm>
          <a:prstGeom prst="rect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Výsledky úloh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428596" y="1000108"/>
            <a:ext cx="778671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Vysokozdvižný vozík jel rovnoměrně rychlostí     10 m/s. Ujel vzdálenost mezi dvěma pracovišti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            za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1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min 10 s.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Jaká je vzdálenost mezi pracovišti?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 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accent2"/>
                </a:solidFill>
                <a:effectLst/>
                <a:ea typeface="Times New Roman" pitchFamily="18" charset="0"/>
              </a:rPr>
              <a:t>(700 m)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accent2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3643314"/>
            <a:ext cx="69294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Automobil  jel rychlostí 72  km/h  po dobu  180 minut. Jakou urazil vzdálenost?</a:t>
            </a:r>
          </a:p>
          <a:p>
            <a:r>
              <a:rPr lang="cs-CZ" sz="2400" dirty="0" smtClean="0">
                <a:solidFill>
                  <a:schemeClr val="accent2"/>
                </a:solidFill>
              </a:rPr>
              <a:t>(216 km)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500042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Úlohy pro rychlé počtáře: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1214438" y="1000125"/>
            <a:ext cx="7215214" cy="1754188"/>
          </a:xfrm>
          <a:prstGeom prst="rect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dirty="0"/>
              <a:t>Zdroj obrázků: Galerie MS Office: </a:t>
            </a:r>
            <a:r>
              <a:rPr lang="cs-CZ" sz="3600" u="sng" dirty="0">
                <a:hlinkClick r:id="rId2"/>
              </a:rPr>
              <a:t>www.office.</a:t>
            </a:r>
            <a:r>
              <a:rPr lang="cs-CZ" sz="3600" u="sng" dirty="0" err="1">
                <a:hlinkClick r:id="rId2"/>
              </a:rPr>
              <a:t>microsoft.com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1100</TotalTime>
  <Words>635</Words>
  <Application>Microsoft Office PowerPoint</Application>
  <PresentationFormat>Předvádění na obrazovce (4:3)</PresentationFormat>
  <Paragraphs>118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Anotace: PowerPointová Prezentace  určená k seznámení s pojmem dráha a  k prohlubování dovedností řešení úloh       s danou tématikou.</vt:lpstr>
      <vt:lpstr>Dráha rovnoměrného pohybu</vt:lpstr>
      <vt:lpstr>Základní inormace</vt:lpstr>
      <vt:lpstr>Které auto ujede za stejnou dobu více (urazí větší dráhu)? Ze zkušenosti víme, že závodní, neboť se pohybuje větší rychlostí než nákladní automobil.</vt:lpstr>
      <vt:lpstr>Závodní auto jede stejnou rychlostí nejprve deset sekund a podruhé 20 sekund. V kterém případě ujede více (urazí větší dráhu)?</vt:lpstr>
      <vt:lpstr>Když se auto bude pohybovat rychlostí 20     , urazí   za 1 s dráhu 20 metrů,  za dvě sekundy urazí dráhu   2 krát 20 m, tedy 40 m. </vt:lpstr>
      <vt:lpstr>Velikost dráhy, kterou těleso urazí, tedy závisí na rychlosti tělesa i na čase, po který se těleso pohybuje. </vt:lpstr>
      <vt:lpstr>Snímek 9</vt:lpstr>
      <vt:lpstr>Klepnutím na jedno z tlačítek                         v trojúhelníku vyber, kam ve vzorci patří dráha.</vt:lpstr>
      <vt:lpstr>Snímek 11</vt:lpstr>
      <vt:lpstr>Vypočítej, jakou dráhu urazí těleso, které se pohybuje rychlostí 10 po dobu 30 sekund.</vt:lpstr>
      <vt:lpstr>Snímek 13</vt:lpstr>
      <vt:lpstr>Další úlohy: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144</cp:revision>
  <dcterms:created xsi:type="dcterms:W3CDTF">2012-10-30T19:21:34Z</dcterms:created>
  <dcterms:modified xsi:type="dcterms:W3CDTF">2013-01-22T21:04:13Z</dcterms:modified>
</cp:coreProperties>
</file>