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6" r:id="rId9"/>
    <p:sldId id="261" r:id="rId10"/>
    <p:sldId id="267" r:id="rId11"/>
    <p:sldId id="262" r:id="rId12"/>
    <p:sldId id="268" r:id="rId13"/>
    <p:sldId id="269" r:id="rId14"/>
    <p:sldId id="263" r:id="rId15"/>
    <p:sldId id="264" r:id="rId16"/>
    <p:sldId id="270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2C92F-BD88-4391-8F9E-5F912CDF8BF1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B86EB-BF9A-4B8C-9EA8-7E9E1B9046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765"/>
                <a:gridCol w="442907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Ch8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6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Soli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Soli kyslíkatých kyselin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Výkladová prezentace – příklady solí kyslíkatých kyselin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Dusičnany, uhličitany, fosforečnany, křemičitany, sírany – vlastnosti, užití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bg1"/>
                </a:solidFill>
              </a:rPr>
              <a:t>Soli kyslíkatých kyselin</a:t>
            </a:r>
            <a:endParaRPr lang="cs-CZ" sz="80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Soli kyslíkatých kyselin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Mají velký význam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Setkáváme se s nimi v běžném životě</a:t>
            </a:r>
          </a:p>
          <a:p>
            <a:pPr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Patří sem: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Dusičnany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Uhličitany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Fosforečnany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Křemičitany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Sírany,…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Dusičnany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Jsou soli kyseliny dusičné HNO</a:t>
            </a:r>
            <a:r>
              <a:rPr lang="cs-CZ" baseline="-25000" dirty="0" smtClean="0">
                <a:solidFill>
                  <a:schemeClr val="bg1"/>
                </a:solidFill>
              </a:rPr>
              <a:t>3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Jsou rozpustné ve vodě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Dusičnan sodný NaNO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přírodě se vyskytuje jako nerost, tzv. </a:t>
            </a:r>
            <a:r>
              <a:rPr lang="cs-CZ" b="1" dirty="0" smtClean="0">
                <a:solidFill>
                  <a:schemeClr val="bg1"/>
                </a:solidFill>
              </a:rPr>
              <a:t>ledek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(chilský ledek)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Průmyslové dusíkaté hnojivo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Dusičnany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Dusičnan draselný KNO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dříve nazývaný </a:t>
            </a:r>
            <a:r>
              <a:rPr lang="cs-CZ" dirty="0" err="1" smtClean="0">
                <a:solidFill>
                  <a:schemeClr val="bg1"/>
                </a:solidFill>
              </a:rPr>
              <a:t>sanytr</a:t>
            </a:r>
            <a:r>
              <a:rPr lang="cs-CZ" dirty="0" smtClean="0">
                <a:solidFill>
                  <a:schemeClr val="bg1"/>
                </a:solidFill>
              </a:rPr>
              <a:t> (usazoval se na stěnách)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Draselný ledek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Průmyslové hnojivo, výroba výbušnin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Dusičnan stříbrný AgNO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Výroba fotografických papírů a filmů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 kožním lékařství </a:t>
            </a:r>
            <a:r>
              <a:rPr lang="cs-CZ" dirty="0" smtClean="0">
                <a:solidFill>
                  <a:schemeClr val="bg1"/>
                </a:solidFill>
              </a:rPr>
              <a:t>(lápis)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Uhličitany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soli kyseliny uhličité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Uhličitan vápenatý CaCO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přírodě se nachází jako kalcit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Vyrábí se z něj </a:t>
            </a:r>
            <a:r>
              <a:rPr lang="cs-CZ" b="1" dirty="0" smtClean="0">
                <a:solidFill>
                  <a:schemeClr val="bg1"/>
                </a:solidFill>
              </a:rPr>
              <a:t>pálené vápno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„</a:t>
            </a:r>
            <a:r>
              <a:rPr lang="cs-CZ" b="1" dirty="0" smtClean="0">
                <a:solidFill>
                  <a:schemeClr val="bg1"/>
                </a:solidFill>
              </a:rPr>
              <a:t>vodní kámen</a:t>
            </a:r>
            <a:r>
              <a:rPr lang="cs-CZ" dirty="0" smtClean="0">
                <a:solidFill>
                  <a:schemeClr val="bg1"/>
                </a:solidFill>
              </a:rPr>
              <a:t>“ – varné konvice, potrubí topných těles, praček,…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Stavební a sochařský kámen </a:t>
            </a:r>
            <a:r>
              <a:rPr lang="cs-CZ" dirty="0" smtClean="0">
                <a:solidFill>
                  <a:schemeClr val="bg1"/>
                </a:solidFill>
              </a:rPr>
              <a:t>(mramor – leštěný)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Přísada při výrobě železa a cementu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Vápenaté průmyslové hnojivo</a:t>
            </a:r>
          </a:p>
          <a:p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1259" t="27431" r="62318" b="57963"/>
          <a:stretch>
            <a:fillRect/>
          </a:stretch>
        </p:blipFill>
        <p:spPr>
          <a:xfrm rot="10800000">
            <a:off x="6143636" y="214290"/>
            <a:ext cx="3000364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Použití vápence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4439" t="14949" r="12981" b="19917"/>
          <a:stretch>
            <a:fillRect/>
          </a:stretch>
        </p:blipFill>
        <p:spPr>
          <a:xfrm rot="10800000">
            <a:off x="-3" y="1285860"/>
            <a:ext cx="9144001" cy="5572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hličitany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Uhličitan sodný Na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2</a:t>
            </a:r>
            <a:r>
              <a:rPr lang="cs-CZ" b="1" u="sng" dirty="0" smtClean="0">
                <a:solidFill>
                  <a:schemeClr val="bg1"/>
                </a:solidFill>
              </a:rPr>
              <a:t>CO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Je označován jako </a:t>
            </a:r>
            <a:r>
              <a:rPr lang="cs-CZ" b="1" dirty="0" smtClean="0">
                <a:solidFill>
                  <a:schemeClr val="bg1"/>
                </a:solidFill>
              </a:rPr>
              <a:t>soda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Používá se do pracích prostředků </a:t>
            </a:r>
            <a:r>
              <a:rPr lang="cs-CZ" b="1" dirty="0" smtClean="0">
                <a:solidFill>
                  <a:schemeClr val="bg1"/>
                </a:solidFill>
              </a:rPr>
              <a:t>na změkčování vody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Na výrobu skla a mýdla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Zažívací soda NaHCO</a:t>
            </a:r>
            <a:r>
              <a:rPr lang="cs-CZ" baseline="-25000" dirty="0" smtClean="0">
                <a:solidFill>
                  <a:schemeClr val="bg1"/>
                </a:solidFill>
              </a:rPr>
              <a:t>3 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b="1" dirty="0" err="1" smtClean="0">
                <a:solidFill>
                  <a:schemeClr val="bg1"/>
                </a:solidFill>
              </a:rPr>
              <a:t>hydrogenuhličitan</a:t>
            </a:r>
            <a:r>
              <a:rPr lang="cs-CZ" b="1" dirty="0" smtClean="0">
                <a:solidFill>
                  <a:schemeClr val="bg1"/>
                </a:solidFill>
              </a:rPr>
              <a:t> sodný – </a:t>
            </a:r>
            <a:r>
              <a:rPr lang="cs-CZ" dirty="0" smtClean="0">
                <a:solidFill>
                  <a:schemeClr val="bg1"/>
                </a:solidFill>
              </a:rPr>
              <a:t>prášek do pečiva, šumivý prášek pro přípravu nápojů,…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64631" t="38421" r="6947" b="26053"/>
          <a:stretch>
            <a:fillRect/>
          </a:stretch>
        </p:blipFill>
        <p:spPr>
          <a:xfrm>
            <a:off x="6429389" y="0"/>
            <a:ext cx="2714612" cy="2571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Použití sody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15257" t="26002" r="38476" b="28435"/>
          <a:stretch>
            <a:fillRect/>
          </a:stretch>
        </p:blipFill>
        <p:spPr>
          <a:xfrm>
            <a:off x="0" y="1214422"/>
            <a:ext cx="9144000" cy="5643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Fosforečnany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soli kyseliny                </a:t>
            </a:r>
            <a:r>
              <a:rPr lang="cs-CZ" dirty="0" err="1" smtClean="0">
                <a:solidFill>
                  <a:schemeClr val="bg1"/>
                </a:solidFill>
              </a:rPr>
              <a:t>trihydrogenfosforečné</a:t>
            </a:r>
            <a:r>
              <a:rPr lang="cs-CZ" dirty="0" smtClean="0">
                <a:solidFill>
                  <a:schemeClr val="bg1"/>
                </a:solidFill>
              </a:rPr>
              <a:t> H</a:t>
            </a:r>
            <a:r>
              <a:rPr lang="cs-CZ" baseline="-25000" dirty="0" smtClean="0">
                <a:solidFill>
                  <a:schemeClr val="bg1"/>
                </a:solidFill>
              </a:rPr>
              <a:t>3</a:t>
            </a:r>
            <a:r>
              <a:rPr lang="cs-CZ" dirty="0" smtClean="0">
                <a:solidFill>
                  <a:schemeClr val="bg1"/>
                </a:solidFill>
              </a:rPr>
              <a:t>PO</a:t>
            </a:r>
            <a:r>
              <a:rPr lang="cs-CZ" baseline="-25000" dirty="0" smtClean="0">
                <a:solidFill>
                  <a:schemeClr val="bg1"/>
                </a:solidFill>
              </a:rPr>
              <a:t>4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Vyskytují se v přírodě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Jsou </a:t>
            </a:r>
            <a:r>
              <a:rPr lang="cs-CZ" dirty="0" smtClean="0">
                <a:solidFill>
                  <a:schemeClr val="bg1"/>
                </a:solidFill>
              </a:rPr>
              <a:t>součástí kostí a zubů obratlovců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Fosforečnan vápenatý </a:t>
            </a:r>
            <a:r>
              <a:rPr lang="cs-CZ" b="1" u="sng" dirty="0" smtClean="0">
                <a:solidFill>
                  <a:schemeClr val="bg1"/>
                </a:solidFill>
              </a:rPr>
              <a:t>Ca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3</a:t>
            </a:r>
            <a:r>
              <a:rPr lang="cs-CZ" b="1" u="sng" dirty="0" smtClean="0">
                <a:solidFill>
                  <a:schemeClr val="bg1"/>
                </a:solidFill>
              </a:rPr>
              <a:t>(PO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4</a:t>
            </a:r>
            <a:r>
              <a:rPr lang="cs-CZ" b="1" u="sng" dirty="0" smtClean="0">
                <a:solidFill>
                  <a:schemeClr val="bg1"/>
                </a:solidFill>
              </a:rPr>
              <a:t>)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2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Součást nerostu fosforitu a apatitu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Používají se jako </a:t>
            </a:r>
            <a:r>
              <a:rPr lang="cs-CZ" b="1" dirty="0" smtClean="0">
                <a:solidFill>
                  <a:schemeClr val="bg1"/>
                </a:solidFill>
              </a:rPr>
              <a:t>hnojiva</a:t>
            </a:r>
            <a:r>
              <a:rPr lang="cs-CZ" dirty="0" smtClean="0">
                <a:solidFill>
                  <a:schemeClr val="bg1"/>
                </a:solidFill>
              </a:rPr>
              <a:t> (superfosfát)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Výroba fosforu a jeho sloučenin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45368" t="6521" r="15263" b="65701"/>
          <a:stretch>
            <a:fillRect/>
          </a:stretch>
        </p:blipFill>
        <p:spPr>
          <a:xfrm>
            <a:off x="6643702" y="0"/>
            <a:ext cx="2500298" cy="30003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Křemičitany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Jsou soli křemičitých kyselin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Jsou </a:t>
            </a:r>
            <a:r>
              <a:rPr lang="cs-CZ" b="1" dirty="0" smtClean="0">
                <a:solidFill>
                  <a:schemeClr val="bg1"/>
                </a:solidFill>
              </a:rPr>
              <a:t>velmi rozšířené soli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 přírodě </a:t>
            </a:r>
            <a:r>
              <a:rPr lang="cs-CZ" dirty="0" smtClean="0">
                <a:solidFill>
                  <a:schemeClr val="bg1"/>
                </a:solidFill>
              </a:rPr>
              <a:t>se nacházejí </a:t>
            </a:r>
            <a:r>
              <a:rPr lang="cs-CZ" b="1" dirty="0" smtClean="0">
                <a:solidFill>
                  <a:schemeClr val="bg1"/>
                </a:solidFill>
              </a:rPr>
              <a:t>jako nerosty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Tvoří až 75 % hmotnosti zemské kůry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Patří sem: </a:t>
            </a:r>
            <a:r>
              <a:rPr lang="cs-CZ" dirty="0" smtClean="0">
                <a:solidFill>
                  <a:schemeClr val="bg1"/>
                </a:solidFill>
              </a:rPr>
              <a:t>kaolinit, živce, český granát, olivín, slída, …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19895" t="43961" r="19895" b="23430"/>
          <a:stretch>
            <a:fillRect/>
          </a:stretch>
        </p:blipFill>
        <p:spPr>
          <a:xfrm>
            <a:off x="6215074" y="0"/>
            <a:ext cx="2928926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Křemičitany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Kaolinit</a:t>
            </a:r>
            <a:r>
              <a:rPr lang="cs-CZ" dirty="0" smtClean="0">
                <a:solidFill>
                  <a:schemeClr val="bg1"/>
                </a:solidFill>
              </a:rPr>
              <a:t> tvoří horninu </a:t>
            </a:r>
            <a:r>
              <a:rPr lang="cs-CZ" b="1" dirty="0" smtClean="0">
                <a:solidFill>
                  <a:schemeClr val="bg1"/>
                </a:solidFill>
              </a:rPr>
              <a:t>kaolin </a:t>
            </a:r>
            <a:r>
              <a:rPr lang="cs-CZ" dirty="0" smtClean="0">
                <a:solidFill>
                  <a:schemeClr val="bg1"/>
                </a:solidFill>
              </a:rPr>
              <a:t>– </a:t>
            </a:r>
            <a:r>
              <a:rPr lang="cs-CZ" b="1" dirty="0" smtClean="0">
                <a:solidFill>
                  <a:schemeClr val="bg1"/>
                </a:solidFill>
              </a:rPr>
              <a:t>surovina pro keramický průmysl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Výroba porcelánu, keramiky a kameniny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Živce</a:t>
            </a:r>
            <a:r>
              <a:rPr lang="cs-CZ" dirty="0" smtClean="0">
                <a:solidFill>
                  <a:schemeClr val="bg1"/>
                </a:solidFill>
              </a:rPr>
              <a:t> se používají </a:t>
            </a:r>
            <a:r>
              <a:rPr lang="cs-CZ" b="1" dirty="0" smtClean="0">
                <a:solidFill>
                  <a:schemeClr val="bg1"/>
                </a:solidFill>
              </a:rPr>
              <a:t>na výrobu glazury </a:t>
            </a:r>
            <a:r>
              <a:rPr lang="cs-CZ" dirty="0" smtClean="0">
                <a:solidFill>
                  <a:schemeClr val="bg1"/>
                </a:solidFill>
              </a:rPr>
              <a:t>na porcelán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Drahé kameny </a:t>
            </a:r>
            <a:r>
              <a:rPr lang="cs-CZ" dirty="0" smtClean="0">
                <a:solidFill>
                  <a:schemeClr val="bg1"/>
                </a:solidFill>
              </a:rPr>
              <a:t>se používají </a:t>
            </a:r>
            <a:r>
              <a:rPr lang="cs-CZ" b="1" dirty="0" smtClean="0">
                <a:solidFill>
                  <a:schemeClr val="bg1"/>
                </a:solidFill>
              </a:rPr>
              <a:t>v klenotnictví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Sírany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soli kyseliny sírové H</a:t>
            </a:r>
            <a:r>
              <a:rPr lang="cs-CZ" baseline="-25000" dirty="0" smtClean="0">
                <a:solidFill>
                  <a:schemeClr val="bg1"/>
                </a:solidFill>
              </a:rPr>
              <a:t>2</a:t>
            </a:r>
            <a:r>
              <a:rPr lang="cs-CZ" dirty="0" smtClean="0">
                <a:solidFill>
                  <a:schemeClr val="bg1"/>
                </a:solidFill>
              </a:rPr>
              <a:t>SO</a:t>
            </a:r>
            <a:r>
              <a:rPr lang="cs-CZ" baseline="-25000" dirty="0" smtClean="0">
                <a:solidFill>
                  <a:schemeClr val="bg1"/>
                </a:solidFill>
              </a:rPr>
              <a:t>4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u="sng" dirty="0" smtClean="0">
                <a:solidFill>
                  <a:schemeClr val="bg1"/>
                </a:solidFill>
              </a:rPr>
              <a:t>Síran měďnatý CuSO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4</a:t>
            </a:r>
            <a:r>
              <a:rPr lang="cs-CZ" b="1" u="sng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přírodě se vyskytuje jako nerost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Vodný roztok k </a:t>
            </a:r>
            <a:r>
              <a:rPr lang="cs-CZ" b="1" dirty="0" smtClean="0">
                <a:solidFill>
                  <a:schemeClr val="bg1"/>
                </a:solidFill>
              </a:rPr>
              <a:t>poměďování,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 impregnaci dřeva proti hnilobě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 postřikům rostlin proti houbám a dalším škůdcům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(</a:t>
            </a:r>
            <a:r>
              <a:rPr lang="cs-CZ" dirty="0" err="1" smtClean="0">
                <a:solidFill>
                  <a:schemeClr val="bg1"/>
                </a:solidFill>
              </a:rPr>
              <a:t>pentahydrát</a:t>
            </a:r>
            <a:r>
              <a:rPr lang="cs-CZ" dirty="0" smtClean="0">
                <a:solidFill>
                  <a:schemeClr val="bg1"/>
                </a:solidFill>
              </a:rPr>
              <a:t> síranu měďnatého CuSO</a:t>
            </a:r>
            <a:r>
              <a:rPr lang="cs-CZ" baseline="-25000" dirty="0" smtClean="0">
                <a:solidFill>
                  <a:schemeClr val="bg1"/>
                </a:solidFill>
              </a:rPr>
              <a:t>4</a:t>
            </a:r>
            <a:r>
              <a:rPr lang="cs-CZ" dirty="0" smtClean="0">
                <a:solidFill>
                  <a:schemeClr val="bg1"/>
                </a:solidFill>
              </a:rPr>
              <a:t>.5H</a:t>
            </a:r>
            <a:r>
              <a:rPr lang="cs-CZ" baseline="-25000" dirty="0" smtClean="0">
                <a:solidFill>
                  <a:schemeClr val="bg1"/>
                </a:solidFill>
              </a:rPr>
              <a:t>2</a:t>
            </a:r>
            <a:r>
              <a:rPr lang="cs-CZ" dirty="0" smtClean="0">
                <a:solidFill>
                  <a:schemeClr val="bg1"/>
                </a:solidFill>
              </a:rPr>
              <a:t>O = modrá skalice)</a:t>
            </a: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13251" t="65055" r="38307" b="7573"/>
          <a:stretch>
            <a:fillRect/>
          </a:stretch>
        </p:blipFill>
        <p:spPr>
          <a:xfrm rot="10800000">
            <a:off x="6357950" y="0"/>
            <a:ext cx="2786050" cy="2500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Sírany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Síran vápenatý Ca SO</a:t>
            </a:r>
            <a:r>
              <a:rPr lang="cs-CZ" b="1" u="sng" baseline="-25000" dirty="0" smtClean="0">
                <a:solidFill>
                  <a:schemeClr val="bg1"/>
                </a:solidFill>
              </a:rPr>
              <a:t>4</a:t>
            </a:r>
            <a:endParaRPr lang="cs-CZ" b="1" u="sng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přírodě se vyskytuje jako nerost sádrovec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Vyrábí se z něj sádra </a:t>
            </a:r>
            <a:r>
              <a:rPr lang="cs-CZ" dirty="0" smtClean="0">
                <a:solidFill>
                  <a:schemeClr val="bg1"/>
                </a:solidFill>
              </a:rPr>
              <a:t>– stavebnictví, sochařství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Ve zdravotnictví se používá ke znehybnění zlomenin 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14671" t="18399" r="37077" b="51975"/>
          <a:stretch>
            <a:fillRect/>
          </a:stretch>
        </p:blipFill>
        <p:spPr>
          <a:xfrm rot="10800000">
            <a:off x="6286480" y="0"/>
            <a:ext cx="2857520" cy="25003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Další příklady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40196" t="15119" r="29471" b="51736"/>
          <a:stretch>
            <a:fillRect/>
          </a:stretch>
        </p:blipFill>
        <p:spPr>
          <a:xfrm rot="10800000">
            <a:off x="4357654" y="1500174"/>
            <a:ext cx="4786346" cy="5214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/>
          <p:nvPr/>
        </p:nvPicPr>
        <p:blipFill>
          <a:blip r:embed="rId2" cstate="print"/>
          <a:srcRect l="8101" t="51737" r="62318" b="15952"/>
          <a:stretch>
            <a:fillRect/>
          </a:stretch>
        </p:blipFill>
        <p:spPr>
          <a:xfrm rot="10800000">
            <a:off x="0" y="1571612"/>
            <a:ext cx="4357686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Úvod do obecné a anorganické chemie, J. Mach, I. </a:t>
            </a:r>
            <a:r>
              <a:rPr lang="cs-CZ" sz="2400" dirty="0" err="1" smtClean="0">
                <a:solidFill>
                  <a:schemeClr val="bg1"/>
                </a:solidFill>
              </a:rPr>
              <a:t>Plucková</a:t>
            </a:r>
            <a:r>
              <a:rPr lang="cs-CZ" sz="2400" dirty="0" smtClean="0">
                <a:solidFill>
                  <a:schemeClr val="bg1"/>
                </a:solidFill>
              </a:rPr>
              <a:t>, J. </a:t>
            </a:r>
            <a:r>
              <a:rPr lang="cs-CZ" sz="2400" dirty="0" err="1" smtClean="0">
                <a:solidFill>
                  <a:schemeClr val="bg1"/>
                </a:solidFill>
              </a:rPr>
              <a:t>Šibor</a:t>
            </a:r>
            <a:r>
              <a:rPr lang="cs-CZ" sz="2400" dirty="0" smtClean="0">
                <a:solidFill>
                  <a:schemeClr val="bg1"/>
                </a:solidFill>
              </a:rPr>
              <a:t>, nakladatelství Nová </a:t>
            </a:r>
            <a:r>
              <a:rPr lang="cs-CZ" sz="2400" dirty="0" smtClean="0">
                <a:solidFill>
                  <a:schemeClr val="bg1"/>
                </a:solidFill>
              </a:rPr>
              <a:t>škola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Naskenované obrázky str. 82 a 83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Chemie 8, J. Škoda, P. </a:t>
            </a:r>
            <a:r>
              <a:rPr lang="cs-CZ" sz="2400" dirty="0" err="1" smtClean="0">
                <a:solidFill>
                  <a:schemeClr val="bg1"/>
                </a:solidFill>
              </a:rPr>
              <a:t>Doulík</a:t>
            </a:r>
            <a:r>
              <a:rPr lang="cs-CZ" sz="2400" dirty="0" smtClean="0">
                <a:solidFill>
                  <a:schemeClr val="bg1"/>
                </a:solidFill>
              </a:rPr>
              <a:t>, nakladatelství </a:t>
            </a:r>
            <a:r>
              <a:rPr lang="cs-CZ" sz="2400" dirty="0" err="1" smtClean="0">
                <a:solidFill>
                  <a:schemeClr val="bg1"/>
                </a:solidFill>
              </a:rPr>
              <a:t>Fraus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Naskenované obrázky str. 117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Chemie 8, H. </a:t>
            </a:r>
            <a:r>
              <a:rPr lang="cs-CZ" sz="2400" dirty="0" err="1" smtClean="0">
                <a:solidFill>
                  <a:schemeClr val="bg1"/>
                </a:solidFill>
              </a:rPr>
              <a:t>Malaníková</a:t>
            </a:r>
            <a:r>
              <a:rPr lang="cs-CZ" sz="2400" dirty="0" smtClean="0">
                <a:solidFill>
                  <a:schemeClr val="bg1"/>
                </a:solidFill>
              </a:rPr>
              <a:t>, V. Vaňková, nakladatelství </a:t>
            </a:r>
            <a:r>
              <a:rPr lang="cs-CZ" sz="2400" dirty="0" smtClean="0">
                <a:solidFill>
                  <a:schemeClr val="bg1"/>
                </a:solidFill>
              </a:rPr>
              <a:t>SPN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Naskenované obrázky str. 111, 114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strips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502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Soli kyslíkatých kyselin</vt:lpstr>
      <vt:lpstr>Soli kyslíkatých kyselin</vt:lpstr>
      <vt:lpstr>Dusičnany</vt:lpstr>
      <vt:lpstr>Dusičnany</vt:lpstr>
      <vt:lpstr>Uhličitany</vt:lpstr>
      <vt:lpstr>Použití vápence</vt:lpstr>
      <vt:lpstr>Uhličitany</vt:lpstr>
      <vt:lpstr>Použití sody</vt:lpstr>
      <vt:lpstr>Fosforečnany</vt:lpstr>
      <vt:lpstr>Křemičitany</vt:lpstr>
      <vt:lpstr>Křemičitany</vt:lpstr>
      <vt:lpstr>Sírany</vt:lpstr>
      <vt:lpstr>Sírany</vt:lpstr>
      <vt:lpstr>Další příklady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Soli kyslíkatých kyselin</dc:title>
  <dc:subject>Chemie 8</dc:subject>
  <dc:creator>Přibíková</dc:creator>
  <cp:lastModifiedBy>Aleš</cp:lastModifiedBy>
  <cp:revision>17</cp:revision>
  <dcterms:created xsi:type="dcterms:W3CDTF">2011-06-26T16:34:56Z</dcterms:created>
  <dcterms:modified xsi:type="dcterms:W3CDTF">2013-01-17T17:57:58Z</dcterms:modified>
</cp:coreProperties>
</file>