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6"/>
  </p:notesMasterIdLst>
  <p:sldIdLst>
    <p:sldId id="274" r:id="rId2"/>
    <p:sldId id="276" r:id="rId3"/>
    <p:sldId id="256" r:id="rId4"/>
    <p:sldId id="262" r:id="rId5"/>
    <p:sldId id="257" r:id="rId6"/>
    <p:sldId id="258" r:id="rId7"/>
    <p:sldId id="261" r:id="rId8"/>
    <p:sldId id="260" r:id="rId9"/>
    <p:sldId id="269" r:id="rId10"/>
    <p:sldId id="266" r:id="rId11"/>
    <p:sldId id="263" r:id="rId12"/>
    <p:sldId id="271" r:id="rId13"/>
    <p:sldId id="273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549" autoAdjust="0"/>
    <p:restoredTop sz="94660"/>
  </p:normalViewPr>
  <p:slideViewPr>
    <p:cSldViewPr>
      <p:cViewPr>
        <p:scale>
          <a:sx n="96" d="100"/>
          <a:sy n="96" d="100"/>
        </p:scale>
        <p:origin x="-60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D07145-5F1C-403D-8940-3293CCB1FB97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B742D5-3DE5-4FFC-88A5-BF0A5EE198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95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8C679A-93D2-4714-867E-175837B89A9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C62978B-5FAD-40BD-96BB-154D938473C1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8587605-5961-49F3-897C-7E11C5B48A6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428596" y="4214818"/>
          <a:ext cx="8072493" cy="242889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90831"/>
                <a:gridCol w="2690831"/>
                <a:gridCol w="2690831"/>
              </a:tblGrid>
              <a:tr h="727784">
                <a:tc gridSpan="3">
                  <a:txBody>
                    <a:bodyPr/>
                    <a:lstStyle/>
                    <a:p>
                      <a:r>
                        <a:rPr lang="cs-CZ" sz="1800" dirty="0" smtClean="0"/>
                        <a:t>DUM</a:t>
                      </a:r>
                      <a:r>
                        <a:rPr lang="cs-CZ" sz="1800" b="1" dirty="0" smtClean="0"/>
                        <a:t>:</a:t>
                      </a:r>
                      <a:r>
                        <a:rPr lang="cs-CZ" sz="1800" dirty="0" smtClean="0"/>
                        <a:t>VY_32_INOVACE_VII_3_5</a:t>
                      </a:r>
                      <a:r>
                        <a:rPr lang="cs-CZ" dirty="0" smtClean="0"/>
                        <a:t>  Graf závislosti dráhy na čase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85055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Šablona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 	VIII.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Sada číslo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:3.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Pořadové číslo DUM:5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850553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			Mgr. Milan Žižka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71472" y="2071678"/>
          <a:ext cx="7358114" cy="16510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679057"/>
                <a:gridCol w="36790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Název školy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Základní škola Jičín, Husova 170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/>
                      </a:r>
                      <a:br>
                        <a:rPr lang="cs-CZ" sz="1800" dirty="0" smtClean="0">
                          <a:solidFill>
                            <a:schemeClr val="tx1"/>
                          </a:solidFill>
                        </a:rPr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CZ.1.07/1.4.00/21.2862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a název klíčové aktivity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3.2 Inovace a zkvalitnění výuky prostřednictvím ICT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04" y="285728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501122" cy="2286015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Anotace: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PowerPointová</a:t>
            </a:r>
            <a:r>
              <a:rPr lang="cs-CZ" sz="3200" b="1" dirty="0" smtClean="0"/>
              <a:t> Prezentace  určená k vytváření a prohlubování dovedností v práci           s grafem.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97210654"/>
              </p:ext>
            </p:extLst>
          </p:nvPr>
        </p:nvGraphicFramePr>
        <p:xfrm>
          <a:off x="285720" y="2928934"/>
          <a:ext cx="8501122" cy="34976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43206"/>
                <a:gridCol w="5857916"/>
              </a:tblGrid>
              <a:tr h="571504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Výukový</a:t>
                      </a:r>
                      <a:endParaRPr lang="cs-CZ" dirty="0"/>
                    </a:p>
                  </a:txBody>
                  <a:tcPr/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/>
                        <a:t>Typická věková skupina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13 let</a:t>
                      </a:r>
                      <a:endParaRPr lang="cs-CZ" dirty="0"/>
                    </a:p>
                  </a:txBody>
                  <a:tcPr/>
                </a:tc>
              </a:tr>
              <a:tr h="2357454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Graf</a:t>
                      </a:r>
                      <a:r>
                        <a:rPr lang="cs-CZ" baseline="0" dirty="0" smtClean="0"/>
                        <a:t> z</a:t>
                      </a:r>
                      <a:r>
                        <a:rPr lang="cs-CZ" dirty="0" smtClean="0"/>
                        <a:t>ávislosti dráhy na čase, tabulka.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700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Graf závislosti dráhy na čase</a:t>
            </a:r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929066"/>
            <a:ext cx="7854696" cy="17526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Vytvořte graf „</a:t>
            </a:r>
            <a:r>
              <a:rPr lang="cs-CZ" sz="3200" dirty="0" err="1" smtClean="0">
                <a:solidFill>
                  <a:schemeClr val="bg1"/>
                </a:solidFill>
              </a:rPr>
              <a:t>st</a:t>
            </a:r>
            <a:r>
              <a:rPr lang="cs-CZ" sz="3200" dirty="0" smtClean="0">
                <a:solidFill>
                  <a:schemeClr val="bg1"/>
                </a:solidFill>
              </a:rPr>
              <a:t>“ pro zvolenou rychlost.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28604"/>
            <a:ext cx="8286808" cy="2643206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Dráhu vypočítáme, když rychlost násobíme </a:t>
            </a:r>
            <a:r>
              <a:rPr lang="cs-CZ" sz="5400" dirty="0" smtClean="0">
                <a:solidFill>
                  <a:schemeClr val="tx1"/>
                </a:solidFill>
              </a:rPr>
              <a:t>časem: </a:t>
            </a:r>
            <a:r>
              <a:rPr lang="cs-CZ" sz="5400" dirty="0" smtClean="0">
                <a:solidFill>
                  <a:schemeClr val="tx1"/>
                </a:solidFill>
              </a:rPr>
              <a:t/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>s = v.t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8110566" cy="1752600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/>
              <a:t>Pokud známe rychlost, můžeme vypočítat dráhy, které urazí těleso v určitých časových úsecích. Pokud časové úseky nejsou dané, můžeme je vhodně zvolit. V čase t</a:t>
            </a:r>
            <a:r>
              <a:rPr lang="cs-CZ" sz="3200" baseline="-25000" dirty="0" smtClean="0"/>
              <a:t>1  </a:t>
            </a:r>
            <a:endParaRPr lang="cs-CZ" sz="3200" dirty="0" smtClean="0"/>
          </a:p>
          <a:p>
            <a:pPr algn="l"/>
            <a:r>
              <a:rPr lang="cs-CZ" sz="3200" dirty="0" smtClean="0"/>
              <a:t>bude příslušná dráha </a:t>
            </a:r>
            <a:r>
              <a:rPr lang="cs-CZ" sz="3200" dirty="0" smtClean="0"/>
              <a:t>s</a:t>
            </a:r>
            <a:r>
              <a:rPr lang="cs-CZ" sz="3200" baseline="-25000" dirty="0" smtClean="0"/>
              <a:t>1</a:t>
            </a:r>
            <a:r>
              <a:rPr lang="cs-CZ" sz="3200" dirty="0" smtClean="0"/>
              <a:t> </a:t>
            </a:r>
            <a:r>
              <a:rPr lang="cs-CZ" sz="3200" dirty="0" smtClean="0"/>
              <a:t>= v .t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3058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Těleso se pohybuje rychlostí 10 m/s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00100" y="2928934"/>
          <a:ext cx="7286675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57335"/>
                <a:gridCol w="1457335"/>
                <a:gridCol w="1457335"/>
                <a:gridCol w="1457335"/>
                <a:gridCol w="145733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 </a:t>
                      </a:r>
                      <a:r>
                        <a:rPr lang="cs-CZ" sz="2000" smtClean="0"/>
                        <a:t>t /s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Dráha s(m)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14348" y="1500174"/>
            <a:ext cx="750099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vztahu pro výpočet dráhy </a:t>
            </a:r>
            <a:r>
              <a:rPr lang="cs-CZ" sz="2400" dirty="0" smtClean="0"/>
              <a:t>s </a:t>
            </a:r>
            <a:r>
              <a:rPr lang="cs-CZ" sz="2400" dirty="0" smtClean="0"/>
              <a:t>= v . t  budeme dosazovat zvolené časy </a:t>
            </a:r>
            <a:r>
              <a:rPr lang="cs-CZ" sz="2800" dirty="0" smtClean="0"/>
              <a:t>–</a:t>
            </a:r>
            <a:r>
              <a:rPr lang="cs-CZ" sz="2000" dirty="0" smtClean="0"/>
              <a:t> (například po 5 s )</a:t>
            </a:r>
            <a:r>
              <a:rPr lang="cs-CZ" sz="2400" dirty="0" smtClean="0"/>
              <a:t>a vypočítáme dráhy uražené v příslušných dobách. Zapíšeme do tabulky.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5000636"/>
          <a:ext cx="7000925" cy="792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0185"/>
                <a:gridCol w="1400185"/>
                <a:gridCol w="1400185"/>
                <a:gridCol w="1400185"/>
                <a:gridCol w="140018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 t/ 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Dráha v 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50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100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150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28662" y="3786190"/>
            <a:ext cx="72866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okamžiku zmačknutí stopek bude  dráha  nulová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2357422" y="4286256"/>
            <a:ext cx="531395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 smtClean="0"/>
              <a:t>Pro čas 5 s bude dráha s = 5 . 10;  Tedy s = 50 m.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571636"/>
          </a:xfrm>
        </p:spPr>
        <p:txBody>
          <a:bodyPr>
            <a:noAutofit/>
          </a:bodyPr>
          <a:lstStyle/>
          <a:p>
            <a:r>
              <a:rPr lang="cs-CZ" sz="2400" dirty="0" smtClean="0"/>
              <a:t>Narýsujeme kolmé osy. Na vodorovnou osu budeme nanášet čas </a:t>
            </a:r>
            <a:r>
              <a:rPr lang="cs-CZ" sz="2400" u="sng" dirty="0" smtClean="0"/>
              <a:t>t</a:t>
            </a:r>
            <a:r>
              <a:rPr lang="cs-CZ" sz="2400" dirty="0" smtClean="0"/>
              <a:t> a na svislou dráhu </a:t>
            </a:r>
            <a:r>
              <a:rPr lang="cs-CZ" sz="2400" u="sng" dirty="0" smtClean="0"/>
              <a:t>s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r>
              <a:rPr lang="cs-CZ" sz="2400" dirty="0" smtClean="0"/>
              <a:t> Pokud měřítko není zadané zvolíme jej. Například v tomto případě zvolíme 2cm </a:t>
            </a:r>
            <a:r>
              <a:rPr lang="en-US" sz="2400" dirty="0" smtClean="0"/>
              <a:t>≙</a:t>
            </a:r>
            <a:r>
              <a:rPr lang="cs-CZ" sz="2400" dirty="0" smtClean="0">
                <a:ea typeface="MS Mincho"/>
              </a:rPr>
              <a:t> 5 min pro čas a 2 cm</a:t>
            </a:r>
            <a:r>
              <a:rPr lang="cs-CZ" sz="2400" dirty="0">
                <a:ea typeface="MS Mincho"/>
              </a:rPr>
              <a:t> </a:t>
            </a:r>
            <a:r>
              <a:rPr lang="en-US" sz="2400" dirty="0" smtClean="0"/>
              <a:t>≙</a:t>
            </a:r>
            <a:r>
              <a:rPr lang="cs-CZ" sz="2400" dirty="0" smtClean="0">
                <a:ea typeface="MS Mincho"/>
              </a:rPr>
              <a:t> 50 m pro dráhu.</a:t>
            </a:r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858016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/ 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/ m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071942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2285984" y="514351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14351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714744" y="5143512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85786" y="4000504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42910" y="3143248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00"/>
                            </p:stCondLst>
                            <p:childTnLst>
                              <p:par>
                                <p:cTn id="47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3000"/>
                            </p:stCondLst>
                            <p:childTnLst>
                              <p:par>
                                <p:cTn id="72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500"/>
                            </p:stCondLst>
                            <p:childTnLst>
                              <p:par>
                                <p:cTn id="80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3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6500"/>
                            </p:stCondLst>
                            <p:childTnLst>
                              <p:par>
                                <p:cTn id="88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3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9500"/>
                            </p:stCondLst>
                            <p:childTnLst>
                              <p:par>
                                <p:cTn id="96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3" fill="hold">
                            <p:stCondLst>
                              <p:cond delay="14500"/>
                            </p:stCondLst>
                            <p:childTnLst>
                              <p:par>
                                <p:cTn id="104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19500"/>
                            </p:stCondLst>
                            <p:childTnLst>
                              <p:par>
                                <p:cTn id="112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20500"/>
                            </p:stCondLst>
                            <p:childTnLst>
                              <p:par>
                                <p:cTn id="120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1500"/>
                            </p:stCondLst>
                            <p:childTnLst>
                              <p:par>
                                <p:cTn id="128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5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5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26500"/>
                            </p:stCondLst>
                            <p:childTnLst>
                              <p:par>
                                <p:cTn id="136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31500"/>
                            </p:stCondLst>
                            <p:childTnLst>
                              <p:par>
                                <p:cTn id="144" presetID="54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1" fill="hold">
                            <p:stCondLst>
                              <p:cond delay="32500"/>
                            </p:stCondLst>
                            <p:childTnLst>
                              <p:par>
                                <p:cTn id="152" presetID="54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3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857256"/>
          </a:xfrm>
        </p:spPr>
        <p:txBody>
          <a:bodyPr>
            <a:noAutofit/>
          </a:bodyPr>
          <a:lstStyle/>
          <a:p>
            <a:r>
              <a:rPr lang="cs-CZ" sz="2400" dirty="0" smtClean="0">
                <a:ea typeface="MS Mincho"/>
              </a:rPr>
              <a:t>Do grafu vyneseme body, které odpovídají příslušným dvojicím</a:t>
            </a:r>
            <a:endParaRPr lang="cs-CZ" sz="2400" dirty="0"/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/ 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/ m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714348" y="1000108"/>
          <a:ext cx="2724152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62076"/>
                <a:gridCol w="136207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Čas t/ 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Dráha s/ 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285984" y="407194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3071802" y="335756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3786182" y="264318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00100" y="400050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3500430" y="1000108"/>
          <a:ext cx="12192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7" name="Tabulka 36"/>
          <p:cNvGraphicFramePr>
            <a:graphicFrameLocks noGrp="1"/>
          </p:cNvGraphicFramePr>
          <p:nvPr/>
        </p:nvGraphicFramePr>
        <p:xfrm>
          <a:off x="4786314" y="1000108"/>
          <a:ext cx="12192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8" name="Tabulka 37"/>
          <p:cNvGraphicFramePr>
            <a:graphicFrameLocks noGrp="1"/>
          </p:cNvGraphicFramePr>
          <p:nvPr/>
        </p:nvGraphicFramePr>
        <p:xfrm>
          <a:off x="6072198" y="1000108"/>
          <a:ext cx="12192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150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9" name="TextovéPole 28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3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229600" cy="857256"/>
          </a:xfrm>
        </p:spPr>
        <p:txBody>
          <a:bodyPr>
            <a:noAutofit/>
          </a:bodyPr>
          <a:lstStyle/>
          <a:p>
            <a:r>
              <a:rPr lang="cs-CZ" sz="2400" dirty="0" smtClean="0">
                <a:ea typeface="MS Mincho"/>
              </a:rPr>
              <a:t> </a:t>
            </a:r>
            <a:r>
              <a:rPr lang="cs-CZ" sz="2800" dirty="0" smtClean="0">
                <a:ea typeface="MS Mincho"/>
              </a:rPr>
              <a:t>Body spojíme - dokončíme graf.</a:t>
            </a:r>
            <a:endParaRPr lang="cs-CZ" sz="2800" dirty="0"/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465173" y="3393281"/>
            <a:ext cx="4358512" cy="79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/ 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/ m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285984" y="407194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3071802" y="335756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3786182" y="264318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00100" y="400050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cxnSp>
        <p:nvCxnSpPr>
          <p:cNvPr id="40" name="Přímá spojovací čára 39"/>
          <p:cNvCxnSpPr>
            <a:stCxn id="19" idx="0"/>
          </p:cNvCxnSpPr>
          <p:nvPr/>
        </p:nvCxnSpPr>
        <p:spPr>
          <a:xfrm rot="5400000" flipH="1" flipV="1">
            <a:off x="1724942" y="1561150"/>
            <a:ext cx="3214710" cy="3235634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8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500042"/>
            <a:ext cx="7851648" cy="240030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Grafem závislosti dráhy na čase v našem příkladě je přímka.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3857628"/>
            <a:ext cx="7854696" cy="17526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</a:rPr>
              <a:t>Tato přímka prochází počátkem</a:t>
            </a:r>
            <a:r>
              <a:rPr lang="cs-CZ" sz="3600" dirty="0" smtClean="0">
                <a:solidFill>
                  <a:srgbClr val="002060"/>
                </a:solidFill>
              </a:rPr>
              <a:t>.</a:t>
            </a:r>
            <a:endParaRPr lang="cs-CZ" sz="36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2" animBg="1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85728"/>
            <a:ext cx="7851648" cy="1571636"/>
          </a:xfrm>
        </p:spPr>
        <p:txBody>
          <a:bodyPr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Úkol 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1500174"/>
            <a:ext cx="7926134" cy="1784810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l"/>
            <a:r>
              <a:rPr lang="cs-CZ" sz="2800" dirty="0" smtClean="0">
                <a:solidFill>
                  <a:schemeClr val="bg1"/>
                </a:solidFill>
              </a:rPr>
              <a:t>Sestroj graf závislosti dráhy na čase pro  automobil  </a:t>
            </a:r>
            <a:r>
              <a:rPr lang="cs-CZ" sz="2800" dirty="0">
                <a:solidFill>
                  <a:schemeClr val="bg1"/>
                </a:solidFill>
              </a:rPr>
              <a:t>s</a:t>
            </a:r>
            <a:r>
              <a:rPr lang="cs-CZ" sz="2800" dirty="0" smtClean="0">
                <a:solidFill>
                  <a:schemeClr val="bg1"/>
                </a:solidFill>
              </a:rPr>
              <a:t> rychlostí v= </a:t>
            </a:r>
            <a:r>
              <a:rPr lang="cs-CZ" sz="2800" dirty="0" smtClean="0">
                <a:solidFill>
                  <a:schemeClr val="bg1"/>
                </a:solidFill>
              </a:rPr>
              <a:t>20    .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4282" y="3286124"/>
            <a:ext cx="892971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Pracuj na milimetrový papír. Nejprve  vytvoř tabulku. </a:t>
            </a:r>
          </a:p>
          <a:p>
            <a:r>
              <a:rPr lang="cs-CZ" sz="3600" dirty="0" smtClean="0"/>
              <a:t>Zvol měřítko pro osu času 1 cm </a:t>
            </a:r>
            <a:r>
              <a:rPr lang="en-US" sz="3600" dirty="0" smtClean="0"/>
              <a:t>≙ </a:t>
            </a:r>
            <a:r>
              <a:rPr lang="cs-CZ" sz="3600" dirty="0" smtClean="0"/>
              <a:t>1 s a pro osu dráhy  zvol 1 cm </a:t>
            </a:r>
            <a:r>
              <a:rPr lang="en-US" sz="3600" dirty="0" smtClean="0"/>
              <a:t>≙ </a:t>
            </a:r>
            <a:r>
              <a:rPr lang="cs-CZ" sz="3600" dirty="0" smtClean="0"/>
              <a:t>40 m.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488" y="1928802"/>
            <a:ext cx="333375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214422"/>
            <a:ext cx="1285884" cy="857256"/>
          </a:xfrm>
        </p:spPr>
        <p:txBody>
          <a:bodyPr>
            <a:noAutofit/>
          </a:bodyPr>
          <a:lstStyle/>
          <a:p>
            <a:pPr>
              <a:tabLst>
                <a:tab pos="982663" algn="l"/>
              </a:tabLst>
            </a:pPr>
            <a:r>
              <a:rPr lang="cs-CZ" sz="3200" dirty="0" smtClean="0">
                <a:solidFill>
                  <a:schemeClr val="tx1"/>
                </a:solidFill>
                <a:ea typeface="MS Mincho"/>
              </a:rPr>
              <a:t>Graf 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/ 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/ m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3000364" y="4143380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4429124" y="335756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000100" y="400050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160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40" name="Přímá spojovací čára 39"/>
          <p:cNvCxnSpPr/>
          <p:nvPr/>
        </p:nvCxnSpPr>
        <p:spPr>
          <a:xfrm flipV="1">
            <a:off x="1714480" y="2857496"/>
            <a:ext cx="3929090" cy="2021188"/>
          </a:xfrm>
          <a:prstGeom prst="line">
            <a:avLst/>
          </a:prstGeom>
          <a:ln w="412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2285984" y="357166"/>
          <a:ext cx="6572296" cy="1221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074"/>
                <a:gridCol w="1643074"/>
                <a:gridCol w="1643074"/>
                <a:gridCol w="1643074"/>
              </a:tblGrid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 t/ 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</a:tr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Dráha s/ 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160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" name="TextovéPole 37"/>
          <p:cNvSpPr txBox="1"/>
          <p:nvPr/>
        </p:nvSpPr>
        <p:spPr>
          <a:xfrm>
            <a:off x="214282" y="28572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Tabulka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Do </a:t>
            </a:r>
            <a:r>
              <a:rPr lang="cs-CZ" sz="2800" dirty="0" smtClean="0">
                <a:solidFill>
                  <a:schemeClr val="tx1"/>
                </a:solidFill>
              </a:rPr>
              <a:t>grafu z předešlé úlohy vynes graf závislosti</a:t>
            </a:r>
            <a:br>
              <a:rPr lang="cs-CZ" sz="2800" dirty="0" smtClean="0">
                <a:solidFill>
                  <a:schemeClr val="tx1"/>
                </a:solidFill>
              </a:rPr>
            </a:br>
            <a:r>
              <a:rPr lang="cs-CZ" sz="2800" dirty="0" smtClean="0">
                <a:solidFill>
                  <a:schemeClr val="tx1"/>
                </a:solidFill>
              </a:rPr>
              <a:t> dráhy na čase auta, které se pohybuje </a:t>
            </a:r>
            <a:r>
              <a:rPr lang="cs-CZ" sz="2800" dirty="0" smtClean="0">
                <a:solidFill>
                  <a:schemeClr val="tx1"/>
                </a:solidFill>
              </a:rPr>
              <a:t>rychlostí          .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t">
              <a:buNone/>
            </a:pPr>
            <a:r>
              <a:rPr lang="cs-CZ" b="1" dirty="0" smtClean="0"/>
              <a:t>Řešení:</a:t>
            </a:r>
          </a:p>
          <a:p>
            <a:pPr fontAlgn="t">
              <a:buNone/>
            </a:pPr>
            <a:endParaRPr lang="cs-CZ" b="1" dirty="0" smtClean="0"/>
          </a:p>
          <a:p>
            <a:pPr fontAlgn="t">
              <a:buNone/>
            </a:pPr>
            <a:endParaRPr lang="cs-CZ" b="1" dirty="0" smtClean="0"/>
          </a:p>
          <a:p>
            <a:pPr fontAlgn="t">
              <a:buNone/>
            </a:pPr>
            <a:r>
              <a:rPr lang="cs-CZ" b="1" dirty="0" smtClean="0"/>
              <a:t>Tabulka:</a:t>
            </a:r>
            <a:endParaRPr lang="cs-CZ" dirty="0" smtClean="0"/>
          </a:p>
          <a:p>
            <a:pPr fontAlgn="t">
              <a:buNone/>
            </a:pPr>
            <a:endParaRPr lang="cs-CZ" dirty="0" smtClean="0"/>
          </a:p>
          <a:p>
            <a:pPr fontAlgn="t">
              <a:buNone/>
            </a:pPr>
            <a:endParaRPr lang="cs-CZ" b="1" dirty="0" smtClean="0"/>
          </a:p>
          <a:p>
            <a:pPr fontAlgn="t">
              <a:buNone/>
            </a:pPr>
            <a:endParaRPr lang="cs-CZ" b="1" dirty="0" smtClean="0"/>
          </a:p>
          <a:p>
            <a:pPr fontAlgn="t"/>
            <a:endParaRPr lang="cs-CZ" dirty="0" smtClean="0"/>
          </a:p>
          <a:p>
            <a:pPr fontAlgn="t"/>
            <a:endParaRPr lang="cs-CZ" dirty="0" smtClean="0"/>
          </a:p>
          <a:p>
            <a:pPr fontAlgn="t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358082" y="1357298"/>
            <a:ext cx="619703" cy="642942"/>
          </a:xfrm>
          <a:prstGeom prst="rect">
            <a:avLst/>
          </a:prstGeom>
          <a:noFill/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643042" y="4000504"/>
          <a:ext cx="6096000" cy="128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="1" dirty="0" smtClean="0"/>
                        <a:t>Čas t/ s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Dráha s/ m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Nadpis 1"/>
          <p:cNvSpPr txBox="1">
            <a:spLocks/>
          </p:cNvSpPr>
          <p:nvPr/>
        </p:nvSpPr>
        <p:spPr>
          <a:xfrm>
            <a:off x="357158" y="0"/>
            <a:ext cx="7851648" cy="1214422"/>
          </a:xfrm>
          <a:prstGeom prst="rect">
            <a:avLst/>
          </a:prstGeom>
        </p:spPr>
        <p:txBody>
          <a:bodyPr vert="horz" lIns="0" rIns="0" bIns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Úkol 2</a:t>
            </a:r>
            <a:endParaRPr kumimoji="0" lang="cs-CZ" sz="5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214422"/>
            <a:ext cx="1285884" cy="857256"/>
          </a:xfrm>
        </p:spPr>
        <p:txBody>
          <a:bodyPr>
            <a:noAutofit/>
          </a:bodyPr>
          <a:lstStyle/>
          <a:p>
            <a:pPr>
              <a:tabLst>
                <a:tab pos="982663" algn="l"/>
              </a:tabLst>
            </a:pPr>
            <a:r>
              <a:rPr lang="cs-CZ" sz="3200" dirty="0" smtClean="0">
                <a:solidFill>
                  <a:schemeClr val="tx1"/>
                </a:solidFill>
                <a:ea typeface="MS Mincho"/>
              </a:rPr>
              <a:t>Graf: </a:t>
            </a:r>
            <a:endParaRPr lang="cs-CZ" sz="3200" dirty="0">
              <a:solidFill>
                <a:schemeClr val="tx1"/>
              </a:solidFill>
            </a:endParaRPr>
          </a:p>
        </p:txBody>
      </p:sp>
      <p:cxnSp>
        <p:nvCxnSpPr>
          <p:cNvPr id="4" name="Přímá spojovací čára 3"/>
          <p:cNvCxnSpPr/>
          <p:nvPr/>
        </p:nvCxnSpPr>
        <p:spPr>
          <a:xfrm rot="5400000">
            <a:off x="-71470" y="3786190"/>
            <a:ext cx="3571900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1428728" y="4857760"/>
            <a:ext cx="5929354" cy="1588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929454" y="5143512"/>
            <a:ext cx="500066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5357826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 / 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2910" y="214311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s/ m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 rot="5400000" flipH="1" flipV="1">
            <a:off x="1214414" y="2214554"/>
            <a:ext cx="428628" cy="1588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rot="5400000">
            <a:off x="23224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 rot="5400000">
            <a:off x="303608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>
            <a:off x="3750463" y="4893479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1571604" y="414338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571604" y="342900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1571604" y="2714620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Prstenec 18"/>
          <p:cNvSpPr/>
          <p:nvPr/>
        </p:nvSpPr>
        <p:spPr>
          <a:xfrm>
            <a:off x="1643042" y="478632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3071802" y="407194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4500562" y="335756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285984" y="5072074"/>
            <a:ext cx="285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28926" y="507207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28662" y="400050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80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857224" y="321468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160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14744" y="5072074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cxnSp>
        <p:nvCxnSpPr>
          <p:cNvPr id="40" name="Přímá spojovací čára 39"/>
          <p:cNvCxnSpPr/>
          <p:nvPr/>
        </p:nvCxnSpPr>
        <p:spPr>
          <a:xfrm flipV="1">
            <a:off x="1714480" y="2857496"/>
            <a:ext cx="3929090" cy="2021188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5400000">
            <a:off x="446563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 rot="5400000">
            <a:off x="518001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5400000">
            <a:off x="5894397" y="4892685"/>
            <a:ext cx="214314" cy="1588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9" name="Tabulka 28"/>
          <p:cNvGraphicFramePr>
            <a:graphicFrameLocks noGrp="1"/>
          </p:cNvGraphicFramePr>
          <p:nvPr/>
        </p:nvGraphicFramePr>
        <p:xfrm>
          <a:off x="2285984" y="357166"/>
          <a:ext cx="6572296" cy="1221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3074"/>
                <a:gridCol w="1643074"/>
                <a:gridCol w="1643074"/>
                <a:gridCol w="1643074"/>
              </a:tblGrid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Čas v s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4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</a:t>
                      </a:r>
                      <a:endParaRPr lang="cs-CZ" sz="2000" dirty="0"/>
                    </a:p>
                  </a:txBody>
                  <a:tcPr/>
                </a:tc>
              </a:tr>
              <a:tr h="610554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Dráha v 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80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160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8" name="TextovéPole 37"/>
          <p:cNvSpPr txBox="1"/>
          <p:nvPr/>
        </p:nvSpPr>
        <p:spPr>
          <a:xfrm>
            <a:off x="214282" y="285728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Tabulka: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29124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1" name="Prstenec 40"/>
          <p:cNvSpPr/>
          <p:nvPr/>
        </p:nvSpPr>
        <p:spPr>
          <a:xfrm>
            <a:off x="3071802" y="3857628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Prstenec 41"/>
          <p:cNvSpPr/>
          <p:nvPr/>
        </p:nvSpPr>
        <p:spPr>
          <a:xfrm>
            <a:off x="4500562" y="3000372"/>
            <a:ext cx="142876" cy="142876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46" name="Přímá spojovací čára 45"/>
          <p:cNvCxnSpPr>
            <a:stCxn id="19" idx="6"/>
          </p:cNvCxnSpPr>
          <p:nvPr/>
        </p:nvCxnSpPr>
        <p:spPr>
          <a:xfrm flipV="1">
            <a:off x="1785918" y="2500306"/>
            <a:ext cx="3714776" cy="2357454"/>
          </a:xfrm>
          <a:prstGeom prst="line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1571604" y="3071810"/>
            <a:ext cx="214314" cy="1588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1571604" y="3786190"/>
            <a:ext cx="214314" cy="1588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857224" y="3571876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100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857224" y="2786058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200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1142976" y="5072074"/>
            <a:ext cx="5000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4" presetClass="entr" presetSubtype="0" accel="10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8" presetClass="entr" presetSubtype="3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8" presetClass="entr" presetSubtype="3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3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  <p:bldP spid="23" grpId="0" animBg="1"/>
      <p:bldP spid="4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4572008"/>
            <a:ext cx="8496944" cy="132343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b="1" dirty="0" smtClean="0"/>
              <a:t>GRAF TĚLESA, KTERÉ MÁ VĚTŠÍ </a:t>
            </a:r>
            <a:r>
              <a:rPr lang="cs-CZ" sz="4000" b="1" dirty="0" smtClean="0"/>
              <a:t>RYCHLOST, </a:t>
            </a:r>
            <a:r>
              <a:rPr lang="cs-CZ" sz="4000" b="1" dirty="0" smtClean="0"/>
              <a:t>STOUPÁ STRMĚJI.</a:t>
            </a:r>
            <a:endParaRPr lang="cs-CZ" sz="4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285860"/>
            <a:ext cx="80010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2060"/>
                </a:solidFill>
              </a:rPr>
              <a:t>Poznáš podle grafu, které těleso se pohybuje rychleji?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1047</TotalTime>
  <Words>487</Words>
  <Application>Microsoft Office PowerPoint</Application>
  <PresentationFormat>Předvádění na obrazovce (4:3)</PresentationFormat>
  <Paragraphs>148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Anotace: PowerPointová Prezentace  určená k vytváření a prohlubování dovedností v práci           s grafem.</vt:lpstr>
      <vt:lpstr>Graf závislosti dráhy na čase</vt:lpstr>
      <vt:lpstr>Dráhu vypočítáme, když rychlost násobíme časem:  s = v.t</vt:lpstr>
      <vt:lpstr>Těleso se pohybuje rychlostí 10 m/s</vt:lpstr>
      <vt:lpstr>Narýsujeme kolmé osy. Na vodorovnou osu budeme nanášet čas t a na svislou dráhu s.  Pokud měřítko není zadané zvolíme jej. Například v tomto případě zvolíme 2cm ≙ 5 min pro čas a 2 cm ≙ 50 m pro dráhu.</vt:lpstr>
      <vt:lpstr>Do grafu vyneseme body, které odpovídají příslušným dvojicím</vt:lpstr>
      <vt:lpstr> Body spojíme - dokončíme graf.</vt:lpstr>
      <vt:lpstr>Grafem závislosti dráhy na čase v našem příkladě je přímka.</vt:lpstr>
      <vt:lpstr>Úkol 1</vt:lpstr>
      <vt:lpstr>Graf </vt:lpstr>
      <vt:lpstr> Do grafu z předešlé úlohy vynes graf závislosti  dráhy na čase auta, které se pohybuje rychlostí          . </vt:lpstr>
      <vt:lpstr>Graf: </vt:lpstr>
      <vt:lpstr>Snímek 14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Graf závislosti dráhy na čase</dc:title>
  <dc:creator>Oem</dc:creator>
  <cp:lastModifiedBy>Oem</cp:lastModifiedBy>
  <cp:revision>119</cp:revision>
  <dcterms:created xsi:type="dcterms:W3CDTF">2012-10-30T19:46:35Z</dcterms:created>
  <dcterms:modified xsi:type="dcterms:W3CDTF">2013-01-20T16:06:17Z</dcterms:modified>
</cp:coreProperties>
</file>