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75" r:id="rId2"/>
    <p:sldId id="276" r:id="rId3"/>
    <p:sldId id="274" r:id="rId4"/>
    <p:sldId id="257" r:id="rId5"/>
    <p:sldId id="266" r:id="rId6"/>
    <p:sldId id="258" r:id="rId7"/>
    <p:sldId id="256" r:id="rId8"/>
    <p:sldId id="259" r:id="rId9"/>
    <p:sldId id="260" r:id="rId10"/>
    <p:sldId id="261" r:id="rId11"/>
    <p:sldId id="277" r:id="rId12"/>
    <p:sldId id="278" r:id="rId13"/>
    <p:sldId id="272" r:id="rId14"/>
    <p:sldId id="270" r:id="rId15"/>
    <p:sldId id="271" r:id="rId16"/>
    <p:sldId id="268" r:id="rId17"/>
    <p:sldId id="273" r:id="rId18"/>
    <p:sldId id="279" r:id="rId19"/>
    <p:sldId id="264" r:id="rId20"/>
    <p:sldId id="263" r:id="rId21"/>
    <p:sldId id="265" r:id="rId22"/>
    <p:sldId id="26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15" autoAdjust="0"/>
    <p:restoredTop sz="94660"/>
  </p:normalViewPr>
  <p:slideViewPr>
    <p:cSldViewPr>
      <p:cViewPr>
        <p:scale>
          <a:sx n="100" d="100"/>
          <a:sy n="100" d="100"/>
        </p:scale>
        <p:origin x="-27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5CF20-AF72-48B5-8F54-9A5FC542201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736C5-3215-40E1-973B-A74E9BBCC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E700C5E-1CDC-4C87-9A77-E84241E289E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F7CD43D-E491-4EA9-B736-78E75AD71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28596" y="4214818"/>
          <a:ext cx="8072493" cy="24288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0831"/>
                <a:gridCol w="2690831"/>
                <a:gridCol w="2690831"/>
              </a:tblGrid>
              <a:tr h="727784">
                <a:tc gridSpan="3">
                  <a:txBody>
                    <a:bodyPr/>
                    <a:lstStyle/>
                    <a:p>
                      <a:r>
                        <a:rPr lang="cs-CZ" sz="1800" dirty="0" smtClean="0"/>
                        <a:t>DUM</a:t>
                      </a:r>
                      <a:r>
                        <a:rPr lang="cs-CZ" sz="1800" b="1" dirty="0" smtClean="0"/>
                        <a:t>:</a:t>
                      </a:r>
                      <a:r>
                        <a:rPr lang="cs-CZ" sz="1800" dirty="0" smtClean="0"/>
                        <a:t>VY_32_INOVACE_VII_3_6</a:t>
                      </a:r>
                      <a:r>
                        <a:rPr lang="cs-CZ" dirty="0" smtClean="0"/>
                        <a:t>  Práce s grafem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50553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Šablona číslo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: 	VIII.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Sada číslo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:3.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Pořadové číslo DUM:6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850553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			Mgr. Milan Žižka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71472" y="2071678"/>
          <a:ext cx="7358114" cy="1925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9057"/>
                <a:gridCol w="36790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Základní škola Jičín, Husova 170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cs-CZ" sz="1800" dirty="0" smtClean="0">
                          <a:solidFill>
                            <a:schemeClr val="tx1"/>
                          </a:solidFill>
                        </a:rPr>
                      </a:b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CZ.1.07/1.4.00/21.2862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a název klíčové aktivity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3.2 Inovace a zkvalitnění výuky prostřednictvím ICT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428605"/>
            <a:ext cx="8501122" cy="2286015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Anotace: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PowerPointová</a:t>
            </a:r>
            <a:r>
              <a:rPr lang="cs-CZ" sz="3200" b="1" dirty="0" smtClean="0"/>
              <a:t> Prezentace  určená k prohlubování dovedností v práci s grafem závislosti dráhy na čase.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2928934"/>
          <a:ext cx="8501122" cy="3637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3206"/>
                <a:gridCol w="5857916"/>
              </a:tblGrid>
              <a:tr h="571504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Výukový</a:t>
                      </a:r>
                      <a:endParaRPr lang="cs-CZ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/>
                        <a:t>Typická věková skupina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13 let</a:t>
                      </a:r>
                      <a:endParaRPr lang="cs-CZ" dirty="0"/>
                    </a:p>
                  </a:txBody>
                  <a:tcPr/>
                </a:tc>
              </a:tr>
              <a:tr h="2357454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Graf, dráha,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čas.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Výbuch 1 95"/>
          <p:cNvSpPr/>
          <p:nvPr/>
        </p:nvSpPr>
        <p:spPr>
          <a:xfrm>
            <a:off x="357158" y="0"/>
            <a:ext cx="2214578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Už víme</a:t>
            </a:r>
            <a:endParaRPr lang="cs-CZ" dirty="0"/>
          </a:p>
        </p:txBody>
      </p:sp>
      <p:grpSp>
        <p:nvGrpSpPr>
          <p:cNvPr id="69" name="Skupina 68"/>
          <p:cNvGrpSpPr/>
          <p:nvPr/>
        </p:nvGrpSpPr>
        <p:grpSpPr>
          <a:xfrm>
            <a:off x="357158" y="1928802"/>
            <a:ext cx="7500990" cy="4709510"/>
            <a:chOff x="642910" y="1214422"/>
            <a:chExt cx="7215238" cy="4495991"/>
          </a:xfrm>
        </p:grpSpPr>
        <p:sp>
          <p:nvSpPr>
            <p:cNvPr id="70" name="TextovéPole 69"/>
            <p:cNvSpPr txBox="1"/>
            <p:nvPr/>
          </p:nvSpPr>
          <p:spPr>
            <a:xfrm>
              <a:off x="642910" y="1500174"/>
              <a:ext cx="928694" cy="352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s / m</a:t>
              </a:r>
              <a:endParaRPr lang="cs-CZ" dirty="0"/>
            </a:p>
          </p:txBody>
        </p:sp>
        <p:cxnSp>
          <p:nvCxnSpPr>
            <p:cNvPr id="71" name="Přímá spojovací čára 70"/>
            <p:cNvCxnSpPr/>
            <p:nvPr/>
          </p:nvCxnSpPr>
          <p:spPr>
            <a:xfrm rot="5400000">
              <a:off x="-465173" y="3393281"/>
              <a:ext cx="4358512" cy="79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Přímá spojovací čára 71"/>
            <p:cNvCxnSpPr/>
            <p:nvPr/>
          </p:nvCxnSpPr>
          <p:spPr>
            <a:xfrm>
              <a:off x="1428728" y="4857760"/>
              <a:ext cx="5929354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Přímá spojovací šipka 72"/>
            <p:cNvCxnSpPr/>
            <p:nvPr/>
          </p:nvCxnSpPr>
          <p:spPr>
            <a:xfrm>
              <a:off x="6929454" y="5143512"/>
              <a:ext cx="500066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ovéPole 73"/>
            <p:cNvSpPr txBox="1"/>
            <p:nvPr/>
          </p:nvSpPr>
          <p:spPr>
            <a:xfrm>
              <a:off x="7072330" y="5357826"/>
              <a:ext cx="785818" cy="352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t / s</a:t>
              </a:r>
              <a:endParaRPr lang="cs-CZ" dirty="0"/>
            </a:p>
          </p:txBody>
        </p:sp>
        <p:cxnSp>
          <p:nvCxnSpPr>
            <p:cNvPr id="75" name="Přímá spojovací šipka 74"/>
            <p:cNvCxnSpPr/>
            <p:nvPr/>
          </p:nvCxnSpPr>
          <p:spPr>
            <a:xfrm rot="5400000" flipH="1" flipV="1">
              <a:off x="1214414" y="2214554"/>
              <a:ext cx="428628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ovací čára 75"/>
            <p:cNvCxnSpPr/>
            <p:nvPr/>
          </p:nvCxnSpPr>
          <p:spPr>
            <a:xfrm rot="5400000">
              <a:off x="232249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ovací čára 76"/>
            <p:cNvCxnSpPr/>
            <p:nvPr/>
          </p:nvCxnSpPr>
          <p:spPr>
            <a:xfrm rot="5400000">
              <a:off x="303608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ovací čára 77"/>
            <p:cNvCxnSpPr/>
            <p:nvPr/>
          </p:nvCxnSpPr>
          <p:spPr>
            <a:xfrm rot="5400000">
              <a:off x="375046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ovací čára 78"/>
            <p:cNvCxnSpPr/>
            <p:nvPr/>
          </p:nvCxnSpPr>
          <p:spPr>
            <a:xfrm>
              <a:off x="1571604" y="414338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ovací čára 79"/>
            <p:cNvCxnSpPr/>
            <p:nvPr/>
          </p:nvCxnSpPr>
          <p:spPr>
            <a:xfrm>
              <a:off x="1571604" y="342900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ovací čára 80"/>
            <p:cNvCxnSpPr/>
            <p:nvPr/>
          </p:nvCxnSpPr>
          <p:spPr>
            <a:xfrm>
              <a:off x="1571604" y="271462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Prstenec 81"/>
            <p:cNvSpPr/>
            <p:nvPr/>
          </p:nvSpPr>
          <p:spPr>
            <a:xfrm>
              <a:off x="1643042" y="478632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83" name="Prstenec 82"/>
            <p:cNvSpPr/>
            <p:nvPr/>
          </p:nvSpPr>
          <p:spPr>
            <a:xfrm>
              <a:off x="2285984" y="407194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84" name="Prstenec 83"/>
            <p:cNvSpPr/>
            <p:nvPr/>
          </p:nvSpPr>
          <p:spPr>
            <a:xfrm>
              <a:off x="3071802" y="335756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85" name="Prstenec 84"/>
            <p:cNvSpPr/>
            <p:nvPr/>
          </p:nvSpPr>
          <p:spPr>
            <a:xfrm>
              <a:off x="3786182" y="264318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2285984" y="5072074"/>
              <a:ext cx="2857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87" name="TextovéPole 86"/>
            <p:cNvSpPr txBox="1"/>
            <p:nvPr/>
          </p:nvSpPr>
          <p:spPr>
            <a:xfrm>
              <a:off x="2928926" y="507207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  <p:sp>
          <p:nvSpPr>
            <p:cNvPr id="88" name="TextovéPole 87"/>
            <p:cNvSpPr txBox="1"/>
            <p:nvPr/>
          </p:nvSpPr>
          <p:spPr>
            <a:xfrm>
              <a:off x="1000100" y="4000504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50</a:t>
              </a:r>
              <a:endParaRPr lang="cs-CZ" dirty="0"/>
            </a:p>
          </p:txBody>
        </p:sp>
        <p:sp>
          <p:nvSpPr>
            <p:cNvPr id="89" name="TextovéPole 88"/>
            <p:cNvSpPr txBox="1"/>
            <p:nvPr/>
          </p:nvSpPr>
          <p:spPr>
            <a:xfrm>
              <a:off x="857224" y="3214686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100</a:t>
              </a:r>
              <a:endParaRPr lang="cs-CZ" dirty="0"/>
            </a:p>
          </p:txBody>
        </p:sp>
        <p:sp>
          <p:nvSpPr>
            <p:cNvPr id="90" name="TextovéPole 89"/>
            <p:cNvSpPr txBox="1"/>
            <p:nvPr/>
          </p:nvSpPr>
          <p:spPr>
            <a:xfrm>
              <a:off x="3714744" y="507207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15</a:t>
              </a:r>
              <a:endParaRPr lang="cs-CZ" dirty="0"/>
            </a:p>
          </p:txBody>
        </p:sp>
        <p:cxnSp>
          <p:nvCxnSpPr>
            <p:cNvPr id="91" name="Přímá spojovací čára 90"/>
            <p:cNvCxnSpPr>
              <a:stCxn id="82" idx="0"/>
            </p:cNvCxnSpPr>
            <p:nvPr/>
          </p:nvCxnSpPr>
          <p:spPr>
            <a:xfrm rot="5400000" flipH="1" flipV="1">
              <a:off x="1724942" y="1561150"/>
              <a:ext cx="3214710" cy="3235634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ovéPole 91"/>
          <p:cNvSpPr txBox="1"/>
          <p:nvPr/>
        </p:nvSpPr>
        <p:spPr>
          <a:xfrm>
            <a:off x="928662" y="557214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285720" y="785794"/>
            <a:ext cx="8286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Graf „</a:t>
            </a:r>
            <a:r>
              <a:rPr lang="cs-CZ" dirty="0" err="1" smtClean="0"/>
              <a:t>st</a:t>
            </a:r>
            <a:r>
              <a:rPr lang="cs-CZ" dirty="0" smtClean="0"/>
              <a:t>“ je graf závislosti dráhy na čase. Na osu x ( vodorovnou) nanášíme většinou v zadaném nebo zvoleném měřítku čas </a:t>
            </a:r>
            <a:r>
              <a:rPr lang="cs-CZ" u="sng" dirty="0" smtClean="0"/>
              <a:t>t</a:t>
            </a:r>
            <a:r>
              <a:rPr lang="cs-CZ" dirty="0" smtClean="0"/>
              <a:t> , na osu y (svislou) nanášíme dráhu </a:t>
            </a:r>
            <a:r>
              <a:rPr lang="cs-CZ" u="sng" dirty="0" smtClean="0"/>
              <a:t>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5" name="Výbuch 1 94"/>
          <p:cNvSpPr/>
          <p:nvPr/>
        </p:nvSpPr>
        <p:spPr>
          <a:xfrm>
            <a:off x="5429256" y="1857364"/>
            <a:ext cx="3571900" cy="200026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Toto je graf pro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 rychlost 10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9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2786058"/>
            <a:ext cx="5524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27965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 grafu „</a:t>
            </a:r>
            <a:r>
              <a:rPr lang="cs-CZ" dirty="0" err="1" smtClean="0">
                <a:solidFill>
                  <a:schemeClr val="tx1"/>
                </a:solidFill>
              </a:rPr>
              <a:t>st</a:t>
            </a:r>
            <a:r>
              <a:rPr lang="cs-CZ" dirty="0" smtClean="0">
                <a:solidFill>
                  <a:schemeClr val="tx1"/>
                </a:solidFill>
              </a:rPr>
              <a:t>“ můžeme </a:t>
            </a:r>
            <a:r>
              <a:rPr lang="cs-CZ" dirty="0" smtClean="0">
                <a:solidFill>
                  <a:schemeClr val="tx1"/>
                </a:solidFill>
              </a:rPr>
              <a:t>                bez </a:t>
            </a:r>
            <a:r>
              <a:rPr lang="cs-CZ" dirty="0" smtClean="0">
                <a:solidFill>
                  <a:schemeClr val="tx1"/>
                </a:solidFill>
              </a:rPr>
              <a:t>výpočtu zjistit, jakou dráhu urazí těleso </a:t>
            </a:r>
            <a:r>
              <a:rPr lang="cs-CZ" dirty="0" smtClean="0">
                <a:solidFill>
                  <a:schemeClr val="tx1"/>
                </a:solidFill>
              </a:rPr>
              <a:t>                      za </a:t>
            </a:r>
            <a:r>
              <a:rPr lang="cs-CZ" dirty="0" smtClean="0">
                <a:solidFill>
                  <a:schemeClr val="tx1"/>
                </a:solidFill>
              </a:rPr>
              <a:t>určitou dobu.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3786190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90000"/>
                </a:solidFill>
              </a:rPr>
              <a:t>Příklad: Zjisti, jakou dráhu urazí </a:t>
            </a:r>
            <a:r>
              <a:rPr lang="cs-CZ" sz="3200" dirty="0" smtClean="0">
                <a:solidFill>
                  <a:srgbClr val="990000"/>
                </a:solidFill>
              </a:rPr>
              <a:t>                 za </a:t>
            </a:r>
            <a:r>
              <a:rPr lang="cs-CZ" sz="3200" dirty="0" smtClean="0">
                <a:solidFill>
                  <a:srgbClr val="990000"/>
                </a:solidFill>
              </a:rPr>
              <a:t>20s těleso z následujícího grafu:</a:t>
            </a:r>
            <a:endParaRPr lang="cs-CZ" sz="3200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501122" cy="1071546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 Graf: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 rot="5400000">
            <a:off x="-464379" y="3464719"/>
            <a:ext cx="4358512" cy="7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28728" y="4857760"/>
            <a:ext cx="5929354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929454" y="5143512"/>
            <a:ext cx="500066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286512" y="5214950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t / s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5720" y="1428736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s / m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12" name="Přímá spojovací šipka 11"/>
          <p:cNvCxnSpPr/>
          <p:nvPr/>
        </p:nvCxnSpPr>
        <p:spPr>
          <a:xfrm rot="5400000" flipH="1" flipV="1">
            <a:off x="1215208" y="1570818"/>
            <a:ext cx="42862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232249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303608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75046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571604" y="414338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571604" y="342900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571604" y="271462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stenec 18"/>
          <p:cNvSpPr/>
          <p:nvPr/>
        </p:nvSpPr>
        <p:spPr>
          <a:xfrm>
            <a:off x="1643042" y="478632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rstenec 20"/>
          <p:cNvSpPr/>
          <p:nvPr/>
        </p:nvSpPr>
        <p:spPr>
          <a:xfrm>
            <a:off x="2285984" y="407194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3071802" y="335756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Prstenec 24"/>
          <p:cNvSpPr/>
          <p:nvPr/>
        </p:nvSpPr>
        <p:spPr>
          <a:xfrm>
            <a:off x="3786182" y="264318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285984" y="5072074"/>
            <a:ext cx="285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928926" y="5072074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57224" y="4000504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50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14348" y="3214686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100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714744" y="5072074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15</a:t>
            </a:r>
            <a:endParaRPr lang="cs-CZ" sz="2000" dirty="0"/>
          </a:p>
        </p:txBody>
      </p:sp>
      <p:cxnSp>
        <p:nvCxnSpPr>
          <p:cNvPr id="40" name="Přímá spojovací čára 39"/>
          <p:cNvCxnSpPr>
            <a:stCxn id="19" idx="0"/>
          </p:cNvCxnSpPr>
          <p:nvPr/>
        </p:nvCxnSpPr>
        <p:spPr>
          <a:xfrm rot="5400000" flipH="1" flipV="1">
            <a:off x="1724942" y="1561150"/>
            <a:ext cx="3214710" cy="3235634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446563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357686" y="5072074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20</a:t>
            </a:r>
            <a:endParaRPr lang="cs-CZ" sz="2000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1571604" y="200024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714348" y="185736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200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14348" y="2571744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150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142976" y="507207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1071546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ea typeface="MS Mincho"/>
              </a:rPr>
              <a:t>Vztyčíme  kolmici na osu času v bodě 20 s </a:t>
            </a:r>
            <a:r>
              <a:rPr lang="cs-CZ" sz="2800" dirty="0" smtClean="0">
                <a:solidFill>
                  <a:schemeClr val="tx1"/>
                </a:solidFill>
                <a:ea typeface="MS Mincho"/>
              </a:rPr>
              <a:t>                 a  </a:t>
            </a:r>
            <a:r>
              <a:rPr lang="cs-CZ" sz="2800" dirty="0" smtClean="0">
                <a:solidFill>
                  <a:schemeClr val="tx1"/>
                </a:solidFill>
                <a:ea typeface="MS Mincho"/>
              </a:rPr>
              <a:t>v místě, kde protne graf, spustíme kolmici </a:t>
            </a:r>
            <a:r>
              <a:rPr lang="cs-CZ" sz="2800" dirty="0" smtClean="0">
                <a:solidFill>
                  <a:schemeClr val="tx1"/>
                </a:solidFill>
                <a:ea typeface="MS Mincho"/>
              </a:rPr>
              <a:t>                    na </a:t>
            </a:r>
            <a:r>
              <a:rPr lang="cs-CZ" sz="2800" dirty="0" smtClean="0">
                <a:solidFill>
                  <a:schemeClr val="tx1"/>
                </a:solidFill>
                <a:ea typeface="MS Mincho"/>
              </a:rPr>
              <a:t>osu dráhy. Tam zjistíme příslušnou dráhu.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 rot="5400000">
            <a:off x="-464379" y="3464719"/>
            <a:ext cx="4358512" cy="7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28728" y="4857760"/>
            <a:ext cx="5929354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929454" y="5143512"/>
            <a:ext cx="500066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072330" y="535782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t / s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596" y="150017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 / m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12" name="Přímá spojovací šipka 11"/>
          <p:cNvCxnSpPr/>
          <p:nvPr/>
        </p:nvCxnSpPr>
        <p:spPr>
          <a:xfrm rot="5400000" flipH="1" flipV="1">
            <a:off x="1215208" y="1570818"/>
            <a:ext cx="42862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232249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303608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75046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571604" y="414338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571604" y="342900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571604" y="271462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stenec 18"/>
          <p:cNvSpPr/>
          <p:nvPr/>
        </p:nvSpPr>
        <p:spPr>
          <a:xfrm>
            <a:off x="1643042" y="478632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rstenec 20"/>
          <p:cNvSpPr/>
          <p:nvPr/>
        </p:nvSpPr>
        <p:spPr>
          <a:xfrm>
            <a:off x="2285984" y="407194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3071802" y="335756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Prstenec 24"/>
          <p:cNvSpPr/>
          <p:nvPr/>
        </p:nvSpPr>
        <p:spPr>
          <a:xfrm>
            <a:off x="3786182" y="264318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285984" y="507207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928926" y="50720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000100" y="400050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57224" y="321468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714744" y="50720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cxnSp>
        <p:nvCxnSpPr>
          <p:cNvPr id="40" name="Přímá spojovací čára 39"/>
          <p:cNvCxnSpPr>
            <a:stCxn id="19" idx="0"/>
          </p:cNvCxnSpPr>
          <p:nvPr/>
        </p:nvCxnSpPr>
        <p:spPr>
          <a:xfrm rot="5400000" flipH="1" flipV="1">
            <a:off x="1724942" y="1561150"/>
            <a:ext cx="3214710" cy="3235634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446563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357686" y="507207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1571604" y="200024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 rot="5400000" flipH="1" flipV="1">
            <a:off x="3143240" y="3500438"/>
            <a:ext cx="2857520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rot="10800000">
            <a:off x="1857356" y="2000240"/>
            <a:ext cx="2714644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délník 43"/>
          <p:cNvSpPr/>
          <p:nvPr/>
        </p:nvSpPr>
        <p:spPr>
          <a:xfrm>
            <a:off x="1714480" y="5857892"/>
            <a:ext cx="62865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  <a:ea typeface="MS Mincho"/>
              </a:rPr>
              <a:t>Zjistíme, že dráha je 200 m.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00034" y="1857364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200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142976" y="507207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282" y="642918"/>
            <a:ext cx="8172480" cy="1829761"/>
          </a:xfrm>
        </p:spPr>
        <p:txBody>
          <a:bodyPr anchor="ctr" anchorCtr="0"/>
          <a:lstStyle/>
          <a:p>
            <a:r>
              <a:rPr lang="cs-CZ" dirty="0" smtClean="0">
                <a:solidFill>
                  <a:srgbClr val="C00000"/>
                </a:solidFill>
              </a:rPr>
              <a:t>Těleso urazí dráhu 200 m.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Úkol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sz="3600" dirty="0" smtClean="0">
                <a:solidFill>
                  <a:srgbClr val="990000"/>
                </a:solidFill>
              </a:rPr>
              <a:t>Zjisti v následujícím grafu, jakou dráhu těleso urazí za 12 s.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>
            <a:noAutofit/>
          </a:bodyPr>
          <a:lstStyle/>
          <a:p>
            <a:pPr>
              <a:tabLst>
                <a:tab pos="982663" algn="l"/>
              </a:tabLst>
            </a:pPr>
            <a:r>
              <a:rPr lang="cs-CZ" sz="3200" dirty="0" smtClean="0">
                <a:solidFill>
                  <a:schemeClr val="tx1"/>
                </a:solidFill>
                <a:ea typeface="MS Mincho"/>
              </a:rPr>
              <a:t>Graf „</a:t>
            </a:r>
            <a:r>
              <a:rPr lang="cs-CZ" sz="3200" dirty="0" err="1" smtClean="0">
                <a:solidFill>
                  <a:schemeClr val="tx1"/>
                </a:solidFill>
                <a:ea typeface="MS Mincho"/>
              </a:rPr>
              <a:t>st</a:t>
            </a:r>
            <a:r>
              <a:rPr lang="cs-CZ" sz="3200" dirty="0" smtClean="0">
                <a:solidFill>
                  <a:schemeClr val="tx1"/>
                </a:solidFill>
                <a:ea typeface="MS Mincho"/>
              </a:rPr>
              <a:t>“ </a:t>
            </a:r>
            <a:endParaRPr lang="cs-CZ" sz="3200" dirty="0">
              <a:solidFill>
                <a:schemeClr val="tx1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 rot="5400000">
            <a:off x="-71470" y="3786190"/>
            <a:ext cx="35719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28728" y="4857760"/>
            <a:ext cx="5929354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929454" y="5143512"/>
            <a:ext cx="500066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072330" y="535782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 / 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10" y="214311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/m</a:t>
            </a:r>
            <a:endParaRPr lang="cs-CZ" dirty="0"/>
          </a:p>
        </p:txBody>
      </p:sp>
      <p:cxnSp>
        <p:nvCxnSpPr>
          <p:cNvPr id="12" name="Přímá spojovací šipka 11"/>
          <p:cNvCxnSpPr/>
          <p:nvPr/>
        </p:nvCxnSpPr>
        <p:spPr>
          <a:xfrm rot="5400000" flipH="1" flipV="1">
            <a:off x="1214414" y="2214554"/>
            <a:ext cx="42862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232249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303608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75046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571604" y="414338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571604" y="342900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571604" y="271462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stenec 18"/>
          <p:cNvSpPr/>
          <p:nvPr/>
        </p:nvSpPr>
        <p:spPr>
          <a:xfrm>
            <a:off x="1643042" y="478632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rstenec 20"/>
          <p:cNvSpPr/>
          <p:nvPr/>
        </p:nvSpPr>
        <p:spPr>
          <a:xfrm>
            <a:off x="3000364" y="4143380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4429124" y="335756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Prstenec 24"/>
          <p:cNvSpPr/>
          <p:nvPr/>
        </p:nvSpPr>
        <p:spPr>
          <a:xfrm>
            <a:off x="5929322" y="264318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285984" y="507207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928926" y="50720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000100" y="400050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57224" y="321468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714744" y="507207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40" name="Přímá spojovací čára 39"/>
          <p:cNvCxnSpPr/>
          <p:nvPr/>
        </p:nvCxnSpPr>
        <p:spPr>
          <a:xfrm flipV="1">
            <a:off x="1714480" y="2500306"/>
            <a:ext cx="4643470" cy="2378378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rot="5400000">
            <a:off x="446563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rot="5400000">
            <a:off x="518001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5400000">
            <a:off x="589439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5786446" y="5072074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90000"/>
                </a:solidFill>
              </a:rPr>
              <a:t>12</a:t>
            </a:r>
            <a:endParaRPr lang="cs-CZ" sz="2400" dirty="0">
              <a:solidFill>
                <a:srgbClr val="99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142976" y="507207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/>
          <p:cNvSpPr/>
          <p:nvPr/>
        </p:nvSpPr>
        <p:spPr>
          <a:xfrm>
            <a:off x="3428992" y="3571876"/>
            <a:ext cx="2071702" cy="21431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lna 4"/>
          <p:cNvSpPr/>
          <p:nvPr/>
        </p:nvSpPr>
        <p:spPr>
          <a:xfrm>
            <a:off x="428596" y="1071546"/>
            <a:ext cx="8001056" cy="200026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dirty="0" smtClean="0">
                <a:solidFill>
                  <a:schemeClr val="tx1"/>
                </a:solidFill>
              </a:rPr>
              <a:t>Za 12 s těleso urazí dráhu 150 m.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86808" cy="928694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Z grafu můžeme také naopak určit dobu potřebnou k ujetí určité dráhy.</a:t>
            </a:r>
            <a:endParaRPr lang="cs-CZ" sz="2800" dirty="0">
              <a:solidFill>
                <a:schemeClr val="tx1"/>
              </a:solidFill>
            </a:endParaRPr>
          </a:p>
        </p:txBody>
      </p:sp>
      <p:grpSp>
        <p:nvGrpSpPr>
          <p:cNvPr id="39" name="Skupina 38"/>
          <p:cNvGrpSpPr/>
          <p:nvPr/>
        </p:nvGrpSpPr>
        <p:grpSpPr>
          <a:xfrm>
            <a:off x="285720" y="2000240"/>
            <a:ext cx="7143800" cy="4390755"/>
            <a:chOff x="285720" y="1285860"/>
            <a:chExt cx="7143800" cy="4390755"/>
          </a:xfrm>
        </p:grpSpPr>
        <p:cxnSp>
          <p:nvCxnSpPr>
            <p:cNvPr id="4" name="Přímá spojovací čára 3"/>
            <p:cNvCxnSpPr/>
            <p:nvPr/>
          </p:nvCxnSpPr>
          <p:spPr>
            <a:xfrm rot="5400000">
              <a:off x="-464379" y="3464719"/>
              <a:ext cx="4358512" cy="79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1428728" y="4857760"/>
              <a:ext cx="5929354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šipka 7"/>
            <p:cNvCxnSpPr/>
            <p:nvPr/>
          </p:nvCxnSpPr>
          <p:spPr>
            <a:xfrm>
              <a:off x="6929454" y="5143512"/>
              <a:ext cx="500066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6286512" y="5214950"/>
              <a:ext cx="1071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tx2">
                      <a:lumMod val="50000"/>
                    </a:schemeClr>
                  </a:solidFill>
                </a:rPr>
                <a:t>t / s</a:t>
              </a:r>
              <a:endParaRPr lang="cs-CZ" sz="24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85720" y="1428736"/>
              <a:ext cx="1071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tx2">
                      <a:lumMod val="50000"/>
                    </a:schemeClr>
                  </a:solidFill>
                </a:rPr>
                <a:t>s / m</a:t>
              </a:r>
              <a:endParaRPr lang="cs-CZ" sz="24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2" name="Přímá spojovací šipka 11"/>
            <p:cNvCxnSpPr/>
            <p:nvPr/>
          </p:nvCxnSpPr>
          <p:spPr>
            <a:xfrm rot="5400000" flipH="1" flipV="1">
              <a:off x="1215208" y="1570818"/>
              <a:ext cx="428628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5400000">
              <a:off x="232249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rot="5400000">
              <a:off x="303608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375046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>
              <a:off x="1571604" y="414338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1571604" y="342900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1571604" y="271462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Prstenec 18"/>
            <p:cNvSpPr/>
            <p:nvPr/>
          </p:nvSpPr>
          <p:spPr>
            <a:xfrm>
              <a:off x="1643042" y="478632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Prstenec 20"/>
            <p:cNvSpPr/>
            <p:nvPr/>
          </p:nvSpPr>
          <p:spPr>
            <a:xfrm>
              <a:off x="2285984" y="407194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3" name="Prstenec 22"/>
            <p:cNvSpPr/>
            <p:nvPr/>
          </p:nvSpPr>
          <p:spPr>
            <a:xfrm>
              <a:off x="3071802" y="335756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5" name="Prstenec 24"/>
            <p:cNvSpPr/>
            <p:nvPr/>
          </p:nvSpPr>
          <p:spPr>
            <a:xfrm>
              <a:off x="3786182" y="264318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285984" y="5072074"/>
              <a:ext cx="28575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</a:t>
              </a:r>
              <a:endParaRPr lang="cs-CZ" sz="2000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2928926" y="5072074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</a:t>
              </a:r>
              <a:endParaRPr lang="cs-CZ" sz="2000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857224" y="4000504"/>
              <a:ext cx="6429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50</a:t>
              </a:r>
              <a:endParaRPr lang="cs-CZ" sz="2000" dirty="0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714348" y="3214686"/>
              <a:ext cx="7858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100</a:t>
              </a:r>
              <a:endParaRPr lang="cs-CZ" sz="2000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714744" y="5072074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15</a:t>
              </a:r>
              <a:endParaRPr lang="cs-CZ" sz="2000" dirty="0"/>
            </a:p>
          </p:txBody>
        </p:sp>
        <p:cxnSp>
          <p:nvCxnSpPr>
            <p:cNvPr id="40" name="Přímá spojovací čára 39"/>
            <p:cNvCxnSpPr>
              <a:stCxn id="19" idx="0"/>
            </p:cNvCxnSpPr>
            <p:nvPr/>
          </p:nvCxnSpPr>
          <p:spPr>
            <a:xfrm rot="5400000" flipH="1" flipV="1">
              <a:off x="1724942" y="1561150"/>
              <a:ext cx="3214710" cy="3235634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5400000">
              <a:off x="446563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ovéPole 30"/>
            <p:cNvSpPr txBox="1"/>
            <p:nvPr/>
          </p:nvSpPr>
          <p:spPr>
            <a:xfrm>
              <a:off x="4357686" y="5072074"/>
              <a:ext cx="7143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</a:t>
              </a:r>
              <a:endParaRPr lang="cs-CZ" sz="2000" dirty="0"/>
            </a:p>
          </p:txBody>
        </p:sp>
        <p:cxnSp>
          <p:nvCxnSpPr>
            <p:cNvPr id="36" name="Přímá spojovací čára 35"/>
            <p:cNvCxnSpPr/>
            <p:nvPr/>
          </p:nvCxnSpPr>
          <p:spPr>
            <a:xfrm>
              <a:off x="1571604" y="200024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ovéPole 44"/>
            <p:cNvSpPr txBox="1"/>
            <p:nvPr/>
          </p:nvSpPr>
          <p:spPr>
            <a:xfrm>
              <a:off x="714348" y="1857364"/>
              <a:ext cx="10001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200</a:t>
              </a:r>
              <a:endParaRPr lang="cs-CZ" sz="20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714348" y="2571744"/>
              <a:ext cx="92869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150</a:t>
              </a:r>
              <a:endParaRPr lang="cs-CZ" sz="20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1142976" y="5072074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0</a:t>
              </a:r>
              <a:endParaRPr lang="cs-CZ" dirty="0"/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214282" y="1285860"/>
            <a:ext cx="8643998" cy="369332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990000"/>
                </a:solidFill>
              </a:rPr>
              <a:t>Zjisti v následujícím </a:t>
            </a:r>
            <a:r>
              <a:rPr lang="cs-CZ" dirty="0" smtClean="0">
                <a:solidFill>
                  <a:srgbClr val="990000"/>
                </a:solidFill>
              </a:rPr>
              <a:t>grafu, </a:t>
            </a:r>
            <a:r>
              <a:rPr lang="cs-CZ" dirty="0" smtClean="0">
                <a:solidFill>
                  <a:srgbClr val="990000"/>
                </a:solidFill>
              </a:rPr>
              <a:t>za jakou dobu urazí těleso dráhu100 </a:t>
            </a:r>
            <a:r>
              <a:rPr lang="cs-CZ" dirty="0" smtClean="0">
                <a:solidFill>
                  <a:srgbClr val="990000"/>
                </a:solidFill>
              </a:rPr>
              <a:t>m.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501122" cy="1285884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1.Vztyčíme kolmici na osu </a:t>
            </a:r>
            <a:r>
              <a:rPr lang="cs-CZ" sz="2800" b="0" u="sng" dirty="0" smtClean="0">
                <a:solidFill>
                  <a:schemeClr val="tx1"/>
                </a:solidFill>
              </a:rPr>
              <a:t>s</a:t>
            </a:r>
            <a:r>
              <a:rPr lang="cs-CZ" sz="2800" dirty="0" smtClean="0">
                <a:solidFill>
                  <a:schemeClr val="tx1"/>
                </a:solidFill>
              </a:rPr>
              <a:t> v bodě 100.</a:t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2.Tam, kde kolmice protne graf, spustíme kolmici na osu času</a:t>
            </a:r>
            <a:endParaRPr lang="cs-CZ" sz="2800" dirty="0">
              <a:solidFill>
                <a:schemeClr val="tx1"/>
              </a:solidFill>
            </a:endParaRPr>
          </a:p>
        </p:txBody>
      </p:sp>
      <p:grpSp>
        <p:nvGrpSpPr>
          <p:cNvPr id="3" name="Skupina 38"/>
          <p:cNvGrpSpPr/>
          <p:nvPr/>
        </p:nvGrpSpPr>
        <p:grpSpPr>
          <a:xfrm>
            <a:off x="285720" y="2000240"/>
            <a:ext cx="7143800" cy="4390755"/>
            <a:chOff x="285720" y="1285860"/>
            <a:chExt cx="7143800" cy="4390755"/>
          </a:xfrm>
        </p:grpSpPr>
        <p:cxnSp>
          <p:nvCxnSpPr>
            <p:cNvPr id="4" name="Přímá spojovací čára 3"/>
            <p:cNvCxnSpPr/>
            <p:nvPr/>
          </p:nvCxnSpPr>
          <p:spPr>
            <a:xfrm rot="5400000">
              <a:off x="-464379" y="3464719"/>
              <a:ext cx="4358512" cy="79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1428728" y="4857760"/>
              <a:ext cx="5929354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šipka 7"/>
            <p:cNvCxnSpPr/>
            <p:nvPr/>
          </p:nvCxnSpPr>
          <p:spPr>
            <a:xfrm>
              <a:off x="6929454" y="5143512"/>
              <a:ext cx="500066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6286512" y="5214950"/>
              <a:ext cx="1071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tx2">
                      <a:lumMod val="50000"/>
                    </a:schemeClr>
                  </a:solidFill>
                </a:rPr>
                <a:t>t / s</a:t>
              </a:r>
              <a:endParaRPr lang="cs-CZ" sz="24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85720" y="1428736"/>
              <a:ext cx="1071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tx2">
                      <a:lumMod val="50000"/>
                    </a:schemeClr>
                  </a:solidFill>
                </a:rPr>
                <a:t>s / m</a:t>
              </a:r>
              <a:endParaRPr lang="cs-CZ" sz="24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2" name="Přímá spojovací šipka 11"/>
            <p:cNvCxnSpPr/>
            <p:nvPr/>
          </p:nvCxnSpPr>
          <p:spPr>
            <a:xfrm rot="5400000" flipH="1" flipV="1">
              <a:off x="1215208" y="1570818"/>
              <a:ext cx="428628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5400000">
              <a:off x="232249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rot="5400000">
              <a:off x="303608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375046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>
              <a:off x="1571604" y="414338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1571604" y="342900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1571604" y="271462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Prstenec 18"/>
            <p:cNvSpPr/>
            <p:nvPr/>
          </p:nvSpPr>
          <p:spPr>
            <a:xfrm>
              <a:off x="1643042" y="478632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Prstenec 20"/>
            <p:cNvSpPr/>
            <p:nvPr/>
          </p:nvSpPr>
          <p:spPr>
            <a:xfrm>
              <a:off x="2285984" y="407194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3" name="Prstenec 22"/>
            <p:cNvSpPr/>
            <p:nvPr/>
          </p:nvSpPr>
          <p:spPr>
            <a:xfrm>
              <a:off x="3071802" y="335756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5" name="Prstenec 24"/>
            <p:cNvSpPr/>
            <p:nvPr/>
          </p:nvSpPr>
          <p:spPr>
            <a:xfrm>
              <a:off x="3786182" y="264318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285984" y="5072074"/>
              <a:ext cx="28575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</a:t>
              </a:r>
              <a:endParaRPr lang="cs-CZ" sz="2000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2928926" y="5072074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</a:t>
              </a:r>
              <a:endParaRPr lang="cs-CZ" sz="2000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857224" y="4000504"/>
              <a:ext cx="6429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50</a:t>
              </a:r>
              <a:endParaRPr lang="cs-CZ" sz="2000" dirty="0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714348" y="3214686"/>
              <a:ext cx="7858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100</a:t>
              </a:r>
              <a:endParaRPr lang="cs-CZ" sz="2000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714744" y="5072074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15</a:t>
              </a:r>
              <a:endParaRPr lang="cs-CZ" sz="2000" dirty="0"/>
            </a:p>
          </p:txBody>
        </p:sp>
        <p:cxnSp>
          <p:nvCxnSpPr>
            <p:cNvPr id="40" name="Přímá spojovací čára 39"/>
            <p:cNvCxnSpPr>
              <a:stCxn id="19" idx="0"/>
            </p:cNvCxnSpPr>
            <p:nvPr/>
          </p:nvCxnSpPr>
          <p:spPr>
            <a:xfrm rot="5400000" flipH="1" flipV="1">
              <a:off x="1724942" y="1561150"/>
              <a:ext cx="3214710" cy="3235634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5400000">
              <a:off x="446563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ovéPole 30"/>
            <p:cNvSpPr txBox="1"/>
            <p:nvPr/>
          </p:nvSpPr>
          <p:spPr>
            <a:xfrm>
              <a:off x="4357686" y="5072074"/>
              <a:ext cx="7143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</a:t>
              </a:r>
              <a:endParaRPr lang="cs-CZ" sz="2000" dirty="0"/>
            </a:p>
          </p:txBody>
        </p:sp>
        <p:cxnSp>
          <p:nvCxnSpPr>
            <p:cNvPr id="36" name="Přímá spojovací čára 35"/>
            <p:cNvCxnSpPr/>
            <p:nvPr/>
          </p:nvCxnSpPr>
          <p:spPr>
            <a:xfrm>
              <a:off x="1571604" y="200024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ovéPole 44"/>
            <p:cNvSpPr txBox="1"/>
            <p:nvPr/>
          </p:nvSpPr>
          <p:spPr>
            <a:xfrm>
              <a:off x="714348" y="1857364"/>
              <a:ext cx="10001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200</a:t>
              </a:r>
              <a:endParaRPr lang="cs-CZ" sz="20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714348" y="2571744"/>
              <a:ext cx="92869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150</a:t>
              </a:r>
              <a:endParaRPr lang="cs-CZ" sz="20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1142976" y="5072074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0</a:t>
              </a:r>
              <a:endParaRPr lang="cs-CZ" dirty="0"/>
            </a:p>
          </p:txBody>
        </p:sp>
      </p:grpSp>
      <p:cxnSp>
        <p:nvCxnSpPr>
          <p:cNvPr id="41" name="Přímá spojovací čára 40"/>
          <p:cNvCxnSpPr>
            <a:endCxn id="23" idx="2"/>
          </p:cNvCxnSpPr>
          <p:nvPr/>
        </p:nvCxnSpPr>
        <p:spPr>
          <a:xfrm>
            <a:off x="1714480" y="4143380"/>
            <a:ext cx="1357322" cy="158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 rot="16200000" flipH="1">
            <a:off x="2393141" y="4822041"/>
            <a:ext cx="1407836" cy="50514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2071670" y="364331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286116" y="4714884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3" name="Výbuch 1 52"/>
          <p:cNvSpPr/>
          <p:nvPr/>
        </p:nvSpPr>
        <p:spPr>
          <a:xfrm>
            <a:off x="5143504" y="3571876"/>
            <a:ext cx="2771788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54" name="Výbuch 1 53"/>
          <p:cNvSpPr/>
          <p:nvPr/>
        </p:nvSpPr>
        <p:spPr>
          <a:xfrm>
            <a:off x="6858016" y="857232"/>
            <a:ext cx="2000264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429124" y="464344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100 m urazí těleso za 10 s.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1" grpId="0"/>
      <p:bldP spid="53" grpId="0" animBg="1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28596" y="4857760"/>
          <a:ext cx="818673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684"/>
                <a:gridCol w="2046684"/>
                <a:gridCol w="2046684"/>
                <a:gridCol w="20466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Čas t/s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Dráha s/m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228601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Příklad: </a:t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>Z místa A vyjede  do místa B vzdáleného 1200m motocykl 1rychlostí 	   . Sestroj graf „</a:t>
            </a:r>
            <a:r>
              <a:rPr lang="cs-CZ" sz="3200" dirty="0" err="1" smtClean="0">
                <a:solidFill>
                  <a:schemeClr val="tx1"/>
                </a:solidFill>
              </a:rPr>
              <a:t>st</a:t>
            </a:r>
            <a:r>
              <a:rPr lang="cs-CZ" sz="3200" dirty="0" smtClean="0">
                <a:solidFill>
                  <a:schemeClr val="tx1"/>
                </a:solidFill>
              </a:rPr>
              <a:t>“.</a:t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>Pro čas zvol 1 cm</a:t>
            </a:r>
            <a:r>
              <a:rPr lang="en-US" sz="2800" dirty="0" smtClean="0">
                <a:solidFill>
                  <a:schemeClr val="tx1"/>
                </a:solidFill>
              </a:rPr>
              <a:t> ≙</a:t>
            </a:r>
            <a:r>
              <a:rPr lang="cs-CZ" sz="2800" dirty="0" smtClean="0">
                <a:solidFill>
                  <a:schemeClr val="tx1"/>
                </a:solidFill>
              </a:rPr>
              <a:t> 30 s, pro dráhu 1cm </a:t>
            </a:r>
            <a:r>
              <a:rPr lang="en-US" sz="2800" dirty="0" smtClean="0">
                <a:solidFill>
                  <a:schemeClr val="tx1"/>
                </a:solidFill>
              </a:rPr>
              <a:t>≙</a:t>
            </a:r>
            <a:r>
              <a:rPr lang="cs-CZ" sz="2800" dirty="0" smtClean="0">
                <a:solidFill>
                  <a:schemeClr val="tx1"/>
                </a:solidFill>
              </a:rPr>
              <a:t>300 m. Sestroj graf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1000108"/>
            <a:ext cx="714380" cy="697767"/>
          </a:xfrm>
          <a:prstGeom prst="rect">
            <a:avLst/>
          </a:prstGeom>
          <a:noFill/>
        </p:spPr>
      </p:pic>
      <p:sp>
        <p:nvSpPr>
          <p:cNvPr id="8" name="Výbuch 1 7"/>
          <p:cNvSpPr/>
          <p:nvPr/>
        </p:nvSpPr>
        <p:spPr>
          <a:xfrm>
            <a:off x="1357290" y="3571876"/>
            <a:ext cx="2428892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Tabulka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>
            <a:noAutofit/>
          </a:bodyPr>
          <a:lstStyle/>
          <a:p>
            <a:r>
              <a:rPr lang="cs-CZ" sz="2400" dirty="0" smtClean="0">
                <a:ea typeface="MS Mincho"/>
              </a:rPr>
              <a:t> Graf: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72330" y="535782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 / s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42844" y="171448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B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103" name="Skupina 102"/>
          <p:cNvGrpSpPr/>
          <p:nvPr/>
        </p:nvGrpSpPr>
        <p:grpSpPr>
          <a:xfrm>
            <a:off x="214282" y="928670"/>
            <a:ext cx="7215238" cy="4644264"/>
            <a:chOff x="214282" y="928670"/>
            <a:chExt cx="7215238" cy="4644264"/>
          </a:xfrm>
        </p:grpSpPr>
        <p:cxnSp>
          <p:nvCxnSpPr>
            <p:cNvPr id="4" name="Přímá spojovací čára 3"/>
            <p:cNvCxnSpPr/>
            <p:nvPr/>
          </p:nvCxnSpPr>
          <p:spPr>
            <a:xfrm rot="5400000">
              <a:off x="-464379" y="3393281"/>
              <a:ext cx="4358512" cy="79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1428728" y="4857760"/>
              <a:ext cx="5929354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šipka 7"/>
            <p:cNvCxnSpPr/>
            <p:nvPr/>
          </p:nvCxnSpPr>
          <p:spPr>
            <a:xfrm>
              <a:off x="6929454" y="5143512"/>
              <a:ext cx="500066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ovéPole 9"/>
            <p:cNvSpPr txBox="1"/>
            <p:nvPr/>
          </p:nvSpPr>
          <p:spPr>
            <a:xfrm>
              <a:off x="571472" y="1142984"/>
              <a:ext cx="8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s/ m</a:t>
              </a:r>
              <a:endParaRPr lang="cs-CZ" dirty="0"/>
            </a:p>
          </p:txBody>
        </p:sp>
        <p:cxnSp>
          <p:nvCxnSpPr>
            <p:cNvPr id="12" name="Přímá spojovací šipka 11"/>
            <p:cNvCxnSpPr/>
            <p:nvPr/>
          </p:nvCxnSpPr>
          <p:spPr>
            <a:xfrm rot="5400000" flipH="1" flipV="1">
              <a:off x="1215208" y="1142190"/>
              <a:ext cx="428628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5400000">
              <a:off x="2322497" y="4892685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rot="5400000">
              <a:off x="303608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3750463" y="4893479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>
              <a:off x="1571604" y="414338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1571604" y="342900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1571604" y="271462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Prstenec 18"/>
            <p:cNvSpPr/>
            <p:nvPr/>
          </p:nvSpPr>
          <p:spPr>
            <a:xfrm>
              <a:off x="1643042" y="478632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Prstenec 20"/>
            <p:cNvSpPr/>
            <p:nvPr/>
          </p:nvSpPr>
          <p:spPr>
            <a:xfrm>
              <a:off x="2285984" y="407194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3" name="Prstenec 22"/>
            <p:cNvSpPr/>
            <p:nvPr/>
          </p:nvSpPr>
          <p:spPr>
            <a:xfrm>
              <a:off x="3071802" y="335756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5" name="Prstenec 24"/>
            <p:cNvSpPr/>
            <p:nvPr/>
          </p:nvSpPr>
          <p:spPr>
            <a:xfrm>
              <a:off x="3786182" y="2643182"/>
              <a:ext cx="142876" cy="142876"/>
            </a:xfrm>
            <a:prstGeom prst="don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143108" y="507207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30</a:t>
              </a:r>
              <a:endParaRPr lang="cs-CZ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2928926" y="507207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60</a:t>
              </a:r>
              <a:endParaRPr lang="cs-CZ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857224" y="4000504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300</a:t>
              </a:r>
              <a:endParaRPr lang="cs-CZ" dirty="0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857224" y="3214686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600</a:t>
              </a:r>
              <a:endParaRPr lang="cs-CZ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571868" y="5072074"/>
              <a:ext cx="714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90</a:t>
              </a:r>
              <a:endParaRPr lang="cs-CZ" dirty="0"/>
            </a:p>
          </p:txBody>
        </p:sp>
        <p:cxnSp>
          <p:nvCxnSpPr>
            <p:cNvPr id="40" name="Přímá spojovací čára 39"/>
            <p:cNvCxnSpPr>
              <a:stCxn id="19" idx="0"/>
            </p:cNvCxnSpPr>
            <p:nvPr/>
          </p:nvCxnSpPr>
          <p:spPr>
            <a:xfrm rot="5400000" flipH="1" flipV="1">
              <a:off x="1724942" y="1561150"/>
              <a:ext cx="3214710" cy="3235634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ovéPole 30"/>
            <p:cNvSpPr txBox="1"/>
            <p:nvPr/>
          </p:nvSpPr>
          <p:spPr>
            <a:xfrm>
              <a:off x="785786" y="2571744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900</a:t>
              </a:r>
              <a:endParaRPr lang="cs-CZ" dirty="0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1071538" y="5000636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0</a:t>
              </a:r>
              <a:endParaRPr lang="cs-CZ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4282" y="4500570"/>
              <a:ext cx="7143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chemeClr val="tx2">
                      <a:lumMod val="50000"/>
                    </a:schemeClr>
                  </a:solidFill>
                </a:rPr>
                <a:t>A</a:t>
              </a:r>
              <a:endParaRPr lang="cs-CZ" sz="3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38" name="Přímá spojovací čára 37"/>
            <p:cNvCxnSpPr/>
            <p:nvPr/>
          </p:nvCxnSpPr>
          <p:spPr>
            <a:xfrm>
              <a:off x="1571604" y="2000240"/>
              <a:ext cx="214314" cy="158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ovéPole 38"/>
            <p:cNvSpPr txBox="1"/>
            <p:nvPr/>
          </p:nvSpPr>
          <p:spPr>
            <a:xfrm>
              <a:off x="642910" y="1857364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1200</a:t>
              </a:r>
              <a:endParaRPr lang="cs-CZ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5000628" y="1214422"/>
              <a:ext cx="7143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C00000"/>
                  </a:solidFill>
                </a:rPr>
                <a:t>1</a:t>
              </a:r>
              <a:endParaRPr lang="cs-CZ" sz="3200" dirty="0">
                <a:solidFill>
                  <a:srgbClr val="C00000"/>
                </a:solidFill>
              </a:endParaRPr>
            </a:p>
          </p:txBody>
        </p:sp>
      </p:grpSp>
      <p:sp>
        <p:nvSpPr>
          <p:cNvPr id="43" name="Výbuch 1 42"/>
          <p:cNvSpPr/>
          <p:nvPr/>
        </p:nvSpPr>
        <p:spPr>
          <a:xfrm>
            <a:off x="6715108" y="214290"/>
            <a:ext cx="2428892" cy="114300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Výsledek - graf</a:t>
            </a:r>
            <a:endParaRPr lang="cs-CZ" dirty="0"/>
          </a:p>
        </p:txBody>
      </p:sp>
      <p:cxnSp>
        <p:nvCxnSpPr>
          <p:cNvPr id="101" name="Přímá spojovací čára 100"/>
          <p:cNvCxnSpPr/>
          <p:nvPr/>
        </p:nvCxnSpPr>
        <p:spPr>
          <a:xfrm rot="5400000">
            <a:off x="4500562" y="4857760"/>
            <a:ext cx="142876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ovéPole 101"/>
          <p:cNvSpPr txBox="1"/>
          <p:nvPr/>
        </p:nvSpPr>
        <p:spPr>
          <a:xfrm>
            <a:off x="4357686" y="507207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714357"/>
            <a:ext cx="7743852" cy="1714511"/>
          </a:xfrm>
        </p:spPr>
        <p:txBody>
          <a:bodyPr anchor="t">
            <a:normAutofit/>
          </a:bodyPr>
          <a:lstStyle/>
          <a:p>
            <a:pPr algn="l"/>
            <a:r>
              <a:rPr lang="cs-CZ" sz="3200" dirty="0" smtClean="0">
                <a:solidFill>
                  <a:schemeClr val="tx1"/>
                </a:solidFill>
              </a:rPr>
              <a:t>Zjisti z tohoto grafu (bez výpočtu), za jakou dobu dorazí motocyklista </a:t>
            </a:r>
            <a:r>
              <a:rPr lang="cs-CZ" sz="3200" dirty="0" smtClean="0">
                <a:solidFill>
                  <a:schemeClr val="tx1"/>
                </a:solidFill>
              </a:rPr>
              <a:t>                  do </a:t>
            </a:r>
            <a:r>
              <a:rPr lang="cs-CZ" sz="3200" dirty="0" smtClean="0">
                <a:solidFill>
                  <a:schemeClr val="tx1"/>
                </a:solidFill>
              </a:rPr>
              <a:t>místa B, vzdáleného 1,2km.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3857628"/>
            <a:ext cx="7772400" cy="1199704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Napiš odpověď: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Cyklista dorazí do místa </a:t>
            </a:r>
            <a:r>
              <a:rPr lang="cs-CZ" smtClean="0">
                <a:solidFill>
                  <a:schemeClr val="tx1"/>
                </a:solidFill>
              </a:rPr>
              <a:t>B za 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Výbuch 1 3"/>
          <p:cNvSpPr/>
          <p:nvPr/>
        </p:nvSpPr>
        <p:spPr>
          <a:xfrm>
            <a:off x="6000760" y="3286124"/>
            <a:ext cx="2500330" cy="17859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 výsledek klepni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71472" y="5715016"/>
            <a:ext cx="7119603" cy="52322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Cyklista dorazí do místa B za 120 s.</a:t>
            </a:r>
            <a:endParaRPr lang="cs-CZ" sz="2800" dirty="0"/>
          </a:p>
        </p:txBody>
      </p:sp>
      <p:sp>
        <p:nvSpPr>
          <p:cNvPr id="8" name="Tlačítko akce: Zpět nebo Předchozí 7">
            <a:hlinkClick r:id="" action="ppaction://hlinkshowjump?jump=previousslide" highlightClick="1"/>
          </p:cNvPr>
          <p:cNvSpPr/>
          <p:nvPr/>
        </p:nvSpPr>
        <p:spPr>
          <a:xfrm>
            <a:off x="642910" y="2214554"/>
            <a:ext cx="1685358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Zobraz znovu graf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500034" y="3857628"/>
          <a:ext cx="818673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684"/>
                <a:gridCol w="2046684"/>
                <a:gridCol w="2046684"/>
                <a:gridCol w="20466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Čas t/s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Dráha s/m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1472" y="1285860"/>
            <a:ext cx="8229600" cy="1571636"/>
          </a:xfrm>
        </p:spPr>
        <p:txBody>
          <a:bodyPr>
            <a:normAutofit fontScale="90000"/>
          </a:bodyPr>
          <a:lstStyle/>
          <a:p>
            <a:pPr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</a:pPr>
            <a:r>
              <a:rPr lang="cs-CZ" sz="3200" dirty="0" smtClean="0">
                <a:solidFill>
                  <a:schemeClr val="tx1"/>
                </a:solidFill>
              </a:rPr>
              <a:t> Navazující příklad: </a:t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>Z místa B vzdáleného 1200 m, vyjede </a:t>
            </a:r>
            <a:r>
              <a:rPr lang="cs-CZ" sz="3200" dirty="0" smtClean="0">
                <a:solidFill>
                  <a:schemeClr val="tx1"/>
                </a:solidFill>
              </a:rPr>
              <a:t>                  ve </a:t>
            </a:r>
            <a:r>
              <a:rPr lang="cs-CZ" sz="3200" dirty="0" smtClean="0">
                <a:solidFill>
                  <a:schemeClr val="tx1"/>
                </a:solidFill>
              </a:rPr>
              <a:t>stejném okamžiku  do místa A motocykl 2 rychlostí 	   </a:t>
            </a:r>
            <a:r>
              <a:rPr lang="cs-CZ" sz="3200" dirty="0" smtClean="0">
                <a:solidFill>
                  <a:schemeClr val="tx1"/>
                </a:solidFill>
              </a:rPr>
              <a:t>. </a:t>
            </a:r>
            <a:r>
              <a:rPr lang="cs-CZ" sz="3200" dirty="0" smtClean="0">
                <a:solidFill>
                  <a:schemeClr val="tx1"/>
                </a:solidFill>
              </a:rPr>
              <a:t>Dokážeš do stejného grafu vynést graf motocyklisty 2?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247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2348880"/>
            <a:ext cx="658250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>
            <a:noAutofit/>
          </a:bodyPr>
          <a:lstStyle/>
          <a:p>
            <a:r>
              <a:rPr lang="cs-CZ" sz="2400" dirty="0" smtClean="0">
                <a:ea typeface="MS Mincho"/>
              </a:rPr>
              <a:t>Graf</a:t>
            </a:r>
            <a:endParaRPr lang="cs-CZ" sz="2400" dirty="0"/>
          </a:p>
        </p:txBody>
      </p:sp>
      <p:cxnSp>
        <p:nvCxnSpPr>
          <p:cNvPr id="4" name="Přímá spojovací čára 3"/>
          <p:cNvCxnSpPr/>
          <p:nvPr/>
        </p:nvCxnSpPr>
        <p:spPr>
          <a:xfrm rot="5400000">
            <a:off x="-465173" y="3393281"/>
            <a:ext cx="4358512" cy="7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28728" y="4857760"/>
            <a:ext cx="5929354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929454" y="5143512"/>
            <a:ext cx="500066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072330" y="535782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 / 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114298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/ m</a:t>
            </a:r>
            <a:endParaRPr lang="cs-CZ" dirty="0"/>
          </a:p>
        </p:txBody>
      </p:sp>
      <p:cxnSp>
        <p:nvCxnSpPr>
          <p:cNvPr id="12" name="Přímá spojovací šipka 11"/>
          <p:cNvCxnSpPr/>
          <p:nvPr/>
        </p:nvCxnSpPr>
        <p:spPr>
          <a:xfrm rot="5400000" flipH="1" flipV="1">
            <a:off x="1215208" y="1142190"/>
            <a:ext cx="42862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2322497" y="4892685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303608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750463" y="4893479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571604" y="414338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571604" y="342900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571604" y="271462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stenec 18"/>
          <p:cNvSpPr/>
          <p:nvPr/>
        </p:nvSpPr>
        <p:spPr>
          <a:xfrm>
            <a:off x="1643042" y="478632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rstenec 20"/>
          <p:cNvSpPr/>
          <p:nvPr/>
        </p:nvSpPr>
        <p:spPr>
          <a:xfrm>
            <a:off x="2285984" y="407194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3071802" y="335756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Prstenec 24"/>
          <p:cNvSpPr/>
          <p:nvPr/>
        </p:nvSpPr>
        <p:spPr>
          <a:xfrm>
            <a:off x="3786182" y="2643182"/>
            <a:ext cx="142876" cy="14287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143108" y="50720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928926" y="507207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57224" y="400050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57224" y="321468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600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714744" y="507207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90</a:t>
            </a:r>
            <a:endParaRPr lang="cs-CZ" dirty="0"/>
          </a:p>
        </p:txBody>
      </p:sp>
      <p:cxnSp>
        <p:nvCxnSpPr>
          <p:cNvPr id="40" name="Přímá spojovací čára 39"/>
          <p:cNvCxnSpPr>
            <a:stCxn id="19" idx="0"/>
          </p:cNvCxnSpPr>
          <p:nvPr/>
        </p:nvCxnSpPr>
        <p:spPr>
          <a:xfrm rot="5400000" flipH="1" flipV="1">
            <a:off x="1785918" y="1928802"/>
            <a:ext cx="2786082" cy="2928958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785786" y="257174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071538" y="500063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14282" y="4500570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A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1571604" y="2000240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857224" y="185736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42844" y="171448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B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286248" y="228599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1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44" name="Přímá spojovací čára 43"/>
          <p:cNvCxnSpPr/>
          <p:nvPr/>
        </p:nvCxnSpPr>
        <p:spPr>
          <a:xfrm>
            <a:off x="1785918" y="2000240"/>
            <a:ext cx="450059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rot="5400000">
            <a:off x="2322497" y="1963727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rot="5400000">
            <a:off x="3036877" y="1963727"/>
            <a:ext cx="214314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2214546" y="1214422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928926" y="121442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50" name="Prstenec 49"/>
          <p:cNvSpPr/>
          <p:nvPr/>
        </p:nvSpPr>
        <p:spPr>
          <a:xfrm>
            <a:off x="3071802" y="4071942"/>
            <a:ext cx="142876" cy="142876"/>
          </a:xfrm>
          <a:prstGeom prst="donu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2" name="Přímá spojovací čára 51"/>
          <p:cNvCxnSpPr/>
          <p:nvPr/>
        </p:nvCxnSpPr>
        <p:spPr>
          <a:xfrm rot="16200000" flipH="1">
            <a:off x="1214414" y="2500306"/>
            <a:ext cx="2857520" cy="18573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Prstenec 53"/>
          <p:cNvSpPr/>
          <p:nvPr/>
        </p:nvSpPr>
        <p:spPr>
          <a:xfrm>
            <a:off x="2786050" y="3643314"/>
            <a:ext cx="142876" cy="142876"/>
          </a:xfrm>
          <a:prstGeom prst="don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3214678" y="357187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357554" y="4143380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/>
      <p:bldP spid="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28604"/>
            <a:ext cx="7772400" cy="1829761"/>
          </a:xfrm>
        </p:spPr>
        <p:txBody>
          <a:bodyPr anchor="t"/>
          <a:lstStyle/>
          <a:p>
            <a:pPr algn="l"/>
            <a:r>
              <a:rPr lang="cs-CZ" dirty="0" smtClean="0"/>
              <a:t>Co víš o bodu C?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221455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    V bodě C se motocyklisté potkají.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4214842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Náročnější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106489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Vytvoř graf závislosti dráhy na čase pro vlak        ze Železnice do Jičína . Předpokládejme, že časy odjezdů vlaku a vzdálenosti jsou následující: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5500702"/>
            <a:ext cx="792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Návod: pro osu času zvol jako  počátek času  6 hodin 10min. Pro čas použij měřítko 1 cm</a:t>
            </a:r>
            <a:r>
              <a:rPr lang="en-US" dirty="0" smtClean="0"/>
              <a:t> ≙</a:t>
            </a:r>
            <a:r>
              <a:rPr lang="cs-CZ" dirty="0" smtClean="0"/>
              <a:t> 1 min. Pro osu dráhy zvol počátek 24 km, měřítko 1 cm</a:t>
            </a:r>
            <a:r>
              <a:rPr lang="en-US" dirty="0" smtClean="0"/>
              <a:t> </a:t>
            </a:r>
            <a:r>
              <a:rPr lang="cs-CZ" dirty="0" smtClean="0"/>
              <a:t> </a:t>
            </a:r>
            <a:r>
              <a:rPr lang="en-US" dirty="0" smtClean="0"/>
              <a:t>≙</a:t>
            </a:r>
            <a:r>
              <a:rPr lang="cs-CZ" dirty="0" smtClean="0"/>
              <a:t> 1 km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857224" y="2928934"/>
          <a:ext cx="7858179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9393"/>
                <a:gridCol w="2619393"/>
                <a:gridCol w="2619393"/>
              </a:tblGrid>
              <a:tr h="30747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stanice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Odjezd  (hod a min)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Vzdálenost</a:t>
                      </a:r>
                      <a:r>
                        <a:rPr lang="cs-CZ" baseline="0" dirty="0" smtClean="0"/>
                        <a:t> (v km)</a:t>
                      </a:r>
                      <a:endParaRPr lang="cs-CZ" dirty="0"/>
                    </a:p>
                  </a:txBody>
                  <a:tcPr/>
                </a:tc>
              </a:tr>
              <a:tr h="5380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Železnice</a:t>
                      </a:r>
                    </a:p>
                    <a:p>
                      <a:pPr algn="l"/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6.17</a:t>
                      </a:r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24</a:t>
                      </a:r>
                      <a:endParaRPr lang="cs-CZ" sz="1800" dirty="0"/>
                    </a:p>
                  </a:txBody>
                  <a:tcPr/>
                </a:tc>
              </a:tr>
              <a:tr h="307473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Jičín zastávka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</a:tr>
              <a:tr h="307473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Jičín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Dokážeš přijít na to, jak bys do tohoto grafu zanesl graf vlaku, který vyjíždí opačným směrem, to je z Jičína do Železnice? Časy odjezdů a vzdálenosti uvádí následující tabulka.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1785926"/>
          <a:ext cx="7500990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/>
                <a:gridCol w="2500330"/>
                <a:gridCol w="250033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stanice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Odjezd  (hod a min)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Vzdálenost</a:t>
                      </a:r>
                      <a:r>
                        <a:rPr lang="cs-CZ" baseline="0" dirty="0" smtClean="0"/>
                        <a:t> (v km)</a:t>
                      </a:r>
                      <a:endParaRPr lang="cs-CZ" dirty="0"/>
                    </a:p>
                  </a:txBody>
                  <a:tcPr/>
                </a:tc>
              </a:tr>
              <a:tr h="12922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Jičín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Jičín zastávka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Železnice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Tabulka</a:t>
            </a:r>
            <a:endParaRPr kumimoji="0" lang="cs-CZ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Graf: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-929520" y="3214686"/>
            <a:ext cx="528720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571604" y="5572140"/>
            <a:ext cx="692948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4965703" y="1320785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3036877" y="5607065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5322893" y="1249347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571604" y="4143380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1643042" y="4857760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571604" y="3429000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1571604" y="2714620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3536943" y="5607065"/>
            <a:ext cx="213521" cy="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714480" y="1285860"/>
            <a:ext cx="700092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rot="5400000">
            <a:off x="4465637" y="3463925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rot="5400000" flipH="1" flipV="1">
            <a:off x="2285984" y="2786058"/>
            <a:ext cx="4286280" cy="12858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5400000">
            <a:off x="7608909" y="5535627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rot="16200000" flipH="1">
            <a:off x="4429124" y="2285992"/>
            <a:ext cx="4286280" cy="2286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42844" y="507207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Železnice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85720" y="100010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Jičín</a:t>
            </a:r>
            <a:endParaRPr lang="cs-CZ" dirty="0"/>
          </a:p>
        </p:txBody>
      </p:sp>
      <p:cxnSp>
        <p:nvCxnSpPr>
          <p:cNvPr id="44" name="Přímá spojovací čára 43"/>
          <p:cNvCxnSpPr/>
          <p:nvPr/>
        </p:nvCxnSpPr>
        <p:spPr>
          <a:xfrm rot="5400000">
            <a:off x="7323157" y="5607065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rot="5400000">
            <a:off x="4465637" y="5535627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rot="5400000">
            <a:off x="5894397" y="5535627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1214414" y="592933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6h. 10 min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357686" y="592933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 flipH="1">
            <a:off x="7215206" y="5929330"/>
            <a:ext cx="481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5786446" y="5929330"/>
            <a:ext cx="476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 smtClean="0">
                <a:solidFill>
                  <a:prstClr val="black"/>
                </a:solidFill>
              </a:rPr>
              <a:t>25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57158" y="3357562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27 km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071802" y="592933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786710" y="5786454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r>
              <a:rPr lang="cs-CZ" smtClean="0"/>
              <a:t> </a:t>
            </a:r>
            <a:r>
              <a:rPr lang="cs-CZ" dirty="0" smtClean="0"/>
              <a:t>/min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00034" y="164305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s/ km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285720" y="5500702"/>
            <a:ext cx="899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24 km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870</TotalTime>
  <Words>654</Words>
  <Application>Microsoft Office PowerPoint</Application>
  <PresentationFormat>Předvádění na obrazovce (4:3)</PresentationFormat>
  <Paragraphs>205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Shluk</vt:lpstr>
      <vt:lpstr>Snímek 1</vt:lpstr>
      <vt:lpstr>Anotace: PowerPointová Prezentace  určená k prohlubování dovedností v práci s grafem závislosti dráhy na čase.</vt:lpstr>
      <vt:lpstr>Snímek 3</vt:lpstr>
      <vt:lpstr>Z grafu „st“ můžeme                 bez výpočtu zjistit, jakou dráhu urazí těleso                       za určitou dobu.  </vt:lpstr>
      <vt:lpstr> Graf:</vt:lpstr>
      <vt:lpstr>Vztyčíme  kolmici na osu času v bodě 20 s                  a  v místě, kde protne graf, spustíme kolmici                     na osu dráhy. Tam zjistíme příslušnou dráhu.</vt:lpstr>
      <vt:lpstr>Těleso urazí dráhu 200 m.</vt:lpstr>
      <vt:lpstr>Úkol</vt:lpstr>
      <vt:lpstr>Graf „st“ </vt:lpstr>
      <vt:lpstr>Snímek 10</vt:lpstr>
      <vt:lpstr>Z grafu můžeme také naopak určit dobu potřebnou k ujetí určité dráhy.</vt:lpstr>
      <vt:lpstr>1.Vztyčíme kolmici na osu s v bodě 100. 2.Tam, kde kolmice protne graf, spustíme kolmici na osu času</vt:lpstr>
      <vt:lpstr>Příklad:  Z místa A vyjede  do místa B vzdáleného 1200m motocykl 1rychlostí     . Sestroj graf „st“. Pro čas zvol 1 cm ≙ 30 s, pro dráhu 1cm ≙300 m. Sestroj graf</vt:lpstr>
      <vt:lpstr> Graf:</vt:lpstr>
      <vt:lpstr>Zjisti z tohoto grafu (bez výpočtu), za jakou dobu dorazí motocyklista                   do místa B, vzdáleného 1,2km.</vt:lpstr>
      <vt:lpstr> Navazující příklad:  Z místa B vzdáleného 1200 m, vyjede                   ve stejném okamžiku  do místa A motocykl 2 rychlostí     . Dokážeš do stejného grafu vynést graf motocyklisty 2?</vt:lpstr>
      <vt:lpstr>Graf</vt:lpstr>
      <vt:lpstr>Co víš o bodu C?</vt:lpstr>
      <vt:lpstr>Náročnější úloha</vt:lpstr>
      <vt:lpstr>Otázka</vt:lpstr>
      <vt:lpstr>Snímek 21</vt:lpstr>
      <vt:lpstr>Graf: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Dum</cp:lastModifiedBy>
  <cp:revision>115</cp:revision>
  <dcterms:created xsi:type="dcterms:W3CDTF">2012-11-02T22:54:37Z</dcterms:created>
  <dcterms:modified xsi:type="dcterms:W3CDTF">2013-01-22T21:08:08Z</dcterms:modified>
</cp:coreProperties>
</file>