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6" r:id="rId4"/>
    <p:sldId id="257" r:id="rId5"/>
    <p:sldId id="260" r:id="rId6"/>
    <p:sldId id="258" r:id="rId7"/>
    <p:sldId id="259" r:id="rId8"/>
    <p:sldId id="267" r:id="rId9"/>
    <p:sldId id="268" r:id="rId10"/>
    <p:sldId id="269" r:id="rId11"/>
    <p:sldId id="261" r:id="rId12"/>
    <p:sldId id="264" r:id="rId13"/>
    <p:sldId id="262" r:id="rId14"/>
    <p:sldId id="263" r:id="rId15"/>
    <p:sldId id="266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9900CC"/>
    <a:srgbClr val="00CC00"/>
    <a:srgbClr val="FF9900"/>
    <a:srgbClr val="CC6600"/>
    <a:srgbClr val="CC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8C9C52-CFEA-4E53-BD6D-29C6D2361EA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4E615-D321-48A9-8898-A294BE9289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eb2.mendelu.cz/af_221_multitext/vyziva_rostlin/html/agrochemie_pudy/pudni_reakce.htm" TargetMode="External"/><Relationship Id="rId2" Type="http://schemas.openxmlformats.org/officeDocument/2006/relationships/hyperlink" Target="http://www.garten.cz/a/cz/6025-zahrada-a-pudni-podminky-2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receptar.cz/zahrada/uzitkova-zahrada/znate-svoji-zeminu-vyznam-a-urcovani-ph-pudy-tipy-na-vapneni/" TargetMode="External"/><Relationship Id="rId4" Type="http://schemas.openxmlformats.org/officeDocument/2006/relationships/hyperlink" Target="http://web2.mendelu.cz/af_221_multitext/vyziva_rostlin/images/agrochemie_pudy/ph_map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8267"/>
                <a:gridCol w="4852573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Pě9 - 20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11. 5. 2011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Půda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Chemické vlastnosti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půdy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Výkladová prezentace zaměřena na základní biogenní prvky a jejich význam pro rostliny, půdní reakce a určování pH 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Chemické vlastnosti </a:t>
            </a:r>
            <a:br>
              <a:rPr lang="cs-CZ" sz="8000" dirty="0" smtClean="0"/>
            </a:br>
            <a:r>
              <a:rPr lang="cs-CZ" sz="8000" dirty="0" smtClean="0"/>
              <a:t>půdy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643042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vlastnosti půdy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Půda obsahuje různé chemické prvky, které tvoří základ jejího chemického složení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57158" y="3214686"/>
          <a:ext cx="8429685" cy="3374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30"/>
                <a:gridCol w="2928958"/>
                <a:gridCol w="3000397"/>
              </a:tblGrid>
              <a:tr h="1675944">
                <a:tc rowSpan="2"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endParaRPr lang="cs-CZ" dirty="0" smtClean="0"/>
                    </a:p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Živiny</a:t>
                      </a:r>
                    </a:p>
                    <a:p>
                      <a:pPr algn="ctr"/>
                      <a:r>
                        <a:rPr lang="cs-CZ" dirty="0" smtClean="0"/>
                        <a:t>(chemické prvky)</a:t>
                      </a:r>
                    </a:p>
                    <a:p>
                      <a:pPr algn="ctr"/>
                      <a:r>
                        <a:rPr lang="cs-CZ" dirty="0" smtClean="0"/>
                        <a:t>nepostradatelné</a:t>
                      </a:r>
                    </a:p>
                    <a:p>
                      <a:pPr algn="ctr"/>
                      <a:r>
                        <a:rPr lang="cs-CZ" dirty="0" smtClean="0"/>
                        <a:t> pro růst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Živiny přijímané ve větším množství</a:t>
                      </a:r>
                    </a:p>
                    <a:p>
                      <a:pPr algn="ctr"/>
                      <a:r>
                        <a:rPr lang="cs-CZ" b="1" u="sng" dirty="0" smtClean="0"/>
                        <a:t>biogenní prvky</a:t>
                      </a:r>
                      <a:endParaRPr lang="cs-CZ" b="1" u="sng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Uhlík, vodík, kyslík, dusík, fosfor, draslík, vápník, hořčík, železo, síra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698138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Živiny přijímané v nepatrném množství</a:t>
                      </a:r>
                    </a:p>
                    <a:p>
                      <a:pPr algn="ctr"/>
                      <a:r>
                        <a:rPr lang="cs-CZ" b="1" u="sng" dirty="0" smtClean="0">
                          <a:solidFill>
                            <a:schemeClr val="bg1"/>
                          </a:solidFill>
                        </a:rPr>
                        <a:t>stopové prvky</a:t>
                      </a:r>
                      <a:endParaRPr lang="cs-CZ" b="1" u="sng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Bór, mangan, měď, zinek, molybden,…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Význam tří základních biogenních prvků pro rostliny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280" y="1428736"/>
          <a:ext cx="8715440" cy="5094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200"/>
                <a:gridCol w="1985976"/>
                <a:gridCol w="1743088"/>
                <a:gridCol w="1743088"/>
                <a:gridCol w="1743088"/>
              </a:tblGrid>
              <a:tr h="100013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Chemický prvek</a:t>
                      </a:r>
                    </a:p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značka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Význam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Nedostatek prvku způsobuje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Nadbytek prvku způsobuje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Vliv na životní prostředí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07299"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Dusík</a:t>
                      </a:r>
                    </a:p>
                    <a:p>
                      <a:pPr algn="ctr"/>
                      <a:r>
                        <a:rPr lang="cs-CZ" sz="1600" b="1" dirty="0" smtClean="0"/>
                        <a:t>N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Podporuje růst a vývin rostlin, nezbytný pro růst listů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Pomalý růst, zpomaluje</a:t>
                      </a:r>
                      <a:r>
                        <a:rPr lang="cs-CZ" sz="1600" b="1" baseline="0" dirty="0" smtClean="0"/>
                        <a:t> až zastavuje růst rostliny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Zhoršování jakosti</a:t>
                      </a:r>
                      <a:r>
                        <a:rPr lang="cs-CZ" sz="1600" b="1" baseline="0" dirty="0" smtClean="0"/>
                        <a:t> a </a:t>
                      </a:r>
                      <a:r>
                        <a:rPr lang="cs-CZ" sz="1600" b="1" baseline="0" dirty="0" err="1" smtClean="0"/>
                        <a:t>skladovatelno</a:t>
                      </a:r>
                      <a:r>
                        <a:rPr lang="cs-CZ" sz="1600" b="1" baseline="0" dirty="0" smtClean="0"/>
                        <a:t>-</a:t>
                      </a:r>
                      <a:r>
                        <a:rPr lang="cs-CZ" sz="1600" b="1" baseline="0" dirty="0" err="1" smtClean="0"/>
                        <a:t>sti</a:t>
                      </a:r>
                      <a:r>
                        <a:rPr lang="cs-CZ" sz="1600" b="1" baseline="0" dirty="0" smtClean="0"/>
                        <a:t> plodů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Zhoršuje kvalitu  zdrojů vody – vyplavování do půdy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207299">
                <a:tc>
                  <a:txBody>
                    <a:bodyPr/>
                    <a:lstStyle/>
                    <a:p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Fosfor</a:t>
                      </a:r>
                    </a:p>
                    <a:p>
                      <a:pPr algn="ctr"/>
                      <a:r>
                        <a:rPr lang="cs-CZ" sz="1600" b="1" dirty="0" smtClean="0"/>
                        <a:t>P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Podporuje nasazování květů, dozrávání plodů, růst kořenů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Rostliny pozdě a málo kvetou, mají zakrnělé kořeny i stonky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Urychluje zrání a stárnutí rostliny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/>
                        <a:t>Zhoršuje kvalitu  povrchových zdrojů vody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473065"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Draslík</a:t>
                      </a:r>
                    </a:p>
                    <a:p>
                      <a:pPr algn="ctr"/>
                      <a:r>
                        <a:rPr lang="cs-CZ" sz="1600" b="1" dirty="0" smtClean="0"/>
                        <a:t>K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Důležitý pro tvorbu květů, plodů a dobrý stav rostliny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Opadávání listů, plody</a:t>
                      </a:r>
                      <a:r>
                        <a:rPr lang="cs-CZ" sz="1600" b="1" baseline="0" dirty="0" smtClean="0"/>
                        <a:t> se rychle kazí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b="1" dirty="0" smtClean="0"/>
                    </a:p>
                    <a:p>
                      <a:pPr algn="ctr"/>
                      <a:r>
                        <a:rPr lang="cs-CZ" sz="1600" b="1" dirty="0" smtClean="0"/>
                        <a:t>Rostlina</a:t>
                      </a:r>
                      <a:r>
                        <a:rPr lang="cs-CZ" sz="1600" b="1" baseline="0" dirty="0" smtClean="0"/>
                        <a:t> jen omezeně přijímá vápník a hořčík</a:t>
                      </a:r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Půdní reakce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Ovlivňuje možnost využití živin rostlinami</a:t>
            </a:r>
          </a:p>
          <a:p>
            <a:pPr>
              <a:buNone/>
            </a:pPr>
            <a:r>
              <a:rPr lang="cs-CZ" dirty="0" smtClean="0"/>
              <a:t>Na chemických změnách se podílí:</a:t>
            </a:r>
          </a:p>
          <a:p>
            <a:r>
              <a:rPr lang="cs-CZ" dirty="0" smtClean="0"/>
              <a:t>Půdní voda</a:t>
            </a:r>
          </a:p>
          <a:p>
            <a:r>
              <a:rPr lang="cs-CZ" dirty="0" smtClean="0"/>
              <a:t>Půdní vzduch</a:t>
            </a:r>
          </a:p>
          <a:p>
            <a:r>
              <a:rPr lang="cs-CZ" dirty="0" smtClean="0"/>
              <a:t>Humusové a jílovité složky půdy</a:t>
            </a:r>
          </a:p>
          <a:p>
            <a:pPr>
              <a:buNone/>
            </a:pPr>
            <a:r>
              <a:rPr lang="cs-CZ" dirty="0" smtClean="0"/>
              <a:t>Voda rozpouští látky, vzniká půdní roztok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Půdní reakce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Vyjadřuje se pomocí pH</a:t>
            </a:r>
          </a:p>
          <a:p>
            <a:r>
              <a:rPr lang="cs-CZ" dirty="0" smtClean="0"/>
              <a:t>Pro většinu rostlin je nejvhodnější neutrální půdní reakce</a:t>
            </a:r>
          </a:p>
          <a:p>
            <a:r>
              <a:rPr lang="cs-CZ" dirty="0" smtClean="0"/>
              <a:t>Většina půd u nás má však sklon ke kyselé reakci, což snižuje výnosy pěstovaných rostlin</a:t>
            </a:r>
          </a:p>
          <a:p>
            <a:r>
              <a:rPr lang="cs-CZ" dirty="0" smtClean="0"/>
              <a:t>Chemické vlastnosti půd s kyselou reakcí zlepšujeme vápněním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Orientační určení pH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 možné podle zastoupení určitých druhů plevelů: </a:t>
            </a:r>
          </a:p>
          <a:p>
            <a:r>
              <a:rPr lang="cs-CZ" b="1" u="sng" dirty="0" smtClean="0"/>
              <a:t>Na půdách kyselých </a:t>
            </a:r>
            <a:r>
              <a:rPr lang="cs-CZ" dirty="0" smtClean="0"/>
              <a:t>se nejčastěji vyskytuje máta polní, šťovík menší, přeslička rolní, violka trojbarevná, vlčí bob, chmerek roční a jitrocel kopinatý </a:t>
            </a:r>
          </a:p>
          <a:p>
            <a:r>
              <a:rPr lang="cs-CZ" b="1" u="sng" dirty="0" smtClean="0"/>
              <a:t>Na půdách zásaditých </a:t>
            </a:r>
            <a:r>
              <a:rPr lang="cs-CZ" dirty="0" smtClean="0"/>
              <a:t>najdeme stračku polní, hlaváček letní, komonici lékařskou, drchničku rolní, hořčici polní, pryšec kolovratec, mléč hladký a čičorku pestrou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Přesné měření pH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specializovaných zahrádkářských prodejnách je možné si koupit jednoduchý pH test na rychlé stanovení půdní reakce. </a:t>
            </a:r>
          </a:p>
          <a:p>
            <a:r>
              <a:rPr lang="cs-CZ" dirty="0" smtClean="0"/>
              <a:t>V soupravě najdeme kádinku, roztok č. 1, roztok č. 2 a barevnou stupnici pro porovnání. 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pH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052" y="1643050"/>
            <a:ext cx="9053195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Půdní reakce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14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165738"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Hodnota pH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Půdní reakce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</a:tr>
              <a:tr h="862286"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Menší než 5,3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kyselá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862286"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5,3 -6,4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slabě kyselá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62286"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6,5 – 7,4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neutrální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62286"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Větší než 7,4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r>
                        <a:rPr lang="cs-CZ" b="1" dirty="0" smtClean="0"/>
                        <a:t>zásaditá</a:t>
                      </a:r>
                      <a:endParaRPr lang="cs-CZ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Půdní reakce vhodné pro některé rostliny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106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686436"/>
                <a:gridCol w="2543164"/>
              </a:tblGrid>
              <a:tr h="61257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 dřeviny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pH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Broskvoň, meruňka, mandloň, ořešák, třešeň, líska, švestka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6,5 - 8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Jabloň,</a:t>
                      </a:r>
                      <a:r>
                        <a:rPr lang="cs-CZ" b="1" baseline="0" dirty="0" smtClean="0"/>
                        <a:t> hrušeň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6,2 - 8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Kdouloň, malina, ostružina, převážná většina okrasných keřů a stromů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6 - 7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Kdouloň, malina, ostružina, převážná většina okrasných keřů a stromů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5,5 – 7,9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Višeň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5,5 – 6,5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Jahodník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4,5 – 6,5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57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Kanadské borůvky, azalky, rododendrony, vřesy, vřesovce a ostatní vřesovištní rostliny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4,5 - </a:t>
                      </a:r>
                      <a:r>
                        <a:rPr lang="cs-CZ" b="1" dirty="0" err="1" smtClean="0"/>
                        <a:t>5</a:t>
                      </a:r>
                      <a:endParaRPr lang="cs-CZ" b="1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Půdní reakce vhodné pro některé rostliny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71612"/>
          <a:ext cx="8229600" cy="5000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5009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Plodina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Vyhovující pH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Pšenice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</a:t>
                      </a:r>
                      <a:r>
                        <a:rPr lang="cs-CZ" sz="2000" b="1" baseline="0" dirty="0" smtClean="0"/>
                        <a:t> – 7,2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Brambory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4,7 – 6,2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Cukrovka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6,7 – </a:t>
                      </a:r>
                      <a:r>
                        <a:rPr lang="cs-CZ" sz="2000" b="1" dirty="0" err="1" smtClean="0"/>
                        <a:t>7</a:t>
                      </a:r>
                      <a:r>
                        <a:rPr lang="cs-CZ" sz="2000" b="1" dirty="0" smtClean="0"/>
                        <a:t>,4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Ovocné stromy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6,2 - 8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Mrkev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5,2 – 6,7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Ředkvička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5,3 – 6,5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Zelí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7 – 8,4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Potřeba vápnění vzhledem k půdní reakci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919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14800"/>
                <a:gridCol w="4114800"/>
              </a:tblGrid>
              <a:tr h="965839"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/>
                        <a:t>Reakce půdy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/>
                        <a:t>Potřeba vápnění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839"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Kyselá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Vápnit pravidelně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839"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Slabě kyselá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Vápnit jednou za několik let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839"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Neutrální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Není třeba vápnit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839"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Zásaditá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 smtClean="0"/>
                    </a:p>
                    <a:p>
                      <a:pPr algn="ctr"/>
                      <a:r>
                        <a:rPr lang="cs-CZ" sz="2000" b="1" dirty="0" smtClean="0"/>
                        <a:t>Nevápnit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39009" y="0"/>
            <a:ext cx="9183009" cy="6887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Pěstitelské práce pro 7. ročník, A. </a:t>
            </a:r>
            <a:r>
              <a:rPr lang="cs-CZ" sz="2000" dirty="0" err="1" smtClean="0"/>
              <a:t>Milec</a:t>
            </a:r>
            <a:r>
              <a:rPr lang="cs-CZ" sz="2000" dirty="0" smtClean="0"/>
              <a:t>, H. </a:t>
            </a:r>
            <a:r>
              <a:rPr lang="cs-CZ" sz="2000" dirty="0" err="1" smtClean="0"/>
              <a:t>Cimburková</a:t>
            </a:r>
            <a:r>
              <a:rPr lang="cs-CZ" sz="2000" dirty="0" smtClean="0"/>
              <a:t>, R. </a:t>
            </a:r>
            <a:r>
              <a:rPr lang="cs-CZ" sz="2000" dirty="0" err="1" smtClean="0"/>
              <a:t>Halasová</a:t>
            </a:r>
            <a:r>
              <a:rPr lang="cs-CZ" sz="2000" dirty="0" smtClean="0"/>
              <a:t>, J. Hůla, E. </a:t>
            </a:r>
            <a:r>
              <a:rPr lang="cs-CZ" sz="2000" dirty="0" err="1" smtClean="0"/>
              <a:t>Komanová</a:t>
            </a:r>
            <a:r>
              <a:rPr lang="cs-CZ" sz="2000" dirty="0" smtClean="0"/>
              <a:t>, D. </a:t>
            </a:r>
            <a:r>
              <a:rPr lang="cs-CZ" sz="2000" dirty="0" err="1" smtClean="0"/>
              <a:t>Deml</a:t>
            </a:r>
            <a:r>
              <a:rPr lang="cs-CZ" sz="2000" dirty="0" smtClean="0"/>
              <a:t>, nakladatelství SPN</a:t>
            </a:r>
          </a:p>
          <a:p>
            <a:r>
              <a:rPr lang="cs-CZ" sz="2000" dirty="0" smtClean="0"/>
              <a:t>Pěstitelství pro 6. – 9. ročník, R. </a:t>
            </a:r>
            <a:r>
              <a:rPr lang="cs-CZ" sz="2000" dirty="0" err="1" smtClean="0"/>
              <a:t>Dytrtová</a:t>
            </a:r>
            <a:r>
              <a:rPr lang="cs-CZ" sz="2000" dirty="0" smtClean="0"/>
              <a:t> a kolektiv, nakladatelství Fortuna</a:t>
            </a:r>
          </a:p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garten.cz</a:t>
            </a:r>
            <a:r>
              <a:rPr lang="cs-CZ" sz="2000" dirty="0" smtClean="0">
                <a:hlinkClick r:id="rId2"/>
              </a:rPr>
              <a:t>/a/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/6025-zahrada-a-</a:t>
            </a:r>
            <a:r>
              <a:rPr lang="cs-CZ" sz="2000" dirty="0" err="1" smtClean="0">
                <a:hlinkClick r:id="rId2"/>
              </a:rPr>
              <a:t>pudni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podminky</a:t>
            </a:r>
            <a:r>
              <a:rPr lang="cs-CZ" sz="2000" dirty="0" smtClean="0">
                <a:hlinkClick r:id="rId2"/>
              </a:rPr>
              <a:t>-2/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http://web2.mendelu.cz/</a:t>
            </a:r>
            <a:r>
              <a:rPr lang="cs-CZ" sz="2000" dirty="0" err="1" smtClean="0">
                <a:hlinkClick r:id="rId3"/>
              </a:rPr>
              <a:t>af</a:t>
            </a:r>
            <a:r>
              <a:rPr lang="cs-CZ" sz="2000" dirty="0" smtClean="0">
                <a:hlinkClick r:id="rId3"/>
              </a:rPr>
              <a:t>_221_</a:t>
            </a:r>
            <a:r>
              <a:rPr lang="cs-CZ" sz="2000" dirty="0" err="1" smtClean="0">
                <a:hlinkClick r:id="rId3"/>
              </a:rPr>
              <a:t>multitext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vyziva</a:t>
            </a:r>
            <a:r>
              <a:rPr lang="cs-CZ" sz="2000" dirty="0" smtClean="0">
                <a:hlinkClick r:id="rId3"/>
              </a:rPr>
              <a:t>_rostlin/</a:t>
            </a:r>
            <a:r>
              <a:rPr lang="cs-CZ" sz="2000" dirty="0" err="1" smtClean="0">
                <a:hlinkClick r:id="rId3"/>
              </a:rPr>
              <a:t>html</a:t>
            </a:r>
            <a:r>
              <a:rPr lang="cs-CZ" sz="2000" dirty="0" smtClean="0">
                <a:hlinkClick r:id="rId3"/>
              </a:rPr>
              <a:t>/agrochemie_pudy/</a:t>
            </a:r>
            <a:r>
              <a:rPr lang="cs-CZ" sz="2000" dirty="0" err="1" smtClean="0">
                <a:hlinkClick r:id="rId3"/>
              </a:rPr>
              <a:t>pudni</a:t>
            </a:r>
            <a:r>
              <a:rPr lang="cs-CZ" sz="2000" dirty="0" smtClean="0">
                <a:hlinkClick r:id="rId3"/>
              </a:rPr>
              <a:t>_reakce.</a:t>
            </a:r>
            <a:r>
              <a:rPr lang="cs-CZ" sz="2000" dirty="0" err="1" smtClean="0">
                <a:hlinkClick r:id="rId3"/>
              </a:rPr>
              <a:t>htm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http://web2.mendelu.cz/</a:t>
            </a:r>
            <a:r>
              <a:rPr lang="cs-CZ" sz="2000" dirty="0" err="1" smtClean="0">
                <a:hlinkClick r:id="rId4"/>
              </a:rPr>
              <a:t>af</a:t>
            </a:r>
            <a:r>
              <a:rPr lang="cs-CZ" sz="2000" dirty="0" smtClean="0">
                <a:hlinkClick r:id="rId4"/>
              </a:rPr>
              <a:t>_221_</a:t>
            </a:r>
            <a:r>
              <a:rPr lang="cs-CZ" sz="2000" dirty="0" err="1" smtClean="0">
                <a:hlinkClick r:id="rId4"/>
              </a:rPr>
              <a:t>multitext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vyziva</a:t>
            </a:r>
            <a:r>
              <a:rPr lang="cs-CZ" sz="2000" dirty="0" smtClean="0">
                <a:hlinkClick r:id="rId4"/>
              </a:rPr>
              <a:t>_rostlin/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/agrochemie_pudy/</a:t>
            </a:r>
            <a:r>
              <a:rPr lang="cs-CZ" sz="2000" dirty="0" err="1" smtClean="0">
                <a:hlinkClick r:id="rId4"/>
              </a:rPr>
              <a:t>ph</a:t>
            </a:r>
            <a:r>
              <a:rPr lang="cs-CZ" sz="2000" dirty="0" smtClean="0">
                <a:hlinkClick r:id="rId4"/>
              </a:rPr>
              <a:t>_mapa.</a:t>
            </a:r>
            <a:r>
              <a:rPr lang="cs-CZ" sz="2000" dirty="0" err="1" smtClean="0">
                <a:hlinkClick r:id="rId4"/>
              </a:rPr>
              <a:t>jpg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ireceptar.cz</a:t>
            </a:r>
            <a:r>
              <a:rPr lang="cs-CZ" sz="2000" dirty="0" smtClean="0">
                <a:hlinkClick r:id="rId5"/>
              </a:rPr>
              <a:t>/zahrada/</a:t>
            </a:r>
            <a:r>
              <a:rPr lang="cs-CZ" sz="2000" dirty="0" err="1" smtClean="0">
                <a:hlinkClick r:id="rId5"/>
              </a:rPr>
              <a:t>uzitkova</a:t>
            </a:r>
            <a:r>
              <a:rPr lang="cs-CZ" sz="2000" dirty="0" smtClean="0">
                <a:hlinkClick r:id="rId5"/>
              </a:rPr>
              <a:t>-zahrada/</a:t>
            </a:r>
            <a:r>
              <a:rPr lang="cs-CZ" sz="2000" dirty="0" err="1" smtClean="0">
                <a:hlinkClick r:id="rId5"/>
              </a:rPr>
              <a:t>znate</a:t>
            </a:r>
            <a:r>
              <a:rPr lang="cs-CZ" sz="2000" dirty="0" smtClean="0">
                <a:hlinkClick r:id="rId5"/>
              </a:rPr>
              <a:t>-svoji-zeminu-</a:t>
            </a:r>
            <a:r>
              <a:rPr lang="cs-CZ" sz="2000" dirty="0" err="1" smtClean="0">
                <a:hlinkClick r:id="rId5"/>
              </a:rPr>
              <a:t>vyznam</a:t>
            </a:r>
            <a:r>
              <a:rPr lang="cs-CZ" sz="2000" dirty="0" smtClean="0">
                <a:hlinkClick r:id="rId5"/>
              </a:rPr>
              <a:t>-a-</a:t>
            </a:r>
            <a:r>
              <a:rPr lang="cs-CZ" sz="2000" dirty="0" err="1" smtClean="0">
                <a:hlinkClick r:id="rId5"/>
              </a:rPr>
              <a:t>urcovani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ph</a:t>
            </a:r>
            <a:r>
              <a:rPr lang="cs-CZ" sz="2000" dirty="0" smtClean="0">
                <a:hlinkClick r:id="rId5"/>
              </a:rPr>
              <a:t>-pudy-tipy-na-</a:t>
            </a:r>
            <a:r>
              <a:rPr lang="cs-CZ" sz="2000" dirty="0" err="1" smtClean="0">
                <a:hlinkClick r:id="rId5"/>
              </a:rPr>
              <a:t>vapneni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667</Words>
  <Application>Microsoft Office PowerPoint</Application>
  <PresentationFormat>Předvádění na obrazovce (4:3)</PresentationFormat>
  <Paragraphs>178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Anotace</vt:lpstr>
      <vt:lpstr>Chemické vlastnosti  půdy</vt:lpstr>
      <vt:lpstr>Chemické vlastnosti půdy</vt:lpstr>
      <vt:lpstr>Význam tří základních biogenních prvků pro rostliny</vt:lpstr>
      <vt:lpstr>Půdní reakce</vt:lpstr>
      <vt:lpstr>Půdní reakce</vt:lpstr>
      <vt:lpstr>Orientační určení pH</vt:lpstr>
      <vt:lpstr>Přesné měření pH</vt:lpstr>
      <vt:lpstr>Měření pH</vt:lpstr>
      <vt:lpstr>Půdní reakce</vt:lpstr>
      <vt:lpstr>Půdní reakce vhodné pro některé rostliny</vt:lpstr>
      <vt:lpstr>Půdní reakce vhodné pro některé rostliny</vt:lpstr>
      <vt:lpstr>Potřeba vápnění vzhledem k půdní reakci</vt:lpstr>
      <vt:lpstr>Snímek 15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vlastnosti půdy</dc:title>
  <dc:subject>Pěstitelství 9</dc:subject>
  <dc:creator>Přibíková</dc:creator>
  <cp:lastModifiedBy>Aleš</cp:lastModifiedBy>
  <cp:revision>18</cp:revision>
  <dcterms:created xsi:type="dcterms:W3CDTF">2011-05-13T12:47:49Z</dcterms:created>
  <dcterms:modified xsi:type="dcterms:W3CDTF">2013-01-22T20:39:44Z</dcterms:modified>
</cp:coreProperties>
</file>