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61" r:id="rId6"/>
    <p:sldId id="265" r:id="rId7"/>
    <p:sldId id="260" r:id="rId8"/>
    <p:sldId id="258" r:id="rId9"/>
    <p:sldId id="259" r:id="rId10"/>
    <p:sldId id="262" r:id="rId11"/>
    <p:sldId id="264" r:id="rId12"/>
    <p:sldId id="266" r:id="rId13"/>
    <p:sldId id="270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A26A"/>
    <a:srgbClr val="DACCAB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CA79DD-40F3-4CD7-98A1-DD9086B3E5B3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AD79E1-DC80-4AE2-873B-C7BA42D53D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AD79E1-DC80-4AE2-873B-C7BA42D53D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1DAE773-84E7-4323-B503-0AD593B5334D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7E2D0BC-664D-4D7F-AC00-504ABA9D3A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office.microsoft.com/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VY_32_INOVACE_VIII_3_7 Jednotky  délky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DUM:7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</a:t>
            </a:r>
            <a:r>
              <a:rPr lang="cs-CZ" sz="3200" b="1" dirty="0" smtClean="0"/>
              <a:t>prezentace  </a:t>
            </a:r>
            <a:r>
              <a:rPr lang="cs-CZ" sz="3200" b="1" dirty="0" smtClean="0"/>
              <a:t>určená k  prohlubování a upevňování pojmů délka, jednotky délky a jejich převody.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Délka, jednotky délky,</a:t>
                      </a:r>
                      <a:r>
                        <a:rPr lang="cs-CZ" baseline="0" dirty="0" smtClean="0"/>
                        <a:t> násobky a díly jednotek.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gradFill>
            <a:gsLst>
              <a:gs pos="0">
                <a:srgbClr val="FBEAC7"/>
              </a:gs>
              <a:gs pos="17999">
                <a:srgbClr val="FEE7F2"/>
              </a:gs>
              <a:gs pos="36000">
                <a:srgbClr val="FAC77D"/>
              </a:gs>
              <a:gs pos="61000">
                <a:srgbClr val="FBA97D"/>
              </a:gs>
              <a:gs pos="82001">
                <a:srgbClr val="FBD49C"/>
              </a:gs>
              <a:gs pos="100000">
                <a:srgbClr val="FEE7F2"/>
              </a:gs>
            </a:gsLst>
            <a:lin ang="5400000" scaled="0"/>
          </a:gradFill>
        </p:spPr>
        <p:txBody>
          <a:bodyPr/>
          <a:lstStyle/>
          <a:p>
            <a: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Délka, jednotky délky</a:t>
            </a:r>
            <a:br>
              <a:rPr lang="cs-CZ" sz="4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428868"/>
            <a:ext cx="7858180" cy="17526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Délku nejčastěji označujeme </a:t>
            </a:r>
            <a:r>
              <a:rPr lang="cs-CZ" sz="3200" b="1" i="1" u="sng" dirty="0" smtClean="0"/>
              <a:t>l</a:t>
            </a:r>
            <a:r>
              <a:rPr lang="cs-CZ" sz="3200" b="1" dirty="0" smtClean="0"/>
              <a:t>,</a:t>
            </a:r>
          </a:p>
          <a:p>
            <a:r>
              <a:rPr lang="cs-CZ" sz="3200" dirty="0" smtClean="0"/>
              <a:t> jednotkou je metr – </a:t>
            </a:r>
            <a:r>
              <a:rPr lang="cs-CZ" sz="3200" b="1" i="1" u="sng" dirty="0" smtClean="0"/>
              <a:t>m</a:t>
            </a:r>
            <a:r>
              <a:rPr lang="cs-CZ" sz="3200" b="1" dirty="0" smtClean="0"/>
              <a:t>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1604" y="3714752"/>
            <a:ext cx="692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Metr patří mezi základní jednotky.</a:t>
            </a:r>
            <a:endParaRPr lang="cs-CZ" sz="3200" dirty="0">
              <a:solidFill>
                <a:srgbClr val="002060"/>
              </a:solidFill>
            </a:endParaRPr>
          </a:p>
        </p:txBody>
      </p:sp>
      <p:pic>
        <p:nvPicPr>
          <p:cNvPr id="4124" name="Picture 28" descr="C:\Documents and Settings\Fujitsu-Siemens\Local Settings\Temporary Internet Files\Content.IE5\WPYEW8AS\MC900232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1214422"/>
            <a:ext cx="1712614" cy="1273521"/>
          </a:xfrm>
          <a:prstGeom prst="rect">
            <a:avLst/>
          </a:prstGeom>
          <a:noFill/>
        </p:spPr>
      </p:pic>
      <p:pic>
        <p:nvPicPr>
          <p:cNvPr id="8" name="Picture 4" descr="C:\Documents and Settings\Fujitsu-Siemens\Local Settings\Temporary Internet Files\Content.IE5\0XFM5EJ2\MP9003995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4643446"/>
            <a:ext cx="2857520" cy="1994423"/>
          </a:xfrm>
          <a:prstGeom prst="rect">
            <a:avLst/>
          </a:prstGeom>
          <a:noFill/>
        </p:spPr>
      </p:pic>
      <p:pic>
        <p:nvPicPr>
          <p:cNvPr id="11" name="Picture 8" descr="C:\Documents and Settings\Fujitsu-Siemens\Local Settings\Temporary Internet Files\Content.IE5\BFRKAPSO\MP9004005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4649759"/>
            <a:ext cx="3214710" cy="19004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4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40"/>
                            </p:stCondLst>
                            <p:childTnLst>
                              <p:par>
                                <p:cTn id="3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40"/>
                            </p:stCondLst>
                            <p:childTnLst>
                              <p:par>
                                <p:cTn id="3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>
            <a:off x="4572000" y="3786190"/>
            <a:ext cx="4735684" cy="2341878"/>
            <a:chOff x="2121060" y="421266"/>
            <a:chExt cx="4735684" cy="2341878"/>
          </a:xfrm>
        </p:grpSpPr>
        <p:sp>
          <p:nvSpPr>
            <p:cNvPr id="38" name="Obdélník 37"/>
            <p:cNvSpPr/>
            <p:nvPr/>
          </p:nvSpPr>
          <p:spPr>
            <a:xfrm rot="19674115">
              <a:off x="2121060" y="1365705"/>
              <a:ext cx="4735684" cy="87172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tx2"/>
                </a:solidFill>
              </a:endParaRPr>
            </a:p>
          </p:txBody>
        </p:sp>
        <p:cxnSp>
          <p:nvCxnSpPr>
            <p:cNvPr id="39" name="Přímá spojovací čára 38"/>
            <p:cNvCxnSpPr/>
            <p:nvPr/>
          </p:nvCxnSpPr>
          <p:spPr>
            <a:xfrm rot="3474115">
              <a:off x="2519109" y="2466024"/>
              <a:ext cx="290573" cy="104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ovací čára 39"/>
            <p:cNvCxnSpPr/>
            <p:nvPr/>
          </p:nvCxnSpPr>
          <p:spPr>
            <a:xfrm rot="3474115">
              <a:off x="2567351" y="2588279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3474115">
              <a:off x="2964558" y="2339130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ovací čára 41"/>
            <p:cNvCxnSpPr/>
            <p:nvPr/>
          </p:nvCxnSpPr>
          <p:spPr>
            <a:xfrm rot="3474115">
              <a:off x="3361764" y="2089981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 rot="3474115">
              <a:off x="3758971" y="1840833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 rot="3474115">
              <a:off x="4156177" y="1591684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 rot="3474115">
              <a:off x="4553383" y="1342536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rot="3474115">
              <a:off x="4950591" y="1093387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3474115">
              <a:off x="5347797" y="844238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rot="3474115">
              <a:off x="5745003" y="595089"/>
              <a:ext cx="348688" cy="104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TextovéPole 48"/>
            <p:cNvSpPr txBox="1"/>
            <p:nvPr/>
          </p:nvSpPr>
          <p:spPr>
            <a:xfrm rot="19674115">
              <a:off x="3395235" y="1479152"/>
              <a:ext cx="27582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 dm = 10 cm</a:t>
              </a:r>
              <a:endParaRPr lang="cs-CZ" sz="2800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57290" y="357166"/>
            <a:ext cx="6072230" cy="568772"/>
          </a:xfrm>
          <a:solidFill>
            <a:srgbClr val="FEA26A"/>
          </a:solidFill>
          <a:ln w="22225">
            <a:solidFill>
              <a:srgbClr val="C00000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/>
              <a:t>Jaké znáte jednotky délky?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3286124"/>
            <a:ext cx="7763830" cy="2824170"/>
          </a:xfrm>
        </p:spPr>
        <p:txBody>
          <a:bodyPr/>
          <a:lstStyle/>
          <a:p>
            <a:r>
              <a:rPr lang="cs-CZ" sz="2800" dirty="0" smtClean="0"/>
              <a:t>Víme, že: 	1 m  = 10 dm</a:t>
            </a:r>
          </a:p>
          <a:p>
            <a:r>
              <a:rPr lang="cs-CZ" sz="2800" dirty="0" smtClean="0"/>
              <a:t>		1dm = 10 cm</a:t>
            </a:r>
          </a:p>
          <a:p>
            <a:r>
              <a:rPr lang="cs-CZ" sz="2800" dirty="0" smtClean="0"/>
              <a:t>		1cm = 10 mm</a:t>
            </a:r>
          </a:p>
          <a:p>
            <a:r>
              <a:rPr lang="cs-CZ" sz="2800" dirty="0" smtClean="0"/>
              <a:t>1 m = 10 dm = 100 cm = 1000mm</a:t>
            </a:r>
          </a:p>
          <a:p>
            <a:r>
              <a:rPr lang="cs-CZ" sz="2800" dirty="0" smtClean="0"/>
              <a:t>1 km = 1000 m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1142984"/>
            <a:ext cx="6429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Metr, decimetr, centimetr, milimetr, kilometr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0166" y="2357430"/>
            <a:ext cx="5857916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222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tyto jednotky převádí?</a:t>
            </a:r>
            <a:endParaRPr lang="cs-CZ" sz="2800" dirty="0"/>
          </a:p>
        </p:txBody>
      </p:sp>
      <p:pic>
        <p:nvPicPr>
          <p:cNvPr id="3075" name="Picture 3" descr="C:\Documents and Settings\Fujitsu-Siemens\Local Settings\Temporary Internet Files\Content.IE5\OK0497BY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1714488"/>
            <a:ext cx="1500198" cy="1500198"/>
          </a:xfrm>
          <a:prstGeom prst="rect">
            <a:avLst/>
          </a:prstGeom>
          <a:noFill/>
        </p:spPr>
      </p:pic>
      <p:pic>
        <p:nvPicPr>
          <p:cNvPr id="3076" name="Picture 4" descr="C:\Documents and Settings\Fujitsu-Siemens\Local Settings\Temporary Internet Files\Content.IE5\OK0497BY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58" y="142852"/>
            <a:ext cx="1428736" cy="1428736"/>
          </a:xfrm>
          <a:prstGeom prst="rect">
            <a:avLst/>
          </a:prstGeom>
          <a:noFill/>
        </p:spPr>
      </p:pic>
      <p:sp>
        <p:nvSpPr>
          <p:cNvPr id="50" name="Obdélník 49"/>
          <p:cNvSpPr/>
          <p:nvPr/>
        </p:nvSpPr>
        <p:spPr>
          <a:xfrm rot="19656272">
            <a:off x="6218267" y="3265090"/>
            <a:ext cx="106372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10</a:t>
            </a:r>
            <a:endParaRPr lang="cs-CZ" sz="5400" b="1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chemeClr val="accent1">
                  <a:lumMod val="75000"/>
                </a:schemeClr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500"/>
                            </p:stCondLst>
                            <p:childTnLst>
                              <p:par>
                                <p:cTn id="75" presetID="32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6" dur="2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C0C51"/>
                                      </p:to>
                                    </p:animClr>
                                    <p:animClr clrSpc="rgb">
                                      <p:cBhvr>
                                        <p:cTn id="77" dur="2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C0C51"/>
                                      </p:to>
                                    </p:animClr>
                                    <p:set>
                                      <p:cBhvr>
                                        <p:cTn id="78" dur="2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 animBg="1"/>
      <p:bldP spid="50" grpId="0"/>
      <p:bldP spid="50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4660" y="857232"/>
            <a:ext cx="8219340" cy="372618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2400" dirty="0" smtClean="0"/>
              <a:t>				</a:t>
            </a:r>
            <a:r>
              <a:rPr lang="cs-CZ" sz="2400" dirty="0" smtClean="0">
                <a:solidFill>
                  <a:srgbClr val="C00000"/>
                </a:solidFill>
              </a:rPr>
              <a:t>milimetr</a:t>
            </a:r>
            <a:r>
              <a:rPr lang="cs-CZ" sz="2400" dirty="0" smtClean="0"/>
              <a:t>	1mm = 0,001 m</a:t>
            </a:r>
            <a:br>
              <a:rPr lang="cs-CZ" sz="2400" dirty="0" smtClean="0"/>
            </a:br>
            <a:r>
              <a:rPr lang="cs-CZ" sz="2400" dirty="0" smtClean="0"/>
              <a:t>Jednotky menší - díly		</a:t>
            </a:r>
            <a:r>
              <a:rPr lang="cs-CZ" sz="2400" dirty="0" smtClean="0">
                <a:solidFill>
                  <a:schemeClr val="tx1"/>
                </a:solidFill>
              </a:rPr>
              <a:t>centimetr</a:t>
            </a:r>
            <a:r>
              <a:rPr lang="cs-CZ" sz="2400" dirty="0" smtClean="0"/>
              <a:t>	1 cm = 0,01 m</a:t>
            </a:r>
            <a:br>
              <a:rPr lang="cs-CZ" sz="2400" dirty="0" smtClean="0"/>
            </a:br>
            <a:r>
              <a:rPr lang="cs-CZ" sz="2400" dirty="0" smtClean="0"/>
              <a:t>				</a:t>
            </a:r>
            <a:r>
              <a:rPr lang="cs-CZ" sz="2400" dirty="0" smtClean="0">
                <a:solidFill>
                  <a:schemeClr val="tx1"/>
                </a:solidFill>
              </a:rPr>
              <a:t>decimetr </a:t>
            </a:r>
            <a:r>
              <a:rPr lang="cs-CZ" sz="2400" dirty="0" smtClean="0"/>
              <a:t>	1 dm = 0,1 m</a:t>
            </a:r>
            <a:br>
              <a:rPr lang="cs-CZ" sz="2400" dirty="0" smtClean="0"/>
            </a:br>
            <a:r>
              <a:rPr lang="cs-CZ" sz="2400" dirty="0" smtClean="0"/>
              <a:t> </a:t>
            </a:r>
            <a:br>
              <a:rPr lang="cs-CZ" sz="2400" dirty="0" smtClean="0"/>
            </a:br>
            <a:r>
              <a:rPr lang="cs-CZ" sz="2800" u="sng" dirty="0" smtClean="0">
                <a:solidFill>
                  <a:srgbClr val="C00000"/>
                </a:solidFill>
              </a:rPr>
              <a:t>Základní jednotka - </a:t>
            </a:r>
            <a:r>
              <a:rPr lang="cs-CZ" sz="2800" b="1" u="sng" dirty="0" smtClean="0">
                <a:solidFill>
                  <a:srgbClr val="C00000"/>
                </a:solidFill>
              </a:rPr>
              <a:t>m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 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Jednotka větší - násobek	</a:t>
            </a:r>
            <a:r>
              <a:rPr lang="cs-CZ" sz="2400" dirty="0" smtClean="0">
                <a:solidFill>
                  <a:srgbClr val="C00000"/>
                </a:solidFill>
              </a:rPr>
              <a:t>kilometr </a:t>
            </a:r>
            <a:r>
              <a:rPr lang="cs-CZ" sz="2400" dirty="0" smtClean="0"/>
              <a:t>	1 km = 1000 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4643446"/>
            <a:ext cx="7715304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I</a:t>
            </a:r>
            <a:r>
              <a:rPr lang="cs-CZ" dirty="0" smtClean="0"/>
              <a:t> u dalších jednotek platí:</a:t>
            </a:r>
          </a:p>
          <a:p>
            <a:r>
              <a:rPr lang="cs-CZ" dirty="0" smtClean="0"/>
              <a:t>Předpona deci	d	 znamená desetinu 		      0,1</a:t>
            </a:r>
          </a:p>
          <a:p>
            <a:r>
              <a:rPr lang="cs-CZ" dirty="0" smtClean="0"/>
              <a:t>Předpona </a:t>
            </a:r>
            <a:r>
              <a:rPr lang="cs-CZ" dirty="0" err="1" smtClean="0"/>
              <a:t>centi</a:t>
            </a:r>
            <a:r>
              <a:rPr lang="cs-CZ" dirty="0" smtClean="0"/>
              <a:t> 	c	 znamená setinu 		      0,01</a:t>
            </a:r>
          </a:p>
          <a:p>
            <a:r>
              <a:rPr lang="cs-CZ" dirty="0" smtClean="0"/>
              <a:t>Předpona </a:t>
            </a:r>
            <a:r>
              <a:rPr lang="cs-CZ" dirty="0" err="1" smtClean="0"/>
              <a:t>mili</a:t>
            </a:r>
            <a:r>
              <a:rPr lang="cs-CZ" dirty="0" smtClean="0"/>
              <a:t> 	m	 znamená tisícinu 		      0,001</a:t>
            </a:r>
          </a:p>
          <a:p>
            <a:r>
              <a:rPr lang="cs-CZ" dirty="0" smtClean="0"/>
              <a:t>Předpona kilo	k	 znamená tisící násobek	1000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728" y="6143644"/>
            <a:ext cx="642942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Přednostně se používají předpony </a:t>
            </a:r>
            <a:r>
              <a:rPr lang="cs-CZ" sz="2400" u="sng" dirty="0" err="1" smtClean="0">
                <a:solidFill>
                  <a:srgbClr val="FF0000"/>
                </a:solidFill>
              </a:rPr>
              <a:t>mili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u="sng" dirty="0" smtClean="0">
                <a:solidFill>
                  <a:srgbClr val="FF0000"/>
                </a:solidFill>
              </a:rPr>
              <a:t>kilo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rot="5400000" flipH="1" flipV="1">
            <a:off x="3821901" y="1964521"/>
            <a:ext cx="642942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 flipH="1" flipV="1">
            <a:off x="3643306" y="1785926"/>
            <a:ext cx="1000132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 flipH="1" flipV="1">
            <a:off x="3536149" y="1535893"/>
            <a:ext cx="1285884" cy="6429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3821901" y="2964653"/>
            <a:ext cx="642942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1071538" y="142852"/>
            <a:ext cx="6072230" cy="769441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002">
            <a:schemeClr val="dk2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Přehled převodů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4" presetClass="entr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4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714480" y="1000108"/>
            <a:ext cx="7072362" cy="4105287"/>
            <a:chOff x="1714480" y="1000108"/>
            <a:chExt cx="7072362" cy="4105287"/>
          </a:xfrm>
        </p:grpSpPr>
        <p:sp>
          <p:nvSpPr>
            <p:cNvPr id="2" name="Obdélník 1"/>
            <p:cNvSpPr/>
            <p:nvPr/>
          </p:nvSpPr>
          <p:spPr>
            <a:xfrm>
              <a:off x="2214546" y="1000108"/>
              <a:ext cx="5237886" cy="58477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cs-CZ" sz="3200" b="1" dirty="0" smtClean="0">
                  <a:ln w="31550" cmpd="sng">
                    <a:gradFill>
                      <a:gsLst>
                        <a:gs pos="70000">
                          <a:schemeClr val="accent6">
                            <a:shade val="50000"/>
                            <a:satMod val="190000"/>
                          </a:schemeClr>
                        </a:gs>
                        <a:gs pos="0">
                          <a:schemeClr val="accent6">
                            <a:tint val="77000"/>
                            <a:satMod val="180000"/>
                          </a:schemeClr>
                        </a:gs>
                      </a:gsLst>
                      <a:lin ang="5400000"/>
                    </a:gradFill>
                    <a:prstDash val="solid"/>
                  </a:ln>
                  <a:effectLst>
                    <a:outerShdw blurRad="50800" dist="40000" dir="5400000" algn="tl" rotWithShape="0">
                      <a:srgbClr val="000000">
                        <a:shade val="5000"/>
                        <a:satMod val="120000"/>
                        <a:alpha val="33000"/>
                      </a:srgbClr>
                    </a:outerShdw>
                  </a:effectLst>
                </a:rPr>
                <a:t>Délka, jednotky délky</a:t>
              </a:r>
              <a:endParaRPr lang="cs-CZ" sz="3200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3071802" y="1785926"/>
              <a:ext cx="4572000" cy="64633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dirty="0" smtClean="0"/>
                <a:t>Délku nejčastěji označujeme </a:t>
              </a:r>
              <a:r>
                <a:rPr lang="cs-CZ" b="1" i="1" u="sng" dirty="0" smtClean="0"/>
                <a:t>l</a:t>
              </a:r>
              <a:r>
                <a:rPr lang="cs-CZ" b="1" u="sng" dirty="0" smtClean="0"/>
                <a:t>,</a:t>
              </a:r>
            </a:p>
            <a:p>
              <a:r>
                <a:rPr lang="cs-CZ" dirty="0" smtClean="0"/>
                <a:t> jednotkou je metr - </a:t>
              </a:r>
              <a:r>
                <a:rPr lang="cs-CZ" b="1" i="1" u="sng" dirty="0" smtClean="0"/>
                <a:t>m</a:t>
              </a:r>
              <a:endParaRPr lang="cs-CZ" b="1" i="1" u="sng" dirty="0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1714480" y="2643182"/>
              <a:ext cx="7072362" cy="246221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cs-CZ" dirty="0" smtClean="0"/>
                <a:t>				</a:t>
              </a:r>
              <a:r>
                <a:rPr lang="cs-CZ" dirty="0" smtClean="0">
                  <a:solidFill>
                    <a:srgbClr val="C00000"/>
                  </a:solidFill>
                </a:rPr>
                <a:t>milimetr</a:t>
              </a:r>
              <a:r>
                <a:rPr lang="cs-CZ" dirty="0" smtClean="0"/>
                <a:t>	1mm = 0,001 m</a:t>
              </a:r>
              <a:br>
                <a:rPr lang="cs-CZ" dirty="0" smtClean="0"/>
              </a:br>
              <a:r>
                <a:rPr lang="cs-CZ" dirty="0" smtClean="0"/>
                <a:t>		díly		</a:t>
              </a:r>
              <a:r>
                <a:rPr lang="cs-CZ" dirty="0" smtClean="0">
                  <a:solidFill>
                    <a:srgbClr val="C00000"/>
                  </a:solidFill>
                </a:rPr>
                <a:t>centimetr</a:t>
              </a:r>
              <a:r>
                <a:rPr lang="cs-CZ" dirty="0" smtClean="0"/>
                <a:t>	1 cm = 0,01 m</a:t>
              </a:r>
              <a:br>
                <a:rPr lang="cs-CZ" dirty="0" smtClean="0"/>
              </a:br>
              <a:r>
                <a:rPr lang="cs-CZ" dirty="0" smtClean="0"/>
                <a:t>				</a:t>
              </a:r>
              <a:r>
                <a:rPr lang="cs-CZ" dirty="0" smtClean="0">
                  <a:solidFill>
                    <a:srgbClr val="C00000"/>
                  </a:solidFill>
                </a:rPr>
                <a:t>decimetr </a:t>
              </a:r>
              <a:r>
                <a:rPr lang="cs-CZ" dirty="0" smtClean="0"/>
                <a:t>	1 dm = 0,1 m</a:t>
              </a:r>
              <a:br>
                <a:rPr lang="cs-CZ" dirty="0" smtClean="0"/>
              </a:br>
              <a:r>
                <a:rPr lang="cs-CZ" dirty="0" smtClean="0"/>
                <a:t> </a:t>
              </a:r>
              <a:br>
                <a:rPr lang="cs-CZ" dirty="0" smtClean="0"/>
              </a:br>
              <a:r>
                <a:rPr lang="cs-CZ" dirty="0" smtClean="0"/>
                <a:t> </a:t>
              </a:r>
              <a:r>
                <a:rPr lang="cs-CZ" sz="2800" u="sng" dirty="0" smtClean="0">
                  <a:solidFill>
                    <a:srgbClr val="C00000"/>
                  </a:solidFill>
                </a:rPr>
                <a:t>  metr - </a:t>
              </a:r>
              <a:r>
                <a:rPr lang="cs-CZ" sz="2800" b="1" u="sng" dirty="0" smtClean="0">
                  <a:solidFill>
                    <a:srgbClr val="C00000"/>
                  </a:solidFill>
                </a:rPr>
                <a:t>m </a:t>
              </a:r>
              <a:r>
                <a:rPr lang="cs-CZ" sz="2400" u="sng" dirty="0" smtClean="0">
                  <a:solidFill>
                    <a:srgbClr val="C00000"/>
                  </a:solidFill>
                </a:rPr>
                <a:t>(</a:t>
              </a:r>
              <a:r>
                <a:rPr lang="cs-CZ" u="sng" dirty="0" smtClean="0">
                  <a:solidFill>
                    <a:srgbClr val="C00000"/>
                  </a:solidFill>
                </a:rPr>
                <a:t>Základní jednotka ) </a:t>
              </a:r>
              <a:r>
                <a:rPr lang="cs-CZ" dirty="0" smtClean="0"/>
                <a:t/>
              </a:r>
              <a:br>
                <a:rPr lang="cs-CZ" dirty="0" smtClean="0"/>
              </a:br>
              <a:r>
                <a:rPr lang="cs-CZ" dirty="0" smtClean="0"/>
                <a:t> </a:t>
              </a:r>
              <a:br>
                <a:rPr lang="cs-CZ" dirty="0" smtClean="0"/>
              </a:br>
              <a:r>
                <a:rPr lang="cs-CZ" dirty="0" smtClean="0"/>
                <a:t>		násobek		</a:t>
              </a:r>
              <a:r>
                <a:rPr lang="cs-CZ" dirty="0" smtClean="0">
                  <a:solidFill>
                    <a:srgbClr val="C00000"/>
                  </a:solidFill>
                </a:rPr>
                <a:t>kilometr </a:t>
              </a:r>
              <a:r>
                <a:rPr lang="cs-CZ" dirty="0" smtClean="0"/>
                <a:t>	1 km = 1000 m</a:t>
              </a:r>
              <a:br>
                <a:rPr lang="cs-CZ" dirty="0" smtClean="0"/>
              </a:b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000100" y="428604"/>
            <a:ext cx="4714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 do sešitu:</a:t>
            </a:r>
            <a:endParaRPr lang="cs-CZ" dirty="0"/>
          </a:p>
        </p:txBody>
      </p:sp>
      <p:pic>
        <p:nvPicPr>
          <p:cNvPr id="6" name="Picture 4" descr="C:\Documents and Settings\Fujitsu-Siemens\Local Settings\Temporary Internet Files\Content.IE5\BFRKAPSO\MC90043257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-142900"/>
            <a:ext cx="985724" cy="9857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600"/>
                            </p:stCondLst>
                            <p:childTnLst>
                              <p:par>
                                <p:cTn id="11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728" y="214290"/>
            <a:ext cx="7498080" cy="6155076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Úlohy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Fujitsu-Siemens\Local Settings\Temporary Internet Files\Content.IE5\ZTWOT8DJ\MC9002510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071810"/>
            <a:ext cx="2485176" cy="2286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28728" y="2571744"/>
            <a:ext cx="428628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Úlohy vypracuj písemně.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8728" y="4714884"/>
            <a:ext cx="4071966" cy="646331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Pracuj samostatně. </a:t>
            </a:r>
          </a:p>
          <a:p>
            <a:r>
              <a:rPr lang="cs-CZ" dirty="0" smtClean="0"/>
              <a:t>Po vypracování si zkontroluj výsledky.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28" y="214290"/>
            <a:ext cx="7406640" cy="3571900"/>
          </a:xfrm>
          <a:gradFill flip="none" rotWithShape="1">
            <a:gsLst>
              <a:gs pos="0">
                <a:srgbClr val="FEA26A">
                  <a:shade val="30000"/>
                  <a:satMod val="115000"/>
                </a:srgbClr>
              </a:gs>
              <a:gs pos="50000">
                <a:srgbClr val="FEA26A">
                  <a:shade val="67500"/>
                  <a:satMod val="115000"/>
                </a:srgbClr>
              </a:gs>
              <a:gs pos="100000">
                <a:srgbClr val="FEA26A">
                  <a:shade val="100000"/>
                  <a:satMod val="115000"/>
                </a:srgbClr>
              </a:gs>
            </a:gsLst>
            <a:lin ang="10800000" scaled="1"/>
            <a:tileRect/>
          </a:gradFill>
        </p:spPr>
        <p:txBody>
          <a:bodyPr>
            <a:normAutofit/>
          </a:bodyPr>
          <a:lstStyle/>
          <a:p>
            <a:r>
              <a:rPr lang="cs-CZ" sz="3200" dirty="0" smtClean="0"/>
              <a:t>Vyjádři v metrech: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 127	 km 			   20 000	mm</a:t>
            </a:r>
            <a:br>
              <a:rPr lang="cs-CZ" sz="3200" dirty="0" smtClean="0"/>
            </a:br>
            <a:r>
              <a:rPr lang="cs-CZ" sz="3200" dirty="0" smtClean="0"/>
              <a:t>     6 	 dm</a:t>
            </a:r>
            <a:r>
              <a:rPr lang="cs-CZ" sz="3200" b="1" dirty="0" smtClean="0"/>
              <a:t> 			         </a:t>
            </a:r>
            <a:r>
              <a:rPr lang="cs-CZ" sz="3200" dirty="0" smtClean="0"/>
              <a:t>0,5	km</a:t>
            </a:r>
            <a:br>
              <a:rPr lang="cs-CZ" sz="3200" dirty="0" smtClean="0"/>
            </a:br>
            <a:r>
              <a:rPr lang="cs-CZ" sz="3200" dirty="0" smtClean="0"/>
              <a:t>1200 cm			    7 m  7	cm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4429132"/>
            <a:ext cx="7406640" cy="175260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Výsledky: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127 km = 127 000 m	20000 mm = 20 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6 dm = 0,6 m		      0,5 km = 500 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1200 cm = 12 m		   7 m 7 cm = 7,07 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49" name="Picture 1" descr="C:\Documents and Settings\Fujitsu-Siemens\Local Settings\Temporary Internet Files\Content.IE5\ZTWOT8DJ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72462" y="2714620"/>
            <a:ext cx="783024" cy="1096964"/>
          </a:xfrm>
          <a:prstGeom prst="rect">
            <a:avLst/>
          </a:prstGeom>
          <a:noFill/>
        </p:spPr>
      </p:pic>
      <p:pic>
        <p:nvPicPr>
          <p:cNvPr id="2051" name="Picture 3" descr="C:\Documents and Settings\Fujitsu-Siemens\Local Settings\Temporary Internet Files\Content.IE5\ZTWOT8DJ\MC9004325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267" y="4500570"/>
            <a:ext cx="1285733" cy="1285733"/>
          </a:xfrm>
          <a:prstGeom prst="rect">
            <a:avLst/>
          </a:prstGeom>
          <a:noFill/>
        </p:spPr>
      </p:pic>
      <p:pic>
        <p:nvPicPr>
          <p:cNvPr id="2052" name="Picture 4" descr="C:\Documents and Settings\Fujitsu-Siemens\Local Settings\Temporary Internet Files\Content.IE5\0XFM5EJ2\MC90043475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214290"/>
            <a:ext cx="1285733" cy="12857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5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8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80"/>
                            </p:stCondLst>
                            <p:childTnLst>
                              <p:par>
                                <p:cTn id="48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00166" y="4143380"/>
            <a:ext cx="6267450" cy="2357454"/>
          </a:xfrm>
          <a:prstGeom prst="rect">
            <a:avLst/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728" y="3071810"/>
            <a:ext cx="74295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Nápověda </a:t>
            </a:r>
            <a:r>
              <a:rPr lang="cs-CZ" dirty="0" smtClean="0"/>
              <a:t>- převeď </a:t>
            </a:r>
            <a:r>
              <a:rPr lang="cs-CZ" dirty="0" smtClean="0"/>
              <a:t>uvedené údaje na stejnou jednotku.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Pro výsledek klikni.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3042" y="3786190"/>
            <a:ext cx="557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Výsledek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428728" y="357166"/>
            <a:ext cx="6858000" cy="2619375"/>
          </a:xfrm>
          <a:prstGeom prst="rect">
            <a:avLst/>
          </a:prstGeom>
          <a:gradFill flip="none" rotWithShape="1">
            <a:gsLst>
              <a:gs pos="0">
                <a:srgbClr val="FEA26A">
                  <a:shade val="30000"/>
                  <a:satMod val="115000"/>
                </a:srgbClr>
              </a:gs>
              <a:gs pos="50000">
                <a:srgbClr val="FEA26A">
                  <a:shade val="67500"/>
                  <a:satMod val="115000"/>
                </a:srgbClr>
              </a:gs>
              <a:gs pos="100000">
                <a:srgbClr val="FEA26A">
                  <a:shade val="100000"/>
                  <a:satMod val="115000"/>
                </a:srgbClr>
              </a:gs>
            </a:gsLst>
            <a:lin ang="10800000" scaled="1"/>
            <a:tileRect/>
          </a:gradFill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Fujitsu-Siemens\Local Settings\Temporary Internet Files\Content.IE5\OK0497BY\MP9003867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1285852" y="1214422"/>
            <a:ext cx="1357322" cy="968223"/>
          </a:xfrm>
          <a:prstGeom prst="rect">
            <a:avLst/>
          </a:prstGeom>
          <a:noFill/>
        </p:spPr>
      </p:pic>
      <p:pic>
        <p:nvPicPr>
          <p:cNvPr id="5126" name="Picture 6" descr="C:\Documents and Settings\Fujitsu-Siemens\Local Settings\Temporary Internet Files\Content.IE5\OK0497BY\MC90043384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285992"/>
            <a:ext cx="1158048" cy="785818"/>
          </a:xfrm>
          <a:prstGeom prst="rect">
            <a:avLst/>
          </a:prstGeom>
          <a:noFill/>
        </p:spPr>
      </p:pic>
      <p:pic>
        <p:nvPicPr>
          <p:cNvPr id="5127" name="Picture 7" descr="C:\Documents and Settings\Fujitsu-Siemens\Local Settings\Temporary Internet Files\Content.IE5\E76T5U2J\MC900296051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728" y="3143248"/>
            <a:ext cx="1214446" cy="920970"/>
          </a:xfrm>
          <a:prstGeom prst="rect">
            <a:avLst/>
          </a:prstGeom>
          <a:noFill/>
        </p:spPr>
      </p:pic>
      <p:pic>
        <p:nvPicPr>
          <p:cNvPr id="5128" name="Picture 8" descr="C:\Documents and Settings\Fujitsu-Siemens\Local Settings\Temporary Internet Files\Content.IE5\WPYEW8AS\MC9004126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5857892"/>
            <a:ext cx="1357322" cy="871483"/>
          </a:xfrm>
          <a:prstGeom prst="rect">
            <a:avLst/>
          </a:prstGeom>
          <a:noFill/>
        </p:spPr>
      </p:pic>
      <p:pic>
        <p:nvPicPr>
          <p:cNvPr id="5129" name="Picture 9" descr="C:\Documents and Settings\Fujitsu-Siemens\Local Settings\Temporary Internet Files\Content.IE5\BFRKAPSO\MC9002941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28728" y="4000504"/>
            <a:ext cx="1285884" cy="87167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072066" y="157161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Skládací metr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250030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Posuvné měřidlo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3357562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Trojúhelník, pravítko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2066" y="435769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Měřící pásmo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43504" y="5357826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Svinovací metr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14942" y="6072206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Krejčovský metr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57752" y="928670"/>
            <a:ext cx="3857652" cy="36933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81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čarou správný název k obrázku.</a:t>
            </a:r>
            <a:endParaRPr lang="cs-CZ" dirty="0"/>
          </a:p>
        </p:txBody>
      </p:sp>
      <p:pic>
        <p:nvPicPr>
          <p:cNvPr id="24" name="Picture 3" descr="C:\Documents and Settings\Fujitsu-Siemens\Local Settings\Temporary Internet Files\Content.IE5\BFRKAPSO\MC90044128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929198"/>
            <a:ext cx="1371600" cy="871534"/>
          </a:xfrm>
          <a:prstGeom prst="rect">
            <a:avLst/>
          </a:prstGeom>
          <a:noFill/>
        </p:spPr>
      </p:pic>
      <p:sp>
        <p:nvSpPr>
          <p:cNvPr id="16" name="Vlna 15"/>
          <p:cNvSpPr/>
          <p:nvPr/>
        </p:nvSpPr>
        <p:spPr>
          <a:xfrm>
            <a:off x="1142976" y="142852"/>
            <a:ext cx="3929090" cy="771548"/>
          </a:xfrm>
          <a:prstGeom prst="wave">
            <a:avLst>
              <a:gd name="adj1" fmla="val 12500"/>
              <a:gd name="adj2" fmla="val 428"/>
            </a:avLst>
          </a:prstGeom>
          <a:gradFill flip="none" rotWithShape="1">
            <a:gsLst>
              <a:gs pos="0">
                <a:schemeClr val="tx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tx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tx2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Umíš pojmenovat  délková měřidla?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Fujitsu-Siemens\Local Settings\Temporary Internet Files\Content.IE5\OK0497BY\MP9003867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1285852" y="1000108"/>
            <a:ext cx="1357322" cy="968223"/>
          </a:xfrm>
          <a:prstGeom prst="rect">
            <a:avLst/>
          </a:prstGeom>
          <a:noFill/>
        </p:spPr>
      </p:pic>
      <p:pic>
        <p:nvPicPr>
          <p:cNvPr id="5126" name="Picture 6" descr="C:\Documents and Settings\Fujitsu-Siemens\Local Settings\Temporary Internet Files\Content.IE5\OK0497BY\MC90043384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2071678"/>
            <a:ext cx="1158048" cy="785818"/>
          </a:xfrm>
          <a:prstGeom prst="rect">
            <a:avLst/>
          </a:prstGeom>
          <a:noFill/>
        </p:spPr>
      </p:pic>
      <p:pic>
        <p:nvPicPr>
          <p:cNvPr id="5127" name="Picture 7" descr="C:\Documents and Settings\Fujitsu-Siemens\Local Settings\Temporary Internet Files\Content.IE5\E76T5U2J\MC900296051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2857496"/>
            <a:ext cx="1214446" cy="920970"/>
          </a:xfrm>
          <a:prstGeom prst="rect">
            <a:avLst/>
          </a:prstGeom>
          <a:noFill/>
        </p:spPr>
      </p:pic>
      <p:pic>
        <p:nvPicPr>
          <p:cNvPr id="5128" name="Picture 8" descr="C:\Documents and Settings\Fujitsu-Siemens\Local Settings\Temporary Internet Files\Content.IE5\WPYEW8AS\MC9004126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5786454"/>
            <a:ext cx="1357322" cy="871483"/>
          </a:xfrm>
          <a:prstGeom prst="rect">
            <a:avLst/>
          </a:prstGeom>
          <a:noFill/>
        </p:spPr>
      </p:pic>
      <p:pic>
        <p:nvPicPr>
          <p:cNvPr id="5129" name="Picture 9" descr="C:\Documents and Settings\Fujitsu-Siemens\Local Settings\Temporary Internet Files\Content.IE5\BFRKAPSO\MC9002941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357290" y="3857628"/>
            <a:ext cx="1285884" cy="87167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000628" y="1357298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Skládací metr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72066" y="2357430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Posuvné měřidlo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3286124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Trojúhelník, pravítko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3504" y="428625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Měřící pásmo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14942" y="5286388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Svinovací metr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3504" y="6072206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Krejčovský metr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28728" y="214290"/>
            <a:ext cx="6286544" cy="677108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Řešení. (</a:t>
            </a:r>
            <a:r>
              <a:rPr lang="cs-CZ" sz="2000" dirty="0" smtClean="0"/>
              <a:t>Přiřaď čarou správný název k obrázku</a:t>
            </a:r>
            <a:r>
              <a:rPr lang="cs-CZ" sz="2000" dirty="0" smtClean="0">
                <a:solidFill>
                  <a:schemeClr val="bg1"/>
                </a:solidFill>
              </a:rPr>
              <a:t>.) 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6" name="Přímá spojovací čára 15"/>
          <p:cNvCxnSpPr>
            <a:endCxn id="18" idx="1"/>
          </p:cNvCxnSpPr>
          <p:nvPr/>
        </p:nvCxnSpPr>
        <p:spPr>
          <a:xfrm>
            <a:off x="2786050" y="1928802"/>
            <a:ext cx="2286016" cy="61329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5126" idx="3"/>
            <a:endCxn id="22" idx="1"/>
          </p:cNvCxnSpPr>
          <p:nvPr/>
        </p:nvCxnSpPr>
        <p:spPr>
          <a:xfrm>
            <a:off x="2515338" y="2464587"/>
            <a:ext cx="2628166" cy="379228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5127" idx="3"/>
            <a:endCxn id="17" idx="1"/>
          </p:cNvCxnSpPr>
          <p:nvPr/>
        </p:nvCxnSpPr>
        <p:spPr>
          <a:xfrm flipV="1">
            <a:off x="2571736" y="1541964"/>
            <a:ext cx="2428892" cy="177601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5129" idx="3"/>
          </p:cNvCxnSpPr>
          <p:nvPr/>
        </p:nvCxnSpPr>
        <p:spPr>
          <a:xfrm>
            <a:off x="2643174" y="4293466"/>
            <a:ext cx="2357454" cy="20710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endCxn id="19" idx="1"/>
          </p:cNvCxnSpPr>
          <p:nvPr/>
        </p:nvCxnSpPr>
        <p:spPr>
          <a:xfrm flipV="1">
            <a:off x="2578904" y="3470790"/>
            <a:ext cx="2493162" cy="173713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endCxn id="21" idx="1"/>
          </p:cNvCxnSpPr>
          <p:nvPr/>
        </p:nvCxnSpPr>
        <p:spPr>
          <a:xfrm flipV="1">
            <a:off x="2786050" y="5471054"/>
            <a:ext cx="2428892" cy="74402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" descr="C:\Documents and Settings\Fujitsu-Siemens\Local Settings\Temporary Internet Files\Content.IE5\BFRKAPSO\MC900441286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42976" y="4786322"/>
            <a:ext cx="1428760" cy="1000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4400552" cy="569016"/>
          </a:xfrm>
          <a:gradFill flip="none" rotWithShape="1">
            <a:gsLst>
              <a:gs pos="0">
                <a:srgbClr val="FEA26A">
                  <a:shade val="30000"/>
                  <a:satMod val="115000"/>
                </a:srgbClr>
              </a:gs>
              <a:gs pos="50000">
                <a:srgbClr val="FEA26A">
                  <a:shade val="67500"/>
                  <a:satMod val="115000"/>
                </a:srgbClr>
              </a:gs>
              <a:gs pos="100000">
                <a:srgbClr val="FEA26A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/>
          <a:lstStyle/>
          <a:p>
            <a:r>
              <a:rPr lang="cs-CZ" dirty="0" smtClean="0">
                <a:solidFill>
                  <a:schemeClr val="bg1"/>
                </a:solidFill>
              </a:rPr>
              <a:t>Vyjádři v milimetrech: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158" y="857232"/>
            <a:ext cx="81534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3 m				1,5 dm</a:t>
            </a:r>
          </a:p>
          <a:p>
            <a:pPr>
              <a:buNone/>
            </a:pPr>
            <a:r>
              <a:rPr lang="cs-CZ" dirty="0" smtClean="0"/>
              <a:t>300 cm 			15 cm</a:t>
            </a:r>
          </a:p>
          <a:p>
            <a:pPr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929066"/>
            <a:ext cx="4357718" cy="461665"/>
          </a:xfrm>
          <a:prstGeom prst="rect">
            <a:avLst/>
          </a:prstGeom>
          <a:gradFill flip="none" rotWithShape="1">
            <a:gsLst>
              <a:gs pos="0">
                <a:srgbClr val="FEA26A">
                  <a:shade val="30000"/>
                  <a:satMod val="115000"/>
                </a:srgbClr>
              </a:gs>
              <a:gs pos="50000">
                <a:srgbClr val="FEA26A">
                  <a:shade val="67500"/>
                  <a:satMod val="115000"/>
                </a:srgbClr>
              </a:gs>
              <a:gs pos="100000">
                <a:srgbClr val="FEA26A">
                  <a:shade val="100000"/>
                  <a:satMod val="115000"/>
                </a:srgbClr>
              </a:gs>
            </a:gsLst>
            <a:lin ang="81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Doplň správnou jednotku: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4714883"/>
            <a:ext cx="81439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cm = 400 ……			   7 km      = 70 000…..</a:t>
            </a:r>
          </a:p>
          <a:p>
            <a:r>
              <a:rPr lang="cs-CZ" sz="2800" dirty="0" smtClean="0"/>
              <a:t> 2 cm  =  0,2 ……..		250 mm    = 25 …….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500"/>
                            </p:stCondLst>
                            <p:childTnLst>
                              <p:par>
                                <p:cTn id="2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6686568" cy="497578"/>
          </a:xfrm>
          <a:gradFill flip="none" rotWithShape="1">
            <a:gsLst>
              <a:gs pos="0">
                <a:srgbClr val="C00000">
                  <a:shade val="30000"/>
                  <a:satMod val="115000"/>
                </a:srgbClr>
              </a:gs>
              <a:gs pos="50000">
                <a:srgbClr val="C00000">
                  <a:shade val="67500"/>
                  <a:satMod val="115000"/>
                </a:srgbClr>
              </a:gs>
              <a:gs pos="100000">
                <a:srgbClr val="C00000">
                  <a:shade val="100000"/>
                  <a:satMod val="115000"/>
                </a:srgbClr>
              </a:gs>
            </a:gsLst>
            <a:lin ang="0" scaled="1"/>
            <a:tileRect/>
          </a:gradFill>
        </p:spPr>
        <p:txBody>
          <a:bodyPr anchor="t"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Výsledky: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158" y="1428736"/>
            <a:ext cx="8153400" cy="14287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3 m = 3000 mm			1,5 dm = 150 mm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300 cm = 3000 mm 		15 cm = 150 mm</a:t>
            </a:r>
          </a:p>
          <a:p>
            <a:pPr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3857629"/>
            <a:ext cx="4357718" cy="461665"/>
          </a:xfrm>
          <a:prstGeom prst="rect">
            <a:avLst/>
          </a:prstGeom>
          <a:gradFill flip="none" rotWithShape="1">
            <a:gsLst>
              <a:gs pos="0">
                <a:srgbClr val="FEA26A">
                  <a:shade val="30000"/>
                  <a:satMod val="115000"/>
                </a:srgbClr>
              </a:gs>
              <a:gs pos="50000">
                <a:srgbClr val="FEA26A">
                  <a:shade val="67500"/>
                  <a:satMod val="115000"/>
                </a:srgbClr>
              </a:gs>
              <a:gs pos="100000">
                <a:srgbClr val="FEA26A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Doplň správnou jednotku</a:t>
            </a:r>
            <a:r>
              <a:rPr lang="cs-CZ" sz="2400" b="1" dirty="0" smtClean="0">
                <a:solidFill>
                  <a:schemeClr val="tx2"/>
                </a:solidFill>
              </a:rPr>
              <a:t>: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4643446"/>
            <a:ext cx="82153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40 cm = 400 mm			7 km     = 70 000 dm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 cm   =  0,2 dm			250 mm = 25 cm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1472" y="928670"/>
            <a:ext cx="3429024" cy="461665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5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5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Vyjádři v milimetrech: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750"/>
                            </p:stCondLst>
                            <p:childTnLst>
                              <p:par>
                                <p:cTn id="2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1500"/>
                            </p:stCondLst>
                            <p:childTnLst>
                              <p:par>
                                <p:cTn id="28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  <p:bldP spid="5" grpId="0" animBg="1"/>
      <p:bldP spid="6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Fujitsu-Siemens\Local Settings\Temporary Internet Files\Content.IE5\0XFM5EJ2\MP9003995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1714488"/>
            <a:ext cx="2504661" cy="3131591"/>
          </a:xfrm>
          <a:prstGeom prst="rect">
            <a:avLst/>
          </a:prstGeom>
          <a:noFill/>
        </p:spPr>
      </p:pic>
      <p:pic>
        <p:nvPicPr>
          <p:cNvPr id="2053" name="Picture 5" descr="C:\Documents and Settings\Fujitsu-Siemens\Local Settings\Temporary Internet Files\Content.IE5\OK0497BY\MP9004011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928670"/>
            <a:ext cx="2504661" cy="3131591"/>
          </a:xfrm>
          <a:prstGeom prst="rect">
            <a:avLst/>
          </a:prstGeom>
          <a:noFill/>
        </p:spPr>
      </p:pic>
      <p:pic>
        <p:nvPicPr>
          <p:cNvPr id="2055" name="Picture 7" descr="C:\Documents and Settings\Fujitsu-Siemens\Local Settings\Temporary Internet Files\Content.IE5\WPYEW8AS\MP9004013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714356"/>
            <a:ext cx="2081784" cy="3121152"/>
          </a:xfrm>
          <a:prstGeom prst="rect">
            <a:avLst/>
          </a:prstGeom>
          <a:noFill/>
        </p:spPr>
      </p:pic>
      <p:pic>
        <p:nvPicPr>
          <p:cNvPr id="2056" name="Picture 8" descr="C:\Documents and Settings\Fujitsu-Siemens\Local Settings\Temporary Internet Files\Content.IE5\BFRKAPSO\MP90040050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36848"/>
            <a:ext cx="3901440" cy="3121152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0" y="471488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Zdroj obrázků: Galerie MS Office: </a:t>
            </a:r>
            <a:r>
              <a:rPr lang="cs-CZ" b="1" u="sng" dirty="0" smtClean="0">
                <a:hlinkClick r:id="rId6"/>
              </a:rPr>
              <a:t>www.office.</a:t>
            </a:r>
            <a:r>
              <a:rPr lang="cs-CZ" b="1" u="sng" dirty="0" err="1" smtClean="0">
                <a:hlinkClick r:id="rId6"/>
              </a:rPr>
              <a:t>microsoft.com</a:t>
            </a:r>
            <a:endParaRPr lang="cs-CZ" b="1" u="sng" dirty="0" smtClean="0"/>
          </a:p>
          <a:p>
            <a:r>
              <a:rPr lang="cs-CZ" b="1" u="sng" dirty="0" smtClean="0"/>
              <a:t>a vlastní práce.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584</TotalTime>
  <Words>305</Words>
  <Application>Microsoft Office PowerPoint</Application>
  <PresentationFormat>Předvádění na obrazovce (4:3)</PresentationFormat>
  <Paragraphs>90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Anotace: PowerPointová prezentace  určená k  prohlubování a upevňování pojmů délka, jednotky délky a jejich převody.</vt:lpstr>
      <vt:lpstr>Délka, jednotky délky </vt:lpstr>
      <vt:lpstr>Jaké znáte jednotky délky?</vt:lpstr>
      <vt:lpstr>    milimetr 1mm = 0,001 m Jednotky menší - díly  centimetr 1 cm = 0,01 m     decimetr  1 dm = 0,1 m   Základní jednotka - m   Jednotka větší - násobek kilometr  1 km = 1000 m </vt:lpstr>
      <vt:lpstr>Snímek 6</vt:lpstr>
      <vt:lpstr>Úlohy</vt:lpstr>
      <vt:lpstr>Vyjádři v metrech:   127  km       20 000 mm      6   dm             0,5 km 1200 cm       7 m  7 cm </vt:lpstr>
      <vt:lpstr>Snímek 9</vt:lpstr>
      <vt:lpstr>Snímek 10</vt:lpstr>
      <vt:lpstr>Snímek 11</vt:lpstr>
      <vt:lpstr>Vyjádři v milimetrech:</vt:lpstr>
      <vt:lpstr> Výsledky:    :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Oem</dc:creator>
  <cp:lastModifiedBy>Dum</cp:lastModifiedBy>
  <cp:revision>93</cp:revision>
  <dcterms:created xsi:type="dcterms:W3CDTF">2012-12-01T19:33:01Z</dcterms:created>
  <dcterms:modified xsi:type="dcterms:W3CDTF">2013-01-22T21:10:34Z</dcterms:modified>
</cp:coreProperties>
</file>