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7" r:id="rId3"/>
    <p:sldId id="256" r:id="rId4"/>
    <p:sldId id="257" r:id="rId5"/>
    <p:sldId id="260" r:id="rId6"/>
    <p:sldId id="258" r:id="rId7"/>
    <p:sldId id="261" r:id="rId8"/>
    <p:sldId id="259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F703A-6701-448C-8AFC-49E013F665AF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FCAC0-1127-43A7-8974-2FF8F046E3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02060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E74B0-9B7D-41FE-A57F-7DE4D246171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44113-7A65-4AF6-ADBF-F0F014033C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VY_32_INOVACE_VIII_3_8 Jednotky hmotnosti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DUM:8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5720" y="428605"/>
            <a:ext cx="8501122" cy="2286015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</a:t>
            </a:r>
            <a:r>
              <a:rPr lang="cs-CZ" sz="3200" b="1" dirty="0" smtClean="0"/>
              <a:t>prezentace  </a:t>
            </a:r>
            <a:r>
              <a:rPr lang="cs-CZ" sz="3200" b="1" dirty="0" smtClean="0"/>
              <a:t>určená </a:t>
            </a:r>
            <a:r>
              <a:rPr lang="cs-CZ" sz="3200" b="1" dirty="0" smtClean="0"/>
              <a:t>                        k </a:t>
            </a:r>
            <a:r>
              <a:rPr lang="cs-CZ" sz="3200" b="1" dirty="0" smtClean="0"/>
              <a:t>prohlubování  </a:t>
            </a:r>
            <a:r>
              <a:rPr lang="cs-CZ" sz="3200" b="1" dirty="0" smtClean="0"/>
              <a:t>znalosti jednotek </a:t>
            </a:r>
            <a:r>
              <a:rPr lang="cs-CZ" sz="3200" b="1" dirty="0" smtClean="0"/>
              <a:t>hmotnosti </a:t>
            </a:r>
            <a:r>
              <a:rPr lang="cs-CZ" sz="3200" b="1" dirty="0" smtClean="0"/>
              <a:t>                                  a </a:t>
            </a:r>
            <a:r>
              <a:rPr lang="cs-CZ" sz="3200" b="1" dirty="0" smtClean="0"/>
              <a:t>upevňování jejich převodů.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5720" y="2928934"/>
          <a:ext cx="8501122" cy="3429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Kilogram, miligram</a:t>
                      </a:r>
                      <a:r>
                        <a:rPr lang="cs-CZ" smtClean="0"/>
                        <a:t>, tuna.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85728"/>
            <a:ext cx="8058152" cy="164307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Jednotky hmotnosti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2786058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Jednotkou hmotnosti je </a:t>
            </a:r>
            <a:r>
              <a:rPr lang="cs-CZ" sz="3600" b="1" dirty="0" smtClean="0">
                <a:solidFill>
                  <a:srgbClr val="FF0000"/>
                </a:solidFill>
              </a:rPr>
              <a:t>kilogram</a:t>
            </a:r>
            <a:r>
              <a:rPr lang="cs-CZ" sz="3600" b="1" dirty="0" smtClean="0">
                <a:solidFill>
                  <a:schemeClr val="tx1"/>
                </a:solidFill>
              </a:rPr>
              <a:t>. Značka </a:t>
            </a:r>
            <a:r>
              <a:rPr lang="cs-CZ" sz="3600" b="1" dirty="0" smtClean="0">
                <a:solidFill>
                  <a:srgbClr val="FF0000"/>
                </a:solidFill>
              </a:rPr>
              <a:t>kg</a:t>
            </a:r>
            <a:r>
              <a:rPr lang="cs-CZ" sz="3600" b="1" dirty="0" smtClean="0">
                <a:solidFill>
                  <a:schemeClr val="tx1"/>
                </a:solidFill>
              </a:rPr>
              <a:t>.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Documents and Settings\Fujitsu-Siemens\Local Settings\Temporary Internet Files\Content.IE5\WPYEW8AS\MC900290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4160964"/>
            <a:ext cx="3196717" cy="19967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500042"/>
            <a:ext cx="5286412" cy="1643073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4000" dirty="0" smtClean="0"/>
              <a:t>Jednotkou větší je: </a:t>
            </a:r>
            <a:br>
              <a:rPr lang="cs-CZ" sz="4000" dirty="0" smtClean="0"/>
            </a:br>
            <a:r>
              <a:rPr lang="cs-CZ" sz="4000" dirty="0" smtClean="0"/>
              <a:t>tuna       </a:t>
            </a:r>
            <a:r>
              <a:rPr lang="cs-CZ" sz="4000" u="sng" dirty="0" smtClean="0">
                <a:solidFill>
                  <a:srgbClr val="FF0000"/>
                </a:solidFill>
              </a:rPr>
              <a:t>1 t</a:t>
            </a:r>
            <a:r>
              <a:rPr lang="cs-CZ" sz="4000" dirty="0" smtClean="0"/>
              <a:t> = 1000 kg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276872"/>
            <a:ext cx="5320042" cy="3723896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Jednotky menší jsou:</a:t>
            </a:r>
          </a:p>
          <a:p>
            <a:pPr algn="l"/>
            <a:endParaRPr lang="cs-CZ" sz="3600" dirty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Gram       </a:t>
            </a:r>
            <a:r>
              <a:rPr lang="cs-CZ" sz="3600" u="sng" dirty="0" smtClean="0">
                <a:solidFill>
                  <a:srgbClr val="FF0000"/>
                </a:solidFill>
              </a:rPr>
              <a:t>1 g</a:t>
            </a:r>
            <a:r>
              <a:rPr lang="cs-CZ" sz="3600" dirty="0" smtClean="0">
                <a:solidFill>
                  <a:schemeClr val="tx1"/>
                </a:solidFill>
              </a:rPr>
              <a:t> = 0,001 kg</a:t>
            </a:r>
          </a:p>
          <a:p>
            <a:pPr algn="l"/>
            <a:endParaRPr lang="cs-CZ" sz="3600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Miligram </a:t>
            </a:r>
            <a:r>
              <a:rPr lang="cs-CZ" sz="3600" u="sng" dirty="0" smtClean="0">
                <a:solidFill>
                  <a:srgbClr val="FF0000"/>
                </a:solidFill>
              </a:rPr>
              <a:t>1 mg </a:t>
            </a:r>
            <a:r>
              <a:rPr lang="cs-CZ" sz="3600" dirty="0" smtClean="0">
                <a:solidFill>
                  <a:schemeClr val="tx1"/>
                </a:solidFill>
              </a:rPr>
              <a:t>= 0,001 g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72264" y="2928934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Větší než gram je dekagram (10 g).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72264" y="4071942"/>
            <a:ext cx="20717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Menší než gram je decigram (0,1g)</a:t>
            </a:r>
          </a:p>
          <a:p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 centigram (0,01g).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6072206"/>
            <a:ext cx="6858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Menší je mikrogram (0,000 001 g)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1357298"/>
            <a:ext cx="1785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Metrický cent (100 kg) </a:t>
            </a:r>
            <a:r>
              <a:rPr lang="cs-CZ" dirty="0" smtClean="0">
                <a:solidFill>
                  <a:schemeClr val="bg1"/>
                </a:solidFill>
              </a:rPr>
              <a:t>- nemá </a:t>
            </a:r>
            <a:r>
              <a:rPr lang="cs-CZ" dirty="0" smtClean="0">
                <a:solidFill>
                  <a:schemeClr val="bg1"/>
                </a:solidFill>
              </a:rPr>
              <a:t>se používat.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Levá složená závorka 9"/>
          <p:cNvSpPr/>
          <p:nvPr/>
        </p:nvSpPr>
        <p:spPr>
          <a:xfrm>
            <a:off x="5643570" y="1428736"/>
            <a:ext cx="584076" cy="1143008"/>
          </a:xfrm>
          <a:prstGeom prst="leftBrace">
            <a:avLst>
              <a:gd name="adj1" fmla="val 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Levá složená závorka 10"/>
          <p:cNvSpPr/>
          <p:nvPr/>
        </p:nvSpPr>
        <p:spPr>
          <a:xfrm>
            <a:off x="5643570" y="2928934"/>
            <a:ext cx="642942" cy="100013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evá složená závorka 11"/>
          <p:cNvSpPr/>
          <p:nvPr/>
        </p:nvSpPr>
        <p:spPr>
          <a:xfrm>
            <a:off x="5857884" y="4214818"/>
            <a:ext cx="428628" cy="91440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14908" cy="1143000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solidFill>
                  <a:schemeClr val="bg1"/>
                </a:solidFill>
              </a:rPr>
              <a:t>Jednotky hmotnosti</a:t>
            </a:r>
            <a:endParaRPr lang="cs-CZ" sz="4000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3600" b="1" u="sng" dirty="0" smtClean="0">
                <a:solidFill>
                  <a:schemeClr val="bg1"/>
                </a:solidFill>
              </a:rPr>
              <a:t>Jednotkou hmotnosti je  1kg.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3600" dirty="0">
                <a:solidFill>
                  <a:schemeClr val="bg1"/>
                </a:solidFill>
              </a:rPr>
              <a:t>V</a:t>
            </a:r>
            <a:r>
              <a:rPr lang="cs-CZ" sz="3600" dirty="0" smtClean="0">
                <a:solidFill>
                  <a:schemeClr val="bg1"/>
                </a:solidFill>
              </a:rPr>
              <a:t>ětší je:		tuna -     1 t =    1000 kg</a:t>
            </a:r>
          </a:p>
          <a:p>
            <a:pPr>
              <a:buNone/>
            </a:pPr>
            <a:endParaRPr lang="cs-CZ" sz="3600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Menší jsou:	gram           1 g = 0,001 kg</a:t>
            </a:r>
          </a:p>
          <a:p>
            <a:pPr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				miligram 1 mg = 0,001</a:t>
            </a:r>
            <a:r>
              <a:rPr lang="cs-CZ" dirty="0" smtClean="0">
                <a:solidFill>
                  <a:schemeClr val="bg1"/>
                </a:solidFill>
              </a:rPr>
              <a:t> g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642918"/>
            <a:ext cx="16775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Zapiš do sešitu: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2714644"/>
          </a:xfrm>
        </p:spPr>
        <p:txBody>
          <a:bodyPr>
            <a:normAutofit/>
          </a:bodyPr>
          <a:lstStyle/>
          <a:p>
            <a:r>
              <a:rPr lang="cs-CZ" sz="2700" dirty="0">
                <a:solidFill>
                  <a:schemeClr val="bg1"/>
                </a:solidFill>
              </a:rPr>
              <a:t>Podtrhni údaje s odpovídající </a:t>
            </a:r>
            <a:r>
              <a:rPr lang="cs-CZ" sz="2700" dirty="0" smtClean="0">
                <a:solidFill>
                  <a:schemeClr val="bg1"/>
                </a:solidFill>
              </a:rPr>
              <a:t>hmotností</a:t>
            </a:r>
            <a:r>
              <a:rPr lang="cs-CZ" sz="2700" dirty="0" smtClean="0"/>
              <a:t>:</a:t>
            </a:r>
            <a:br>
              <a:rPr lang="cs-CZ" sz="2700" dirty="0" smtClean="0"/>
            </a:br>
            <a:r>
              <a:rPr lang="cs-CZ" sz="2700" dirty="0" smtClean="0"/>
              <a:t> </a:t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bg1"/>
                </a:solidFill>
              </a:rPr>
              <a:t>630 </a:t>
            </a:r>
            <a:r>
              <a:rPr lang="cs-CZ" sz="2700" dirty="0">
                <a:solidFill>
                  <a:schemeClr val="bg1"/>
                </a:solidFill>
              </a:rPr>
              <a:t>mg		</a:t>
            </a:r>
            <a:r>
              <a:rPr lang="cs-CZ" sz="2700" dirty="0" smtClean="0">
                <a:solidFill>
                  <a:schemeClr val="bg1"/>
                </a:solidFill>
              </a:rPr>
              <a:t>6,3kg</a:t>
            </a:r>
            <a:r>
              <a:rPr lang="cs-CZ" sz="2700" dirty="0">
                <a:solidFill>
                  <a:schemeClr val="bg1"/>
                </a:solidFill>
              </a:rPr>
              <a:t>		</a:t>
            </a:r>
            <a:r>
              <a:rPr lang="cs-CZ" sz="2700" dirty="0" smtClean="0">
                <a:solidFill>
                  <a:schemeClr val="bg1"/>
                </a:solidFill>
              </a:rPr>
              <a:t>0,63g </a:t>
            </a:r>
            <a:r>
              <a:rPr lang="cs-CZ" sz="2700" dirty="0">
                <a:solidFill>
                  <a:schemeClr val="bg1"/>
                </a:solidFill>
              </a:rPr>
              <a:t/>
            </a:r>
            <a:br>
              <a:rPr lang="cs-CZ" sz="2700" dirty="0">
                <a:solidFill>
                  <a:schemeClr val="bg1"/>
                </a:solidFill>
              </a:rPr>
            </a:br>
            <a:r>
              <a:rPr lang="cs-CZ" sz="2700" dirty="0">
                <a:solidFill>
                  <a:schemeClr val="bg1"/>
                </a:solidFill>
              </a:rPr>
              <a:t>0,63 kg		</a:t>
            </a:r>
            <a:r>
              <a:rPr lang="cs-CZ" sz="2700" dirty="0" smtClean="0">
                <a:solidFill>
                  <a:schemeClr val="bg1"/>
                </a:solidFill>
              </a:rPr>
              <a:t>0,063 </a:t>
            </a:r>
            <a:r>
              <a:rPr lang="cs-CZ" sz="2700" dirty="0">
                <a:solidFill>
                  <a:schemeClr val="bg1"/>
                </a:solidFill>
              </a:rPr>
              <a:t>g</a:t>
            </a: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6,3g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857496"/>
            <a:ext cx="8229600" cy="3429025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 </a:t>
            </a:r>
          </a:p>
          <a:p>
            <a:pPr algn="ctr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Vyjádři </a:t>
            </a:r>
            <a:r>
              <a:rPr lang="cs-CZ" sz="2800" dirty="0">
                <a:solidFill>
                  <a:schemeClr val="bg1"/>
                </a:solidFill>
              </a:rPr>
              <a:t>v gramech: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r>
              <a:rPr lang="cs-CZ" dirty="0"/>
              <a:t>6 kg	</a:t>
            </a:r>
            <a:r>
              <a:rPr lang="cs-CZ" dirty="0" smtClean="0"/>
              <a:t>		5g </a:t>
            </a:r>
            <a:r>
              <a:rPr lang="cs-CZ" dirty="0"/>
              <a:t>500 mg</a:t>
            </a:r>
          </a:p>
          <a:p>
            <a:r>
              <a:rPr lang="cs-CZ" dirty="0"/>
              <a:t>3210 mg	</a:t>
            </a:r>
            <a:r>
              <a:rPr lang="cs-CZ" dirty="0" smtClean="0"/>
              <a:t>		15 </a:t>
            </a:r>
            <a:r>
              <a:rPr lang="cs-CZ" dirty="0"/>
              <a:t>kg</a:t>
            </a:r>
          </a:p>
          <a:p>
            <a:r>
              <a:rPr lang="cs-CZ" dirty="0"/>
              <a:t>3kg 300g	</a:t>
            </a:r>
            <a:r>
              <a:rPr lang="cs-CZ" dirty="0" smtClean="0"/>
              <a:t>	2 </a:t>
            </a:r>
            <a:r>
              <a:rPr lang="cs-CZ" dirty="0"/>
              <a:t>t</a:t>
            </a:r>
          </a:p>
          <a:p>
            <a:endParaRPr lang="cs-CZ" dirty="0"/>
          </a:p>
        </p:txBody>
      </p:sp>
      <p:sp>
        <p:nvSpPr>
          <p:cNvPr id="4" name="Osmicípá hvězda 3"/>
          <p:cNvSpPr/>
          <p:nvPr/>
        </p:nvSpPr>
        <p:spPr>
          <a:xfrm>
            <a:off x="214282" y="500042"/>
            <a:ext cx="571504" cy="64294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Osmicípá hvězda 4"/>
          <p:cNvSpPr/>
          <p:nvPr/>
        </p:nvSpPr>
        <p:spPr>
          <a:xfrm>
            <a:off x="0" y="2786058"/>
            <a:ext cx="642942" cy="714380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857496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Vypracuj písemně: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47" name="Picture 3" descr="C:\Documents and Settings\Fujitsu-Siemens\Local Settings\Temporary Internet Files\Content.IE5\WPYEW8AS\MC90044173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3834" y="214290"/>
            <a:ext cx="1228724" cy="1228724"/>
          </a:xfrm>
          <a:prstGeom prst="rect">
            <a:avLst/>
          </a:prstGeom>
          <a:noFill/>
        </p:spPr>
      </p:pic>
      <p:pic>
        <p:nvPicPr>
          <p:cNvPr id="6148" name="Picture 4" descr="C:\Documents and Settings\Fujitsu-Siemens\Local Settings\Temporary Internet Files\Content.IE5\BFRKAPSO\MC90043257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50" y="2071678"/>
            <a:ext cx="1200038" cy="1200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571472" y="285728"/>
            <a:ext cx="914400" cy="914400"/>
            <a:chOff x="571472" y="357166"/>
            <a:chExt cx="914400" cy="914400"/>
          </a:xfrm>
        </p:grpSpPr>
        <p:sp>
          <p:nvSpPr>
            <p:cNvPr id="3" name="7cípá hvězda 2"/>
            <p:cNvSpPr/>
            <p:nvPr/>
          </p:nvSpPr>
          <p:spPr>
            <a:xfrm>
              <a:off x="571472" y="357166"/>
              <a:ext cx="914400" cy="914400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57224" y="64291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1785918" y="500042"/>
            <a:ext cx="70723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Vyjádři v jednotkách uvedených </a:t>
            </a:r>
            <a:r>
              <a:rPr lang="cs-CZ" sz="2800" smtClean="0">
                <a:solidFill>
                  <a:schemeClr val="bg1"/>
                </a:solidFill>
              </a:rPr>
              <a:t>v závorce: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00100" y="1643050"/>
            <a:ext cx="58579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500 mg(g) =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12 kg (mg) =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0,2 t (kg) =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0,2 t (g) =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12 g (kg) =</a:t>
            </a:r>
          </a:p>
          <a:p>
            <a:r>
              <a:rPr lang="cs-CZ" sz="3600" dirty="0" smtClean="0">
                <a:solidFill>
                  <a:schemeClr val="bg1"/>
                </a:solidFill>
              </a:rPr>
              <a:t>12 g (mg) =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78198" cy="2725734"/>
          </a:xfrm>
          <a:solidFill>
            <a:srgbClr val="0070C0"/>
          </a:solidFill>
          <a:ln>
            <a:noFill/>
          </a:ln>
          <a:effectLst>
            <a:softEdge rad="127000"/>
          </a:effectLst>
        </p:spPr>
        <p:txBody>
          <a:bodyPr>
            <a:normAutofit/>
          </a:bodyPr>
          <a:lstStyle/>
          <a:p>
            <a:r>
              <a:rPr lang="cs-CZ" sz="3100" dirty="0">
                <a:solidFill>
                  <a:srgbClr val="C00000"/>
                </a:solidFill>
              </a:rPr>
              <a:t>údaje s odpovídající hmotností:</a:t>
            </a:r>
            <a:br>
              <a:rPr lang="cs-CZ" sz="3100" dirty="0">
                <a:solidFill>
                  <a:srgbClr val="C00000"/>
                </a:solidFill>
              </a:rPr>
            </a:br>
            <a:r>
              <a:rPr lang="cs-CZ" sz="3100" dirty="0">
                <a:solidFill>
                  <a:srgbClr val="C00000"/>
                </a:solidFill>
              </a:rPr>
              <a:t> </a:t>
            </a:r>
            <a:br>
              <a:rPr lang="cs-CZ" sz="3100" dirty="0">
                <a:solidFill>
                  <a:srgbClr val="C00000"/>
                </a:solidFill>
              </a:rPr>
            </a:br>
            <a:r>
              <a:rPr lang="cs-CZ" sz="3100" u="sng" dirty="0">
                <a:solidFill>
                  <a:srgbClr val="C00000"/>
                </a:solidFill>
              </a:rPr>
              <a:t>630 mg</a:t>
            </a:r>
            <a:r>
              <a:rPr lang="cs-CZ" sz="3100" dirty="0">
                <a:solidFill>
                  <a:srgbClr val="C00000"/>
                </a:solidFill>
              </a:rPr>
              <a:t>				6,3kg			</a:t>
            </a:r>
            <a:r>
              <a:rPr lang="cs-CZ" sz="3100" u="sng" dirty="0">
                <a:solidFill>
                  <a:srgbClr val="C00000"/>
                </a:solidFill>
              </a:rPr>
              <a:t>0,63 g</a:t>
            </a:r>
            <a:r>
              <a:rPr lang="cs-CZ" sz="3100" dirty="0">
                <a:solidFill>
                  <a:srgbClr val="C00000"/>
                </a:solidFill>
              </a:rPr>
              <a:t/>
            </a:r>
            <a:br>
              <a:rPr lang="cs-CZ" sz="3100" dirty="0">
                <a:solidFill>
                  <a:srgbClr val="C00000"/>
                </a:solidFill>
              </a:rPr>
            </a:br>
            <a:r>
              <a:rPr lang="cs-CZ" sz="3100" dirty="0">
                <a:solidFill>
                  <a:srgbClr val="C00000"/>
                </a:solidFill>
              </a:rPr>
              <a:t>0,63 kg				0,063 g		6,3g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57628"/>
            <a:ext cx="8229600" cy="271464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V </a:t>
            </a:r>
            <a:r>
              <a:rPr lang="cs-CZ" dirty="0">
                <a:solidFill>
                  <a:srgbClr val="C00000"/>
                </a:solidFill>
              </a:rPr>
              <a:t>gramech:</a:t>
            </a:r>
          </a:p>
          <a:p>
            <a:pPr>
              <a:buNone/>
            </a:pPr>
            <a:r>
              <a:rPr lang="cs-CZ" dirty="0">
                <a:solidFill>
                  <a:srgbClr val="C00000"/>
                </a:solidFill>
              </a:rPr>
              <a:t> </a:t>
            </a:r>
          </a:p>
          <a:p>
            <a:r>
              <a:rPr lang="cs-CZ" dirty="0">
                <a:solidFill>
                  <a:srgbClr val="C00000"/>
                </a:solidFill>
              </a:rPr>
              <a:t>6 kg </a:t>
            </a:r>
            <a:r>
              <a:rPr lang="cs-CZ" dirty="0" smtClean="0">
                <a:solidFill>
                  <a:srgbClr val="C00000"/>
                </a:solidFill>
              </a:rPr>
              <a:t>=6000 g		</a:t>
            </a:r>
            <a:r>
              <a:rPr lang="cs-CZ" dirty="0">
                <a:solidFill>
                  <a:srgbClr val="C00000"/>
                </a:solidFill>
              </a:rPr>
              <a:t>	5g 500 mg =5,5 g</a:t>
            </a:r>
          </a:p>
          <a:p>
            <a:r>
              <a:rPr lang="cs-CZ" dirty="0">
                <a:solidFill>
                  <a:srgbClr val="C00000"/>
                </a:solidFill>
              </a:rPr>
              <a:t>3210 mg = 3,21 g	</a:t>
            </a:r>
            <a:r>
              <a:rPr lang="cs-CZ" dirty="0" smtClean="0">
                <a:solidFill>
                  <a:srgbClr val="C00000"/>
                </a:solidFill>
              </a:rPr>
              <a:t>	15 </a:t>
            </a:r>
            <a:r>
              <a:rPr lang="cs-CZ" dirty="0">
                <a:solidFill>
                  <a:srgbClr val="C00000"/>
                </a:solidFill>
              </a:rPr>
              <a:t>kg = 15000 g</a:t>
            </a:r>
          </a:p>
          <a:p>
            <a:r>
              <a:rPr lang="cs-CZ" dirty="0">
                <a:solidFill>
                  <a:srgbClr val="C00000"/>
                </a:solidFill>
              </a:rPr>
              <a:t>3kg 300g = 3300 g	</a:t>
            </a:r>
            <a:r>
              <a:rPr lang="cs-CZ" smtClean="0">
                <a:solidFill>
                  <a:srgbClr val="C00000"/>
                </a:solidFill>
              </a:rPr>
              <a:t>	2 </a:t>
            </a:r>
            <a:r>
              <a:rPr lang="cs-CZ">
                <a:solidFill>
                  <a:srgbClr val="C00000"/>
                </a:solidFill>
              </a:rPr>
              <a:t>t </a:t>
            </a:r>
            <a:r>
              <a:rPr lang="cs-CZ" smtClean="0">
                <a:solidFill>
                  <a:srgbClr val="C00000"/>
                </a:solidFill>
              </a:rPr>
              <a:t>=2000000g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4" name="Osmicípá hvězda 3"/>
          <p:cNvSpPr/>
          <p:nvPr/>
        </p:nvSpPr>
        <p:spPr>
          <a:xfrm>
            <a:off x="1142976" y="571480"/>
            <a:ext cx="571504" cy="571504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Osmicípá hvězda 4"/>
          <p:cNvSpPr/>
          <p:nvPr/>
        </p:nvSpPr>
        <p:spPr>
          <a:xfrm>
            <a:off x="1071538" y="3357562"/>
            <a:ext cx="642942" cy="642942"/>
          </a:xfrm>
          <a:prstGeom prst="star8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2844" y="642918"/>
            <a:ext cx="10001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Řešení: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2844" y="3429000"/>
            <a:ext cx="8009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2643182"/>
            <a:ext cx="2000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(630 mg = 0,63g 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71472" y="285728"/>
            <a:ext cx="914400" cy="914400"/>
            <a:chOff x="571472" y="357166"/>
            <a:chExt cx="914400" cy="914400"/>
          </a:xfrm>
        </p:grpSpPr>
        <p:sp>
          <p:nvSpPr>
            <p:cNvPr id="3" name="7cípá hvězda 2"/>
            <p:cNvSpPr/>
            <p:nvPr/>
          </p:nvSpPr>
          <p:spPr>
            <a:xfrm>
              <a:off x="571472" y="357166"/>
              <a:ext cx="914400" cy="914400"/>
            </a:xfrm>
            <a:prstGeom prst="star7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857224" y="642918"/>
              <a:ext cx="35719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2571744"/>
            <a:ext cx="91440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500 mg(g) =	 	500 : 1000 = 		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0,5g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12 kg (mg) = 		12 .1000 000 = 	 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12 000 </a:t>
            </a:r>
            <a:r>
              <a:rPr kumimoji="0" lang="cs-CZ" sz="2400" b="0" i="0" u="sng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000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0,2t (kg) = 		0,2 . 1000 = 		 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200 kg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0,2t (g) = 		0,2 . 1000 000 =   	 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200 000 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12 g (kg) = 		12 : 1000 = 		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0,012kg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900113" algn="ctr"/>
              </a:tabLs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12 g (mg) = 		12 . 1000 = 		 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12 000 mg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57422" y="571480"/>
            <a:ext cx="37862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 př</a:t>
            </a:r>
            <a:r>
              <a:rPr lang="cs-CZ" sz="2800" dirty="0" smtClean="0">
                <a:solidFill>
                  <a:srgbClr val="FF0000"/>
                </a:solidFill>
              </a:rPr>
              <a:t>. 3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Použit Klipart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Katalog http://office.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245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Anotace: PowerPointová prezentace  určená                         k prohlubování  znalosti jednotek hmotnosti                                   a upevňování jejich převodů.</vt:lpstr>
      <vt:lpstr>Jednotky hmotnosti</vt:lpstr>
      <vt:lpstr>Jednotkou větší je:  tuna       1 t = 1000 kg </vt:lpstr>
      <vt:lpstr>Jednotky hmotnosti</vt:lpstr>
      <vt:lpstr>Podtrhni údaje s odpovídající hmotností:   630 mg  6,3kg  0,63g  0,63 kg  0,063 g 6,3g </vt:lpstr>
      <vt:lpstr>Snímek 7</vt:lpstr>
      <vt:lpstr>údaje s odpovídající hmotností:   630 mg    6,3kg   0,63 g 0,63 kg    0,063 g  6,3g </vt:lpstr>
      <vt:lpstr>Snímek 9</vt:lpstr>
      <vt:lpstr>Použit Klipart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hmotnosti</dc:title>
  <dc:creator>Oem</dc:creator>
  <cp:lastModifiedBy>Dum</cp:lastModifiedBy>
  <cp:revision>46</cp:revision>
  <dcterms:created xsi:type="dcterms:W3CDTF">2012-04-05T20:59:18Z</dcterms:created>
  <dcterms:modified xsi:type="dcterms:W3CDTF">2013-01-22T21:13:28Z</dcterms:modified>
</cp:coreProperties>
</file>