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2" r:id="rId3"/>
    <p:sldId id="258" r:id="rId4"/>
    <p:sldId id="256" r:id="rId5"/>
    <p:sldId id="260" r:id="rId6"/>
    <p:sldId id="265" r:id="rId7"/>
    <p:sldId id="257" r:id="rId8"/>
    <p:sldId id="264" r:id="rId9"/>
    <p:sldId id="259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2D4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40E62-AF87-48C2-9ABC-AA1B4EF25FC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FAC87A-173A-47C6-9620-077E324B6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89FBD6E-C061-436F-98F4-1CBA618EF01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E6FA895-AE3D-4743-8517-9822201EE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DUM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VY_32_INOVACE_VIII_9_Sí</a:t>
                      </a:r>
                      <a:r>
                        <a:rPr lang="cs-CZ" sz="1800" baseline="0" dirty="0" smtClean="0"/>
                        <a:t>la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VIII.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DUM:9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Mgr. Milan Žižka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925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 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</a:t>
            </a:r>
            <a:r>
              <a:rPr lang="cs-CZ" sz="3200" b="1" dirty="0" smtClean="0"/>
              <a:t>prezentace  </a:t>
            </a:r>
            <a:r>
              <a:rPr lang="cs-CZ" sz="3200" b="1" dirty="0" smtClean="0"/>
              <a:t>určená k seznámení s pojmem síla </a:t>
            </a:r>
            <a:r>
              <a:rPr lang="cs-CZ" sz="3200" b="1" dirty="0" smtClean="0"/>
              <a:t>                       a s </a:t>
            </a:r>
            <a:r>
              <a:rPr lang="cs-CZ" sz="3200" b="1" dirty="0" smtClean="0"/>
              <a:t>grafickým znázorněním síly.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6376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13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Síla,  Newton, působiště, velikost,</a:t>
                      </a:r>
                      <a:r>
                        <a:rPr lang="cs-CZ" baseline="0" dirty="0" smtClean="0"/>
                        <a:t> orientace </a:t>
                      </a:r>
                      <a:r>
                        <a:rPr lang="cs-CZ" dirty="0" smtClean="0"/>
                        <a:t>síly. Vzájemné působení těles.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286125"/>
            <a:ext cx="9001156" cy="92869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Síla může měnit tvar nebo pohyb těles.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571612"/>
            <a:ext cx="6400800" cy="1752600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Síla se projevuje </a:t>
            </a:r>
            <a:r>
              <a:rPr lang="cs-CZ" sz="3600" dirty="0" smtClean="0">
                <a:solidFill>
                  <a:schemeClr val="tx1"/>
                </a:solidFill>
              </a:rPr>
              <a:t>                        při </a:t>
            </a:r>
            <a:r>
              <a:rPr lang="cs-CZ" sz="3600" dirty="0" smtClean="0">
                <a:solidFill>
                  <a:schemeClr val="tx1"/>
                </a:solidFill>
              </a:rPr>
              <a:t>vzájemném působení těles.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1028" name="Picture 4" descr="C:\Documents and Settings\Fujitsu-Siemens\Local Settings\Temporary Internet Files\Content.IE5\D860FD82\MC9000888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1500174"/>
            <a:ext cx="1743761" cy="1801368"/>
          </a:xfrm>
          <a:prstGeom prst="rect">
            <a:avLst/>
          </a:prstGeom>
          <a:noFill/>
        </p:spPr>
      </p:pic>
      <p:pic>
        <p:nvPicPr>
          <p:cNvPr id="1067" name="Picture 43" descr="C:\Documents and Settings\Fujitsu-Siemens\Local Settings\Temporary Internet Files\Content.IE5\0LMB377V\MC9002821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4572008"/>
            <a:ext cx="1085393" cy="1815998"/>
          </a:xfrm>
          <a:prstGeom prst="rect">
            <a:avLst/>
          </a:prstGeom>
          <a:noFill/>
        </p:spPr>
      </p:pic>
      <p:pic>
        <p:nvPicPr>
          <p:cNvPr id="1033" name="Picture 9" descr="C:\Documents and Settings\Fujitsu-Siemens\Local Settings\Temporary Internet Files\Content.IE5\V12NXQ9A\MC9002820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06419" y="4929198"/>
            <a:ext cx="2406233" cy="1412408"/>
          </a:xfrm>
          <a:prstGeom prst="rect">
            <a:avLst/>
          </a:prstGeom>
          <a:noFill/>
        </p:spPr>
      </p:pic>
      <p:pic>
        <p:nvPicPr>
          <p:cNvPr id="1039" name="Picture 15" descr="C:\Documents and Settings\Fujitsu-Siemens\Local Settings\Temporary Internet Files\Content.IE5\ZTWOT8DJ\MC9003539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84317" y="4714884"/>
            <a:ext cx="1859683" cy="1714512"/>
          </a:xfrm>
          <a:prstGeom prst="rect">
            <a:avLst/>
          </a:prstGeom>
          <a:noFill/>
        </p:spPr>
      </p:pic>
      <p:pic>
        <p:nvPicPr>
          <p:cNvPr id="1041" name="Picture 17" descr="C:\Documents and Settings\Fujitsu-Siemens\Local Settings\Temporary Internet Files\Content.IE5\0LMB377V\MC9000569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20" y="357166"/>
            <a:ext cx="3830622" cy="714380"/>
          </a:xfrm>
          <a:prstGeom prst="rect">
            <a:avLst/>
          </a:prstGeom>
          <a:noFill/>
        </p:spPr>
      </p:pic>
      <p:pic>
        <p:nvPicPr>
          <p:cNvPr id="1044" name="Picture 20" descr="C:\Documents and Settings\Fujitsu-Siemens\Local Settings\Temporary Internet Files\Content.IE5\O09LT6JZ\MC9002956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14546" y="4572008"/>
            <a:ext cx="2193956" cy="17412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643183"/>
            <a:ext cx="7772400" cy="1428760"/>
          </a:xfrm>
        </p:spPr>
        <p:txBody>
          <a:bodyPr anchor="t">
            <a:normAutofit/>
          </a:bodyPr>
          <a:lstStyle/>
          <a:p>
            <a:r>
              <a:rPr lang="cs-CZ" sz="3600" b="0" dirty="0" smtClean="0">
                <a:solidFill>
                  <a:schemeClr val="tx1"/>
                </a:solidFill>
              </a:rPr>
              <a:t>Víme, že těleso o hmotnosti 1 kg je k zemi přitahováno silou 10 N.</a:t>
            </a:r>
            <a:endParaRPr lang="cs-CZ" sz="3600" b="0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71472" y="107154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Jednotkou síly je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newton,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značí se N.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73" name="Picture 25" descr="C:\Documents and Settings\Fujitsu-Siemens\Local Settings\Temporary Internet Files\Content.IE5\ZTWOT8DJ\MC9000788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4143380"/>
            <a:ext cx="3005141" cy="25052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57224" y="428604"/>
            <a:ext cx="8072494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Sílu značíme písmenem F.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428868"/>
            <a:ext cx="7988946" cy="3195786"/>
          </a:xfrm>
        </p:spPr>
        <p:txBody>
          <a:bodyPr anchor="t">
            <a:normAutofit/>
          </a:bodyPr>
          <a:lstStyle/>
          <a:p>
            <a:pPr algn="l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Účinky síly na těleso závisí nejen na velikosti síly, ale také na směru síly a na místě, ve kterém síla 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            na 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těleso působí – na působišti.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357166"/>
            <a:ext cx="7858180" cy="1752600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Síla patří mezi fyzikální veličiny,          k jejichž určení nestačí znát jen její velikost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285992"/>
            <a:ext cx="7772400" cy="1829761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</a:rPr>
              <a:t>Sílu značíme písmenem F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4714884"/>
            <a:ext cx="7772400" cy="1199704"/>
          </a:xfrm>
          <a:solidFill>
            <a:schemeClr val="bg1"/>
          </a:solidFill>
        </p:spPr>
        <p:txBody>
          <a:bodyPr>
            <a:normAutofit fontScale="92500" lnSpcReduction="10000"/>
          </a:bodyPr>
          <a:lstStyle/>
          <a:p>
            <a:pPr lvl="0" algn="ctr"/>
            <a:r>
              <a:rPr lang="cs-CZ" sz="4000" dirty="0" smtClean="0">
                <a:solidFill>
                  <a:schemeClr val="tx1"/>
                </a:solidFill>
              </a:rPr>
              <a:t>Jednotkou síly je newton</a:t>
            </a:r>
          </a:p>
          <a:p>
            <a:pPr lvl="0" algn="ctr"/>
            <a:r>
              <a:rPr lang="cs-CZ" sz="4000" dirty="0" smtClean="0">
                <a:solidFill>
                  <a:schemeClr val="tx1"/>
                </a:solidFill>
              </a:rPr>
              <a:t> značí se N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86116" y="1000108"/>
            <a:ext cx="14959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íla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142844" y="142852"/>
            <a:ext cx="3000396" cy="127159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Zápis do sešitu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5"/>
            <a:ext cx="8229600" cy="392909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Tato úsečka má působiště (počátek), velikost, směr a orientaci.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Graficky sílu znázorňujeme úsečkou se šipkou –orientovanou úsečkou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3995936" y="3861048"/>
            <a:ext cx="126916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rstenec 19"/>
          <p:cNvSpPr/>
          <p:nvPr/>
        </p:nvSpPr>
        <p:spPr>
          <a:xfrm>
            <a:off x="1835696" y="3789040"/>
            <a:ext cx="142876" cy="142876"/>
          </a:xfrm>
          <a:prstGeom prst="donut">
            <a:avLst>
              <a:gd name="adj" fmla="val 3250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3068960"/>
            <a:ext cx="1589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= 3 N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407707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Velikost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467544" y="4149080"/>
            <a:ext cx="15922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Působiště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11960" y="314096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Orientace</a:t>
            </a:r>
            <a:endParaRPr lang="cs-CZ" sz="2800" dirty="0"/>
          </a:p>
        </p:txBody>
      </p:sp>
      <p:cxnSp>
        <p:nvCxnSpPr>
          <p:cNvPr id="25" name="Přímá spojovací čára 24"/>
          <p:cNvCxnSpPr/>
          <p:nvPr/>
        </p:nvCxnSpPr>
        <p:spPr>
          <a:xfrm flipH="1">
            <a:off x="899592" y="3861048"/>
            <a:ext cx="51125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14282" y="321468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měr</a:t>
            </a:r>
            <a:endParaRPr lang="cs-CZ" sz="2800" dirty="0"/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1979712" y="3861048"/>
            <a:ext cx="2089372" cy="57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785786" y="5500702"/>
            <a:ext cx="792961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a typeface="MS Mincho"/>
              </a:rPr>
              <a:t> </a:t>
            </a:r>
            <a:r>
              <a:rPr lang="cs-CZ" sz="2000" dirty="0" smtClean="0">
                <a:ea typeface="MS Mincho"/>
              </a:rPr>
              <a:t>Při grafickém znázornění síly používáme měřítko. </a:t>
            </a:r>
            <a:r>
              <a:rPr lang="cs-CZ" sz="2000" dirty="0" smtClean="0">
                <a:ea typeface="MS Mincho"/>
              </a:rPr>
              <a:t>                         Při </a:t>
            </a:r>
            <a:r>
              <a:rPr lang="cs-CZ" sz="2000" dirty="0" smtClean="0">
                <a:ea typeface="MS Mincho"/>
              </a:rPr>
              <a:t>měřítku:1 cm </a:t>
            </a:r>
            <a:r>
              <a:rPr lang="cs-CZ" sz="2000" dirty="0" smtClean="0">
                <a:latin typeface="MS Mincho"/>
                <a:ea typeface="MS Mincho"/>
              </a:rPr>
              <a:t>≙</a:t>
            </a:r>
            <a:r>
              <a:rPr lang="cs-CZ" sz="2000" dirty="0" smtClean="0">
                <a:ea typeface="MS Mincho"/>
              </a:rPr>
              <a:t>1 N naneste do sešitu úsečku dlouhou 3 cm.</a:t>
            </a:r>
            <a:endParaRPr lang="cs-CZ" sz="2000" dirty="0"/>
          </a:p>
        </p:txBody>
      </p:sp>
      <p:sp>
        <p:nvSpPr>
          <p:cNvPr id="14" name="Výbuch 1 13"/>
          <p:cNvSpPr/>
          <p:nvPr/>
        </p:nvSpPr>
        <p:spPr>
          <a:xfrm>
            <a:off x="6643702" y="1928802"/>
            <a:ext cx="2128846" cy="134302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Zapiš do sešitu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/>
      <p:bldP spid="18" grpId="0"/>
      <p:bldP spid="22" grpId="0"/>
      <p:bldP spid="23" grpId="0"/>
      <p:bldP spid="27" grpId="0"/>
      <p:bldP spid="13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000108"/>
            <a:ext cx="8215370" cy="3600986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cs-CZ" sz="2400" dirty="0" smtClean="0"/>
              <a:t>Graficky znázorni následující síly :</a:t>
            </a:r>
          </a:p>
          <a:p>
            <a:r>
              <a:rPr lang="cs-CZ" sz="2400" dirty="0" smtClean="0"/>
              <a:t>Síla F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má velikost 30 N, směřuje vodorovně doprava</a:t>
            </a:r>
          </a:p>
          <a:p>
            <a:r>
              <a:rPr lang="cs-CZ" sz="2400" dirty="0" smtClean="0"/>
              <a:t>Síla F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má velikost 4 N, směřuje svisle dolů.</a:t>
            </a:r>
          </a:p>
          <a:p>
            <a:r>
              <a:rPr lang="cs-CZ" sz="2400" dirty="0" smtClean="0"/>
              <a:t>Síla F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má velikost 30 N, směřuje svisle dolů.</a:t>
            </a:r>
          </a:p>
          <a:p>
            <a:r>
              <a:rPr lang="cs-CZ" sz="2400" dirty="0" smtClean="0"/>
              <a:t>Síla F</a:t>
            </a:r>
            <a:r>
              <a:rPr lang="cs-CZ" sz="2400" baseline="-25000" dirty="0" smtClean="0"/>
              <a:t>4</a:t>
            </a:r>
            <a:r>
              <a:rPr lang="cs-CZ" sz="2400" dirty="0" smtClean="0"/>
              <a:t> má velikost 50 N, směřuje svisle vzhůru.</a:t>
            </a:r>
          </a:p>
          <a:p>
            <a:endParaRPr lang="cs-CZ" sz="2800" dirty="0" smtClean="0"/>
          </a:p>
          <a:p>
            <a:endParaRPr lang="cs-CZ" sz="24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5429256" y="3429000"/>
            <a:ext cx="1619704" cy="1940226"/>
            <a:chOff x="1571604" y="1643050"/>
            <a:chExt cx="1619704" cy="1940226"/>
          </a:xfrm>
        </p:grpSpPr>
        <p:cxnSp>
          <p:nvCxnSpPr>
            <p:cNvPr id="7" name="Přímá spojovací šipka 6"/>
            <p:cNvCxnSpPr/>
            <p:nvPr/>
          </p:nvCxnSpPr>
          <p:spPr>
            <a:xfrm>
              <a:off x="1643042" y="1785926"/>
              <a:ext cx="23370" cy="179735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Prstenec 11"/>
            <p:cNvSpPr/>
            <p:nvPr/>
          </p:nvSpPr>
          <p:spPr>
            <a:xfrm>
              <a:off x="1571604" y="1643050"/>
              <a:ext cx="142876" cy="142876"/>
            </a:xfrm>
            <a:prstGeom prst="donut">
              <a:avLst>
                <a:gd name="adj" fmla="val 3250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1905424" y="1988840"/>
              <a:ext cx="12858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F</a:t>
              </a:r>
              <a:r>
                <a:rPr lang="cs-CZ" baseline="-25000" dirty="0" smtClean="0"/>
                <a:t>3</a:t>
              </a:r>
              <a:r>
                <a:rPr lang="cs-CZ" dirty="0" smtClean="0"/>
                <a:t> = 30 N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215206" y="3143248"/>
            <a:ext cx="1597747" cy="3571900"/>
            <a:chOff x="4500562" y="1285860"/>
            <a:chExt cx="1597747" cy="3571900"/>
          </a:xfrm>
        </p:grpSpPr>
        <p:grpSp>
          <p:nvGrpSpPr>
            <p:cNvPr id="4" name="Skupina 29"/>
            <p:cNvGrpSpPr/>
            <p:nvPr/>
          </p:nvGrpSpPr>
          <p:grpSpPr>
            <a:xfrm rot="16200000">
              <a:off x="2786050" y="3000372"/>
              <a:ext cx="3571900" cy="142876"/>
              <a:chOff x="571472" y="3500438"/>
              <a:chExt cx="3571900" cy="142876"/>
            </a:xfrm>
          </p:grpSpPr>
          <p:cxnSp>
            <p:nvCxnSpPr>
              <p:cNvPr id="32" name="Přímá spojovací šipka 31"/>
              <p:cNvCxnSpPr/>
              <p:nvPr/>
            </p:nvCxnSpPr>
            <p:spPr>
              <a:xfrm rot="10800000" flipH="1" flipV="1">
                <a:off x="642910" y="3571876"/>
                <a:ext cx="3500462" cy="5578"/>
              </a:xfrm>
              <a:prstGeom prst="straightConnector1">
                <a:avLst/>
              </a:prstGeom>
              <a:ln w="3810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" name="Prstenec 37"/>
              <p:cNvSpPr/>
              <p:nvPr/>
            </p:nvSpPr>
            <p:spPr>
              <a:xfrm>
                <a:off x="571472" y="3500438"/>
                <a:ext cx="142876" cy="142876"/>
              </a:xfrm>
              <a:prstGeom prst="donut">
                <a:avLst>
                  <a:gd name="adj" fmla="val 325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9" name="Obdélník 38"/>
            <p:cNvSpPr/>
            <p:nvPr/>
          </p:nvSpPr>
          <p:spPr>
            <a:xfrm>
              <a:off x="5072066" y="3214686"/>
              <a:ext cx="102624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F</a:t>
              </a:r>
              <a:r>
                <a:rPr lang="cs-CZ" baseline="-25000" dirty="0" smtClean="0"/>
                <a:t>4</a:t>
              </a:r>
              <a:r>
                <a:rPr lang="cs-CZ" dirty="0" smtClean="0"/>
                <a:t> = 50 N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714744" y="3500438"/>
            <a:ext cx="1486239" cy="3000397"/>
            <a:chOff x="-1789972" y="3429000"/>
            <a:chExt cx="1486239" cy="3000397"/>
          </a:xfrm>
        </p:grpSpPr>
        <p:grpSp>
          <p:nvGrpSpPr>
            <p:cNvPr id="23" name="Skupina 29"/>
            <p:cNvGrpSpPr/>
            <p:nvPr/>
          </p:nvGrpSpPr>
          <p:grpSpPr>
            <a:xfrm rot="5400000">
              <a:off x="-3218733" y="4857761"/>
              <a:ext cx="3000397" cy="142876"/>
              <a:chOff x="857223" y="9358353"/>
              <a:chExt cx="3000397" cy="142876"/>
            </a:xfrm>
          </p:grpSpPr>
          <p:cxnSp>
            <p:nvCxnSpPr>
              <p:cNvPr id="26" name="Přímá spojovací šipka 25"/>
              <p:cNvCxnSpPr/>
              <p:nvPr/>
            </p:nvCxnSpPr>
            <p:spPr>
              <a:xfrm>
                <a:off x="1000100" y="9428204"/>
                <a:ext cx="2857520" cy="1588"/>
              </a:xfrm>
              <a:prstGeom prst="straightConnector1">
                <a:avLst/>
              </a:prstGeom>
              <a:ln w="3810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Prstenec 29"/>
              <p:cNvSpPr/>
              <p:nvPr/>
            </p:nvSpPr>
            <p:spPr>
              <a:xfrm>
                <a:off x="857223" y="9358353"/>
                <a:ext cx="142876" cy="142876"/>
              </a:xfrm>
              <a:prstGeom prst="donut">
                <a:avLst>
                  <a:gd name="adj" fmla="val 325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4" name="Obdélník 23"/>
            <p:cNvSpPr/>
            <p:nvPr/>
          </p:nvSpPr>
          <p:spPr>
            <a:xfrm>
              <a:off x="-1432782" y="4500570"/>
              <a:ext cx="112904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/>
                <a:t>F</a:t>
              </a:r>
              <a:r>
                <a:rPr lang="cs-CZ" baseline="-25000" dirty="0" smtClean="0"/>
                <a:t>2</a:t>
              </a:r>
              <a:r>
                <a:rPr lang="cs-CZ" dirty="0" smtClean="0"/>
                <a:t> = 4 N</a:t>
              </a:r>
              <a:endParaRPr lang="cs-CZ" dirty="0"/>
            </a:p>
          </p:txBody>
        </p:sp>
      </p:grpSp>
      <p:grpSp>
        <p:nvGrpSpPr>
          <p:cNvPr id="31" name="Skupina 39"/>
          <p:cNvGrpSpPr/>
          <p:nvPr/>
        </p:nvGrpSpPr>
        <p:grpSpPr>
          <a:xfrm>
            <a:off x="857224" y="4572008"/>
            <a:ext cx="2286016" cy="428628"/>
            <a:chOff x="857224" y="2928934"/>
            <a:chExt cx="2286016" cy="428628"/>
          </a:xfrm>
        </p:grpSpPr>
        <p:cxnSp>
          <p:nvCxnSpPr>
            <p:cNvPr id="34" name="Přímá spojovací šipka 33"/>
            <p:cNvCxnSpPr/>
            <p:nvPr/>
          </p:nvCxnSpPr>
          <p:spPr>
            <a:xfrm>
              <a:off x="1000100" y="3286124"/>
              <a:ext cx="2143140" cy="158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Prstenec 34"/>
            <p:cNvSpPr/>
            <p:nvPr/>
          </p:nvSpPr>
          <p:spPr>
            <a:xfrm>
              <a:off x="857224" y="3214686"/>
              <a:ext cx="142876" cy="142876"/>
            </a:xfrm>
            <a:prstGeom prst="donut">
              <a:avLst>
                <a:gd name="adj" fmla="val 3250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1142976" y="2928934"/>
              <a:ext cx="12858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F₁ = 30 N</a:t>
              </a:r>
              <a:endParaRPr lang="cs-CZ" dirty="0"/>
            </a:p>
          </p:txBody>
        </p:sp>
      </p:grpSp>
      <p:sp>
        <p:nvSpPr>
          <p:cNvPr id="25" name="Výbuch 1 24"/>
          <p:cNvSpPr/>
          <p:nvPr/>
        </p:nvSpPr>
        <p:spPr>
          <a:xfrm>
            <a:off x="1000100" y="214290"/>
            <a:ext cx="3143272" cy="85723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Úlohy: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500042"/>
            <a:ext cx="750099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/>
          </a:p>
          <a:p>
            <a:endParaRPr lang="cs-CZ" sz="28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5143504" y="3857604"/>
            <a:ext cx="1605767" cy="3000396"/>
            <a:chOff x="4067944" y="3429000"/>
            <a:chExt cx="1605767" cy="3000396"/>
          </a:xfrm>
        </p:grpSpPr>
        <p:grpSp>
          <p:nvGrpSpPr>
            <p:cNvPr id="4" name="Skupina 29"/>
            <p:cNvGrpSpPr/>
            <p:nvPr/>
          </p:nvGrpSpPr>
          <p:grpSpPr>
            <a:xfrm rot="5400000">
              <a:off x="2639184" y="4857760"/>
              <a:ext cx="3000396" cy="142876"/>
              <a:chOff x="857224" y="3500438"/>
              <a:chExt cx="3000396" cy="142876"/>
            </a:xfrm>
          </p:grpSpPr>
          <p:cxnSp>
            <p:nvCxnSpPr>
              <p:cNvPr id="32" name="Přímá spojovací šipka 31"/>
              <p:cNvCxnSpPr/>
              <p:nvPr/>
            </p:nvCxnSpPr>
            <p:spPr>
              <a:xfrm>
                <a:off x="1000100" y="3571876"/>
                <a:ext cx="2857520" cy="1588"/>
              </a:xfrm>
              <a:prstGeom prst="straightConnector1">
                <a:avLst/>
              </a:prstGeom>
              <a:ln w="3810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" name="Prstenec 37"/>
              <p:cNvSpPr/>
              <p:nvPr/>
            </p:nvSpPr>
            <p:spPr>
              <a:xfrm>
                <a:off x="857224" y="3500438"/>
                <a:ext cx="142876" cy="142876"/>
              </a:xfrm>
              <a:prstGeom prst="donut">
                <a:avLst>
                  <a:gd name="adj" fmla="val 325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9" name="Obdélník 38"/>
            <p:cNvSpPr/>
            <p:nvPr/>
          </p:nvSpPr>
          <p:spPr>
            <a:xfrm>
              <a:off x="4499992" y="4365104"/>
              <a:ext cx="117371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F = 40 N</a:t>
              </a:r>
              <a:endParaRPr lang="cs-CZ" dirty="0"/>
            </a:p>
          </p:txBody>
        </p:sp>
      </p:grpSp>
      <p:sp>
        <p:nvSpPr>
          <p:cNvPr id="14" name="Výbuch 1 13"/>
          <p:cNvSpPr/>
          <p:nvPr/>
        </p:nvSpPr>
        <p:spPr>
          <a:xfrm>
            <a:off x="285720" y="142852"/>
            <a:ext cx="2286016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4282" y="1071546"/>
            <a:ext cx="80724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Těleso o hmotnosti 4 kg je zavěšeno na niti. Jakou silou působí na nit? Znázorni graficky.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5720" y="2214554"/>
            <a:ext cx="79296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 = 4 kg</a:t>
            </a:r>
          </a:p>
          <a:p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r>
              <a:rPr lang="cs-CZ" dirty="0" smtClean="0"/>
              <a:t> = ?</a:t>
            </a:r>
          </a:p>
          <a:p>
            <a:r>
              <a:rPr lang="cs-CZ" u="sng" dirty="0" smtClean="0"/>
              <a:t>g= 10 N/kg                .</a:t>
            </a:r>
          </a:p>
          <a:p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r>
              <a:rPr lang="cs-CZ" dirty="0" smtClean="0"/>
              <a:t> = m . g</a:t>
            </a:r>
          </a:p>
          <a:p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r>
              <a:rPr lang="cs-CZ" dirty="0" smtClean="0"/>
              <a:t> = 4 . 10 = 40 N</a:t>
            </a:r>
          </a:p>
          <a:p>
            <a:r>
              <a:rPr lang="cs-CZ" u="sng" dirty="0" smtClean="0"/>
              <a:t>Těleso působí silou 40 N. </a:t>
            </a:r>
            <a:endParaRPr lang="cs-CZ" u="sng" dirty="0"/>
          </a:p>
        </p:txBody>
      </p:sp>
      <p:sp>
        <p:nvSpPr>
          <p:cNvPr id="18" name="Výbuch 1 17"/>
          <p:cNvSpPr/>
          <p:nvPr/>
        </p:nvSpPr>
        <p:spPr>
          <a:xfrm>
            <a:off x="1785918" y="4572008"/>
            <a:ext cx="3214710" cy="914400"/>
          </a:xfrm>
          <a:prstGeom prst="irregularSeal1">
            <a:avLst/>
          </a:prstGeom>
          <a:solidFill>
            <a:srgbClr val="2C2D4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Grafické znázornění:</a:t>
            </a:r>
            <a:endParaRPr lang="cs-CZ" dirty="0"/>
          </a:p>
        </p:txBody>
      </p:sp>
      <p:sp>
        <p:nvSpPr>
          <p:cNvPr id="19" name="Výbuch 1 18"/>
          <p:cNvSpPr/>
          <p:nvPr/>
        </p:nvSpPr>
        <p:spPr>
          <a:xfrm>
            <a:off x="2357422" y="1428736"/>
            <a:ext cx="2286016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/>
      <p:bldP spid="18" grpId="0" animBg="1"/>
      <p:bldP spid="19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endParaRPr lang="cs-CZ" b="1" u="sng" dirty="0" smtClean="0"/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485</TotalTime>
  <Words>387</Words>
  <Application>Microsoft Office PowerPoint</Application>
  <PresentationFormat>Předvádění na obrazovce (4:3)</PresentationFormat>
  <Paragraphs>65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Anotace:  PowerPointová prezentace  určená k seznámení s pojmem síla                        a s grafickým znázorněním síly.</vt:lpstr>
      <vt:lpstr>Síla může měnit tvar nebo pohyb těles.</vt:lpstr>
      <vt:lpstr>Víme, že těleso o hmotnosti 1 kg je k zemi přitahováno silou 10 N.</vt:lpstr>
      <vt:lpstr>Účinky síly na těleso závisí nejen na velikosti síly, ale také na směru síly a na místě, ve kterém síla             na těleso působí – na působišti.</vt:lpstr>
      <vt:lpstr>Sílu značíme písmenem F. </vt:lpstr>
      <vt:lpstr>Graficky sílu znázorňujeme úsečkou se šipkou –orientovanou úsečkou. 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Síla</dc:title>
  <dc:creator>ucitel</dc:creator>
  <cp:lastModifiedBy>Dum</cp:lastModifiedBy>
  <cp:revision>55</cp:revision>
  <dcterms:created xsi:type="dcterms:W3CDTF">2013-01-04T08:05:40Z</dcterms:created>
  <dcterms:modified xsi:type="dcterms:W3CDTF">2013-01-22T21:15:18Z</dcterms:modified>
</cp:coreProperties>
</file>