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62" r:id="rId2"/>
    <p:sldId id="263" r:id="rId3"/>
    <p:sldId id="256" r:id="rId4"/>
    <p:sldId id="257" r:id="rId5"/>
    <p:sldId id="258" r:id="rId6"/>
    <p:sldId id="265" r:id="rId7"/>
    <p:sldId id="264" r:id="rId8"/>
    <p:sldId id="259" r:id="rId9"/>
    <p:sldId id="268" r:id="rId10"/>
    <p:sldId id="267" r:id="rId11"/>
    <p:sldId id="266" r:id="rId12"/>
    <p:sldId id="269"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4" d="100"/>
          <a:sy n="84" d="100"/>
        </p:scale>
        <p:origin x="-90"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0A4022-513D-4752-A941-2CE582A56408}" type="datetimeFigureOut">
              <a:rPr lang="cs-CZ" smtClean="0"/>
              <a:pPr/>
              <a:t>20.1.2013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BA77A3-FC2C-46FB-8C28-014F8DE54B05}"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058C679A-93D2-4714-867E-175837B89A94}" type="slidenum">
              <a:rPr lang="cs-CZ" smtClean="0"/>
              <a:pPr/>
              <a:t>2</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2">
        <a:schemeClr val="bg1"/>
      </p:bgRef>
    </p:bg>
    <p:spTree>
      <p:nvGrpSpPr>
        <p:cNvPr id="1" name=""/>
        <p:cNvGrpSpPr/>
        <p:nvPr/>
      </p:nvGrpSpPr>
      <p:grpSpPr>
        <a:xfrm>
          <a:off x="0" y="0"/>
          <a:ext cx="0" cy="0"/>
          <a:chOff x="0" y="0"/>
          <a:chExt cx="0" cy="0"/>
        </a:xfrm>
      </p:grpSpPr>
      <p:sp>
        <p:nvSpPr>
          <p:cNvPr id="8" name="Obdélník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Přímá spojovací čára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Nadpis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cs-CZ" smtClean="0"/>
              <a:t>Klepnutím lze upravit styl předlohy nadpisů.</a:t>
            </a:r>
            <a:endParaRPr kumimoji="0" lang="en-US"/>
          </a:p>
        </p:txBody>
      </p:sp>
      <p:sp>
        <p:nvSpPr>
          <p:cNvPr id="25" name="Podnadpis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31" name="Zástupný symbol pro datum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BD126BF3-4233-4A9F-BF57-58FECEBCE036}" type="datetimeFigureOut">
              <a:rPr lang="cs-CZ" smtClean="0"/>
              <a:pPr/>
              <a:t>20.1.2013</a:t>
            </a:fld>
            <a:endParaRPr lang="cs-CZ"/>
          </a:p>
        </p:txBody>
      </p:sp>
      <p:sp>
        <p:nvSpPr>
          <p:cNvPr id="18" name="Zástupný symbol pro zápatí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cs-CZ"/>
          </a:p>
        </p:txBody>
      </p:sp>
      <p:sp>
        <p:nvSpPr>
          <p:cNvPr id="29" name="Zástupný symbol pro číslo snímku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9025B4AE-06A4-40A9-A64E-52A00EAF9123}"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BD126BF3-4233-4A9F-BF57-58FECEBCE036}" type="datetimeFigureOut">
              <a:rPr lang="cs-CZ" smtClean="0"/>
              <a:pPr/>
              <a:t>20.1.2013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9025B4AE-06A4-40A9-A64E-52A00EAF9123}"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1">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BD126BF3-4233-4A9F-BF57-58FECEBCE036}" type="datetimeFigureOut">
              <a:rPr lang="cs-CZ" smtClean="0"/>
              <a:pPr/>
              <a:t>20.1.2013</a:t>
            </a:fld>
            <a:endParaRPr lang="cs-CZ"/>
          </a:p>
        </p:txBody>
      </p:sp>
      <p:sp>
        <p:nvSpPr>
          <p:cNvPr id="5" name="Zástupný symbol pro zápatí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cs-CZ"/>
          </a:p>
        </p:txBody>
      </p:sp>
      <p:sp>
        <p:nvSpPr>
          <p:cNvPr id="6" name="Zástupný symbol pro číslo snímku 5"/>
          <p:cNvSpPr>
            <a:spLocks noGrp="1"/>
          </p:cNvSpPr>
          <p:nvPr>
            <p:ph type="sldNum" sz="quarter" idx="12"/>
          </p:nvPr>
        </p:nvSpPr>
        <p:spPr>
          <a:xfrm>
            <a:off x="6733952" y="6555112"/>
            <a:ext cx="588336" cy="228600"/>
          </a:xfrm>
        </p:spPr>
        <p:txBody>
          <a:bodyPr/>
          <a:lstStyle>
            <a:extLst/>
          </a:lstStyle>
          <a:p>
            <a:fld id="{9025B4AE-06A4-40A9-A64E-52A00EAF9123}"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BD126BF3-4233-4A9F-BF57-58FECEBCE036}" type="datetimeFigureOut">
              <a:rPr lang="cs-CZ" smtClean="0"/>
              <a:pPr/>
              <a:t>20.1.2013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9025B4AE-06A4-40A9-A64E-52A00EAF9123}"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nchor="b"/>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BD126BF3-4233-4A9F-BF57-58FECEBCE036}" type="datetimeFigureOut">
              <a:rPr lang="cs-CZ" smtClean="0"/>
              <a:pPr/>
              <a:t>20.1.2013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9025B4AE-06A4-40A9-A64E-52A00EAF9123}"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1143000"/>
          </a:xfrm>
        </p:spPr>
        <p:txBody>
          <a:bodyPr/>
          <a:lstStyle>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BD126BF3-4233-4A9F-BF57-58FECEBCE036}" type="datetimeFigureOut">
              <a:rPr lang="cs-CZ" smtClean="0"/>
              <a:pPr/>
              <a:t>20.1.2013</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9025B4AE-06A4-40A9-A64E-52A00EAF9123}"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lvl1pPr>
              <a:defRPr>
                <a:solidFill>
                  <a:schemeClr val="tx2"/>
                </a:solidFill>
              </a:defRPr>
            </a:lvl1pPr>
            <a:extLst/>
          </a:lstStyle>
          <a:p>
            <a:fld id="{BD126BF3-4233-4A9F-BF57-58FECEBCE036}" type="datetimeFigureOut">
              <a:rPr lang="cs-CZ" smtClean="0"/>
              <a:pPr/>
              <a:t>20.1.2013</a:t>
            </a:fld>
            <a:endParaRPr lang="cs-CZ"/>
          </a:p>
        </p:txBody>
      </p:sp>
      <p:sp>
        <p:nvSpPr>
          <p:cNvPr id="3" name="Zástupný symbol pro zápatí 2"/>
          <p:cNvSpPr>
            <a:spLocks noGrp="1"/>
          </p:cNvSpPr>
          <p:nvPr>
            <p:ph type="ftr" sz="quarter" idx="11"/>
          </p:nvPr>
        </p:nvSpPr>
        <p:spPr/>
        <p:txBody>
          <a:bodyPr/>
          <a:lstStyle>
            <a:lvl1pPr>
              <a:defRPr>
                <a:solidFill>
                  <a:schemeClr val="tx2"/>
                </a:solidFill>
              </a:defRPr>
            </a:lvl1pPr>
            <a:extLst/>
          </a:lstStyle>
          <a:p>
            <a:endParaRPr lang="cs-CZ"/>
          </a:p>
        </p:txBody>
      </p:sp>
      <p:sp>
        <p:nvSpPr>
          <p:cNvPr id="4" name="Zástupný symbol pro číslo snímku 3"/>
          <p:cNvSpPr>
            <a:spLocks noGrp="1"/>
          </p:cNvSpPr>
          <p:nvPr>
            <p:ph type="sldNum" sz="quarter" idx="12"/>
          </p:nvPr>
        </p:nvSpPr>
        <p:spPr/>
        <p:txBody>
          <a:bodyPr/>
          <a:lstStyle>
            <a:extLst/>
          </a:lstStyle>
          <a:p>
            <a:fld id="{9025B4AE-06A4-40A9-A64E-52A00EAF9123}"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BD126BF3-4233-4A9F-BF57-58FECEBCE036}" type="datetimeFigureOut">
              <a:rPr lang="cs-CZ" smtClean="0"/>
              <a:pPr/>
              <a:t>20.1.2013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9025B4AE-06A4-40A9-A64E-52A00EAF9123}"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2"/>
      </p:bgRef>
    </p:bg>
    <p:spTree>
      <p:nvGrpSpPr>
        <p:cNvPr id="1" name=""/>
        <p:cNvGrpSpPr/>
        <p:nvPr/>
      </p:nvGrpSpPr>
      <p:grpSpPr>
        <a:xfrm>
          <a:off x="0" y="0"/>
          <a:ext cx="0" cy="0"/>
          <a:chOff x="0" y="0"/>
          <a:chExt cx="0" cy="0"/>
        </a:xfrm>
      </p:grpSpPr>
      <p:sp>
        <p:nvSpPr>
          <p:cNvPr id="8" name="Obdélník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Obdélník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Nadpis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cs-CZ" smtClean="0"/>
              <a:t>Klepnutím lze upravit styl předlohy nadpisů.</a:t>
            </a:r>
            <a:endParaRPr kumimoji="0" lang="en-US" dirty="0"/>
          </a:p>
        </p:txBody>
      </p:sp>
      <p:sp>
        <p:nvSpPr>
          <p:cNvPr id="4" name="Zástupný symbol pro text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cs-CZ" smtClean="0"/>
              <a:t>Klepnutím lze upravit styly předlohy textu.</a:t>
            </a:r>
          </a:p>
        </p:txBody>
      </p:sp>
      <p:sp>
        <p:nvSpPr>
          <p:cNvPr id="5" name="Zástupný symbol pro datum 4"/>
          <p:cNvSpPr>
            <a:spLocks noGrp="1"/>
          </p:cNvSpPr>
          <p:nvPr>
            <p:ph type="dt" sz="half" idx="10"/>
          </p:nvPr>
        </p:nvSpPr>
        <p:spPr/>
        <p:txBody>
          <a:bodyPr/>
          <a:lstStyle>
            <a:extLst/>
          </a:lstStyle>
          <a:p>
            <a:fld id="{BD126BF3-4233-4A9F-BF57-58FECEBCE036}" type="datetimeFigureOut">
              <a:rPr lang="cs-CZ" smtClean="0"/>
              <a:pPr/>
              <a:t>20.1.2013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9025B4AE-06A4-40A9-A64E-52A00EAF9123}" type="slidenum">
              <a:rPr lang="cs-CZ" smtClean="0"/>
              <a:pPr/>
              <a:t>‹#›</a:t>
            </a:fld>
            <a:endParaRPr lang="cs-CZ"/>
          </a:p>
        </p:txBody>
      </p:sp>
      <p:sp>
        <p:nvSpPr>
          <p:cNvPr id="10" name="Zástupný symbol pro obrázek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cs-CZ" smtClean="0"/>
              <a:t>Klepnutím na ikonu přidáte obrázek.</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BD126BF3-4233-4A9F-BF57-58FECEBCE036}" type="datetimeFigureOut">
              <a:rPr lang="cs-CZ" smtClean="0"/>
              <a:pPr/>
              <a:t>20.1.2013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9025B4AE-06A4-40A9-A64E-52A00EAF9123}"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274955"/>
            <a:ext cx="1524000" cy="5851525"/>
          </a:xfrm>
        </p:spPr>
        <p:txBody>
          <a:bodyPr vert="eaVert" ancho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42"/>
            <a:ext cx="6019800" cy="5851525"/>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4242816" y="6557946"/>
            <a:ext cx="2002464" cy="226902"/>
          </a:xfrm>
        </p:spPr>
        <p:txBody>
          <a:bodyPr/>
          <a:lstStyle>
            <a:extLst/>
          </a:lstStyle>
          <a:p>
            <a:fld id="{BD126BF3-4233-4A9F-BF57-58FECEBCE036}" type="datetimeFigureOut">
              <a:rPr lang="cs-CZ" smtClean="0"/>
              <a:pPr/>
              <a:t>20.1.2013</a:t>
            </a:fld>
            <a:endParaRPr lang="cs-CZ"/>
          </a:p>
        </p:txBody>
      </p:sp>
      <p:sp>
        <p:nvSpPr>
          <p:cNvPr id="5" name="Zástupný symbol pro zápatí 4"/>
          <p:cNvSpPr>
            <a:spLocks noGrp="1"/>
          </p:cNvSpPr>
          <p:nvPr>
            <p:ph type="ftr" sz="quarter" idx="11"/>
          </p:nvPr>
        </p:nvSpPr>
        <p:spPr>
          <a:xfrm>
            <a:off x="457200" y="6556248"/>
            <a:ext cx="3657600" cy="228600"/>
          </a:xfrm>
        </p:spPr>
        <p:txBody>
          <a:bodyPr/>
          <a:lstStyle>
            <a:extLst/>
          </a:lstStyle>
          <a:p>
            <a:endParaRPr lang="cs-CZ"/>
          </a:p>
        </p:txBody>
      </p:sp>
      <p:sp>
        <p:nvSpPr>
          <p:cNvPr id="6" name="Zástupný symbol pro číslo snímku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9025B4AE-06A4-40A9-A64E-52A00EAF9123}"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bdélník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Zástupný symbol pro nadpis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cs-CZ" smtClean="0"/>
              <a:t>Klepnutím lze upravit styl předlohy nadpisů.</a:t>
            </a:r>
            <a:endParaRPr kumimoji="0" lang="en-US"/>
          </a:p>
        </p:txBody>
      </p:sp>
      <p:sp>
        <p:nvSpPr>
          <p:cNvPr id="31" name="Zástupný symbol pro text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7" name="Zástupný symbol pro datum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BD126BF3-4233-4A9F-BF57-58FECEBCE036}" type="datetimeFigureOut">
              <a:rPr lang="cs-CZ" smtClean="0"/>
              <a:pPr/>
              <a:t>20.1.2013</a:t>
            </a:fld>
            <a:endParaRPr lang="cs-CZ"/>
          </a:p>
        </p:txBody>
      </p:sp>
      <p:sp>
        <p:nvSpPr>
          <p:cNvPr id="4" name="Zástupný symbol pro zápatí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cs-CZ"/>
          </a:p>
        </p:txBody>
      </p:sp>
      <p:sp>
        <p:nvSpPr>
          <p:cNvPr id="16" name="Zástupný symbol pro číslo snímku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9025B4AE-06A4-40A9-A64E-52A00EAF9123}"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hyperlink" Target="http://www.office.microsoft.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nvGraphicFramePr>
        <p:xfrm>
          <a:off x="428596" y="4214818"/>
          <a:ext cx="8072493" cy="2428890"/>
        </p:xfrm>
        <a:graphic>
          <a:graphicData uri="http://schemas.openxmlformats.org/drawingml/2006/table">
            <a:tbl>
              <a:tblPr firstRow="1" bandRow="1">
                <a:tableStyleId>{2D5ABB26-0587-4C30-8999-92F81FD0307C}</a:tableStyleId>
              </a:tblPr>
              <a:tblGrid>
                <a:gridCol w="2690831"/>
                <a:gridCol w="2690831"/>
                <a:gridCol w="2690831"/>
              </a:tblGrid>
              <a:tr h="727784">
                <a:tc gridSpan="3">
                  <a:txBody>
                    <a:bodyPr/>
                    <a:lstStyle/>
                    <a:p>
                      <a:r>
                        <a:rPr lang="cs-CZ" sz="1800" dirty="0" smtClean="0"/>
                        <a:t>DUM</a:t>
                      </a:r>
                      <a:r>
                        <a:rPr lang="cs-CZ" sz="1800" b="1" dirty="0" smtClean="0"/>
                        <a:t>:</a:t>
                      </a:r>
                      <a:r>
                        <a:rPr lang="cs-CZ" sz="1800" dirty="0" smtClean="0"/>
                        <a:t>VY_32_INOVACE_VIII_3_10 </a:t>
                      </a:r>
                      <a:r>
                        <a:rPr lang="cs-CZ" sz="1800" b="1" dirty="0" smtClean="0"/>
                        <a:t>Skládání</a:t>
                      </a:r>
                      <a:r>
                        <a:rPr lang="cs-CZ" sz="1800" b="1" baseline="0" dirty="0" smtClean="0"/>
                        <a:t> sil</a:t>
                      </a:r>
                      <a:endParaRPr lang="cs-CZ" b="1" dirty="0"/>
                    </a:p>
                  </a:txBody>
                  <a:tcPr/>
                </a:tc>
                <a:tc hMerge="1">
                  <a:txBody>
                    <a:bodyPr/>
                    <a:lstStyle/>
                    <a:p>
                      <a:endParaRPr lang="cs-CZ" dirty="0"/>
                    </a:p>
                  </a:txBody>
                  <a:tcPr/>
                </a:tc>
                <a:tc hMerge="1">
                  <a:txBody>
                    <a:bodyPr/>
                    <a:lstStyle/>
                    <a:p>
                      <a:endParaRPr lang="cs-CZ" dirty="0"/>
                    </a:p>
                  </a:txBody>
                  <a:tcPr/>
                </a:tc>
              </a:tr>
              <a:tr h="850553">
                <a:tc>
                  <a:txBody>
                    <a:bodyPr/>
                    <a:lstStyle/>
                    <a:p>
                      <a:r>
                        <a:rPr lang="cs-CZ" dirty="0" smtClean="0">
                          <a:solidFill>
                            <a:schemeClr val="tx1"/>
                          </a:solidFill>
                        </a:rPr>
                        <a:t>Šablona číslo</a:t>
                      </a:r>
                      <a:r>
                        <a:rPr lang="cs-CZ" b="1" dirty="0" smtClean="0">
                          <a:solidFill>
                            <a:schemeClr val="tx1"/>
                          </a:solidFill>
                        </a:rPr>
                        <a:t>: 	VIII.</a:t>
                      </a:r>
                      <a:endParaRPr lang="cs-CZ" dirty="0"/>
                    </a:p>
                  </a:txBody>
                  <a:tcPr/>
                </a:tc>
                <a:tc>
                  <a:txBody>
                    <a:bodyPr/>
                    <a:lstStyle/>
                    <a:p>
                      <a:r>
                        <a:rPr lang="cs-CZ" dirty="0" smtClean="0">
                          <a:solidFill>
                            <a:schemeClr val="tx1"/>
                          </a:solidFill>
                        </a:rPr>
                        <a:t>Sada číslo</a:t>
                      </a:r>
                      <a:r>
                        <a:rPr lang="cs-CZ" b="1" dirty="0" smtClean="0">
                          <a:solidFill>
                            <a:schemeClr val="tx1"/>
                          </a:solidFill>
                        </a:rPr>
                        <a:t>: 3.</a:t>
                      </a:r>
                      <a:endParaRPr lang="cs-CZ" dirty="0"/>
                    </a:p>
                  </a:txBody>
                  <a:tcPr/>
                </a:tc>
                <a:tc>
                  <a:txBody>
                    <a:bodyPr/>
                    <a:lstStyle/>
                    <a:p>
                      <a:r>
                        <a:rPr lang="cs-CZ" dirty="0" smtClean="0">
                          <a:solidFill>
                            <a:schemeClr val="tx1"/>
                          </a:solidFill>
                        </a:rPr>
                        <a:t>Pořadové číslo DUM:</a:t>
                      </a:r>
                      <a:r>
                        <a:rPr lang="cs-CZ" b="1" dirty="0" smtClean="0">
                          <a:solidFill>
                            <a:schemeClr val="tx1"/>
                          </a:solidFill>
                        </a:rPr>
                        <a:t>10.</a:t>
                      </a:r>
                      <a:endParaRPr lang="cs-CZ" dirty="0"/>
                    </a:p>
                  </a:txBody>
                  <a:tcPr/>
                </a:tc>
              </a:tr>
              <a:tr h="850553">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solidFill>
                            <a:schemeClr val="tx1"/>
                          </a:solidFill>
                        </a:rPr>
                        <a:t>Autor:</a:t>
                      </a:r>
                      <a:r>
                        <a:rPr lang="cs-CZ" b="1" dirty="0" smtClean="0">
                          <a:solidFill>
                            <a:schemeClr val="tx1"/>
                          </a:solidFill>
                        </a:rPr>
                        <a:t>			</a:t>
                      </a:r>
                      <a:r>
                        <a:rPr lang="cs-CZ" b="0" dirty="0" smtClean="0">
                          <a:solidFill>
                            <a:schemeClr val="tx1"/>
                          </a:solidFill>
                        </a:rPr>
                        <a:t>Mgr. Milan Žižka</a:t>
                      </a:r>
                    </a:p>
                    <a:p>
                      <a:endParaRPr lang="cs-CZ" dirty="0"/>
                    </a:p>
                  </a:txBody>
                  <a:tcPr/>
                </a:tc>
                <a:tc hMerge="1">
                  <a:txBody>
                    <a:bodyPr/>
                    <a:lstStyle/>
                    <a:p>
                      <a:endParaRPr lang="cs-CZ" dirty="0"/>
                    </a:p>
                  </a:txBody>
                  <a:tcPr/>
                </a:tc>
                <a:tc hMerge="1">
                  <a:txBody>
                    <a:bodyPr/>
                    <a:lstStyle/>
                    <a:p>
                      <a:endParaRPr lang="cs-CZ" dirty="0"/>
                    </a:p>
                  </a:txBody>
                  <a:tcPr/>
                </a:tc>
              </a:tr>
            </a:tbl>
          </a:graphicData>
        </a:graphic>
      </p:graphicFrame>
      <p:graphicFrame>
        <p:nvGraphicFramePr>
          <p:cNvPr id="3" name="Tabulka 2"/>
          <p:cNvGraphicFramePr>
            <a:graphicFrameLocks noGrp="1"/>
          </p:cNvGraphicFramePr>
          <p:nvPr/>
        </p:nvGraphicFramePr>
        <p:xfrm>
          <a:off x="571472" y="2071678"/>
          <a:ext cx="7358114" cy="1651000"/>
        </p:xfrm>
        <a:graphic>
          <a:graphicData uri="http://schemas.openxmlformats.org/drawingml/2006/table">
            <a:tbl>
              <a:tblPr firstRow="1" bandRow="1">
                <a:tableStyleId>{2D5ABB26-0587-4C30-8999-92F81FD0307C}</a:tableStyleId>
              </a:tblPr>
              <a:tblGrid>
                <a:gridCol w="3679057"/>
                <a:gridCol w="3679057"/>
              </a:tblGrid>
              <a:tr h="370840">
                <a:tc>
                  <a:txBody>
                    <a:bodyPr/>
                    <a:lstStyle/>
                    <a:p>
                      <a:r>
                        <a:rPr lang="cs-CZ" sz="1800" dirty="0" smtClean="0">
                          <a:solidFill>
                            <a:schemeClr val="tx1"/>
                          </a:solidFill>
                        </a:rPr>
                        <a:t>Název školy</a:t>
                      </a:r>
                      <a:endParaRPr lang="cs-CZ" dirty="0">
                        <a:solidFill>
                          <a:schemeClr val="tx1"/>
                        </a:solidFill>
                      </a:endParaRPr>
                    </a:p>
                  </a:txBody>
                  <a:tcPr/>
                </a:tc>
                <a:tc>
                  <a:txBody>
                    <a:bodyPr/>
                    <a:lstStyle/>
                    <a:p>
                      <a:r>
                        <a:rPr lang="cs-CZ" sz="1800" b="1" dirty="0" smtClean="0">
                          <a:solidFill>
                            <a:schemeClr val="tx1"/>
                          </a:solidFill>
                        </a:rPr>
                        <a:t>Základní škola Jičín, Husova 170</a:t>
                      </a:r>
                      <a:r>
                        <a:rPr lang="cs-CZ" sz="1800" dirty="0" smtClean="0">
                          <a:solidFill>
                            <a:schemeClr val="tx1"/>
                          </a:solidFill>
                        </a:rPr>
                        <a:t/>
                      </a:r>
                      <a:br>
                        <a:rPr lang="cs-CZ" sz="1800" dirty="0" smtClean="0">
                          <a:solidFill>
                            <a:schemeClr val="tx1"/>
                          </a:solidFill>
                        </a:rPr>
                      </a:br>
                      <a:endParaRPr lang="cs-CZ" dirty="0">
                        <a:solidFill>
                          <a:schemeClr val="tx1"/>
                        </a:solidFill>
                      </a:endParaRPr>
                    </a:p>
                  </a:txBody>
                  <a:tcPr/>
                </a:tc>
              </a:tr>
              <a:tr h="370840">
                <a:tc>
                  <a:txBody>
                    <a:bodyPr/>
                    <a:lstStyle/>
                    <a:p>
                      <a:r>
                        <a:rPr lang="cs-CZ" sz="1800" dirty="0" smtClean="0">
                          <a:solidFill>
                            <a:schemeClr val="tx1"/>
                          </a:solidFill>
                        </a:rPr>
                        <a:t>Číslo projektu</a:t>
                      </a:r>
                      <a:endParaRPr lang="cs-CZ" dirty="0">
                        <a:solidFill>
                          <a:schemeClr val="tx1"/>
                        </a:solidFill>
                      </a:endParaRPr>
                    </a:p>
                  </a:txBody>
                  <a:tcPr/>
                </a:tc>
                <a:tc>
                  <a:txBody>
                    <a:bodyPr/>
                    <a:lstStyle/>
                    <a:p>
                      <a:r>
                        <a:rPr lang="cs-CZ" sz="1800" b="1" dirty="0" smtClean="0">
                          <a:solidFill>
                            <a:schemeClr val="tx1"/>
                          </a:solidFill>
                        </a:rPr>
                        <a:t>CZ.1.07/1.4.00/21.2862</a:t>
                      </a:r>
                      <a:endParaRPr lang="cs-CZ" dirty="0">
                        <a:solidFill>
                          <a:schemeClr val="tx1"/>
                        </a:solidFill>
                      </a:endParaRPr>
                    </a:p>
                  </a:txBody>
                  <a:tcPr/>
                </a:tc>
              </a:tr>
              <a:tr h="370840">
                <a:tc>
                  <a:txBody>
                    <a:bodyPr/>
                    <a:lstStyle/>
                    <a:p>
                      <a:r>
                        <a:rPr lang="cs-CZ" sz="1800" dirty="0" smtClean="0">
                          <a:solidFill>
                            <a:schemeClr val="tx1"/>
                          </a:solidFill>
                        </a:rPr>
                        <a:t>Číslo a název klíčové aktivity</a:t>
                      </a:r>
                      <a:endParaRPr lang="cs-CZ" dirty="0">
                        <a:solidFill>
                          <a:schemeClr val="tx1"/>
                        </a:solidFill>
                      </a:endParaRPr>
                    </a:p>
                  </a:txBody>
                  <a:tcPr/>
                </a:tc>
                <a:tc>
                  <a:txBody>
                    <a:bodyPr/>
                    <a:lstStyle/>
                    <a:p>
                      <a:r>
                        <a:rPr lang="cs-CZ" sz="1800" b="1" dirty="0" smtClean="0">
                          <a:solidFill>
                            <a:schemeClr val="tx1"/>
                          </a:solidFill>
                        </a:rPr>
                        <a:t>3.2 Inovace a zkvalitnění výuky prostřednictvím ICT</a:t>
                      </a:r>
                      <a:endParaRPr lang="cs-CZ" dirty="0">
                        <a:solidFill>
                          <a:schemeClr val="tx1"/>
                        </a:solidFill>
                      </a:endParaRPr>
                    </a:p>
                  </a:txBody>
                  <a:tcPr/>
                </a:tc>
              </a:tr>
            </a:tbl>
          </a:graphicData>
        </a:graphic>
      </p:graphicFrame>
      <p:pic>
        <p:nvPicPr>
          <p:cNvPr id="4" name="Obrázek 3"/>
          <p:cNvPicPr/>
          <p:nvPr/>
        </p:nvPicPr>
        <p:blipFill>
          <a:blip r:embed="rId2" cstate="print"/>
          <a:srcRect/>
          <a:stretch>
            <a:fillRect/>
          </a:stretch>
        </p:blipFill>
        <p:spPr bwMode="auto">
          <a:xfrm>
            <a:off x="1571604" y="285728"/>
            <a:ext cx="5000660" cy="1500198"/>
          </a:xfrm>
          <a:prstGeom prst="rect">
            <a:avLst/>
          </a:prstGeom>
          <a:solidFill>
            <a:srgbClr val="FFFFFF"/>
          </a:solid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85720" y="428605"/>
            <a:ext cx="8501122" cy="2286015"/>
          </a:xfrm>
        </p:spPr>
        <p:txBody>
          <a:bodyPr>
            <a:normAutofit/>
          </a:bodyPr>
          <a:lstStyle/>
          <a:p>
            <a:pPr algn="l"/>
            <a:r>
              <a:rPr lang="cs-CZ" sz="3200" dirty="0" smtClean="0"/>
              <a:t>Anotace:</a:t>
            </a:r>
            <a:r>
              <a:rPr lang="cs-CZ" sz="3200" b="1" dirty="0" smtClean="0"/>
              <a:t> </a:t>
            </a:r>
            <a:r>
              <a:rPr lang="cs-CZ" sz="3200" b="1" dirty="0" err="1" smtClean="0"/>
              <a:t>PowerPointová</a:t>
            </a:r>
            <a:r>
              <a:rPr lang="cs-CZ" sz="3200" b="1" dirty="0" smtClean="0"/>
              <a:t> Prezentace  seznamuje se skládáním sil stejného směru.</a:t>
            </a:r>
            <a:endParaRPr lang="cs-CZ" sz="3200" dirty="0"/>
          </a:p>
        </p:txBody>
      </p:sp>
      <p:graphicFrame>
        <p:nvGraphicFramePr>
          <p:cNvPr id="4" name="Tabulka 3"/>
          <p:cNvGraphicFramePr>
            <a:graphicFrameLocks noGrp="1"/>
          </p:cNvGraphicFramePr>
          <p:nvPr/>
        </p:nvGraphicFramePr>
        <p:xfrm>
          <a:off x="285720" y="2928934"/>
          <a:ext cx="8501122" cy="3497600"/>
        </p:xfrm>
        <a:graphic>
          <a:graphicData uri="http://schemas.openxmlformats.org/drawingml/2006/table">
            <a:tbl>
              <a:tblPr firstRow="1" bandRow="1">
                <a:tableStyleId>{5940675A-B579-460E-94D1-54222C63F5DA}</a:tableStyleId>
              </a:tblPr>
              <a:tblGrid>
                <a:gridCol w="2643206"/>
                <a:gridCol w="5857916"/>
              </a:tblGrid>
              <a:tr h="571504">
                <a:tc>
                  <a:txBody>
                    <a:bodyPr/>
                    <a:lstStyle/>
                    <a:p>
                      <a:r>
                        <a:rPr lang="cs-CZ" dirty="0" smtClean="0"/>
                        <a:t>Druh učebního materiálu</a:t>
                      </a:r>
                      <a:endParaRPr lang="cs-CZ" dirty="0"/>
                    </a:p>
                  </a:txBody>
                  <a:tcPr/>
                </a:tc>
                <a:tc>
                  <a:txBody>
                    <a:bodyPr/>
                    <a:lstStyle/>
                    <a:p>
                      <a:r>
                        <a:rPr lang="cs-CZ" dirty="0" smtClean="0"/>
                        <a:t>Výukový</a:t>
                      </a:r>
                      <a:endParaRPr lang="cs-CZ" dirty="0"/>
                    </a:p>
                  </a:txBody>
                  <a:tcPr/>
                </a:tc>
              </a:tr>
              <a:tr h="500066">
                <a:tc>
                  <a:txBody>
                    <a:bodyPr/>
                    <a:lstStyle/>
                    <a:p>
                      <a:r>
                        <a:rPr lang="cs-CZ" dirty="0" smtClean="0"/>
                        <a:t>Typická věková skupina</a:t>
                      </a:r>
                      <a:endParaRPr lang="cs-CZ" dirty="0"/>
                    </a:p>
                  </a:txBody>
                  <a:tcPr/>
                </a:tc>
                <a:tc>
                  <a:txBody>
                    <a:bodyPr/>
                    <a:lstStyle/>
                    <a:p>
                      <a:r>
                        <a:rPr lang="cs-CZ" dirty="0" smtClean="0"/>
                        <a:t>12 – 13 let</a:t>
                      </a:r>
                      <a:endParaRPr lang="cs-CZ" dirty="0"/>
                    </a:p>
                  </a:txBody>
                  <a:tcPr/>
                </a:tc>
              </a:tr>
              <a:tr h="2357454">
                <a:tc>
                  <a:txBody>
                    <a:bodyPr/>
                    <a:lstStyle/>
                    <a:p>
                      <a:r>
                        <a:rPr lang="cs-CZ" dirty="0" smtClean="0"/>
                        <a:t>Klíčová slova</a:t>
                      </a:r>
                      <a:endParaRPr lang="cs-CZ" dirty="0"/>
                    </a:p>
                  </a:txBody>
                  <a:tcPr/>
                </a:tc>
                <a:tc>
                  <a:txBody>
                    <a:bodyPr/>
                    <a:lstStyle/>
                    <a:p>
                      <a:r>
                        <a:rPr lang="cs-CZ" dirty="0" smtClean="0"/>
                        <a:t>Síla, složky, výslednice.</a:t>
                      </a:r>
                      <a:endParaRPr lang="cs-CZ" dirty="0"/>
                    </a:p>
                  </a:txBody>
                  <a:tcPr/>
                </a:tc>
              </a:tr>
            </a:tbl>
          </a:graphicData>
        </a:graphic>
      </p:graphicFrame>
    </p:spTree>
  </p:cSld>
  <p:clrMapOvr>
    <a:masterClrMapping/>
  </p:clrMapOvr>
  <p:transition advClick="0" advTm="7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571472" y="285728"/>
            <a:ext cx="7772400" cy="1470025"/>
          </a:xfrm>
        </p:spPr>
        <p:txBody>
          <a:bodyPr/>
          <a:lstStyle/>
          <a:p>
            <a:pPr algn="ctr"/>
            <a:r>
              <a:rPr lang="cs-CZ" dirty="0" smtClean="0"/>
              <a:t>Skládání sil</a:t>
            </a:r>
            <a:endParaRPr lang="cs-CZ" dirty="0"/>
          </a:p>
        </p:txBody>
      </p:sp>
      <p:sp>
        <p:nvSpPr>
          <p:cNvPr id="3" name="Podnadpis 2"/>
          <p:cNvSpPr>
            <a:spLocks noGrp="1"/>
          </p:cNvSpPr>
          <p:nvPr>
            <p:ph type="subTitle" idx="1"/>
          </p:nvPr>
        </p:nvSpPr>
        <p:spPr>
          <a:xfrm>
            <a:off x="214282" y="2500306"/>
            <a:ext cx="4143404" cy="2071702"/>
          </a:xfrm>
          <a:solidFill>
            <a:schemeClr val="accent2"/>
          </a:solidFill>
        </p:spPr>
        <p:txBody>
          <a:bodyPr>
            <a:noAutofit/>
          </a:bodyPr>
          <a:lstStyle/>
          <a:p>
            <a:pPr algn="l"/>
            <a:r>
              <a:rPr lang="cs-CZ" sz="3200" dirty="0" smtClean="0">
                <a:solidFill>
                  <a:schemeClr val="tx1"/>
                </a:solidFill>
              </a:rPr>
              <a:t>Síly, které působí na těleso v téže přímce, mohou mít stejný směr.</a:t>
            </a:r>
            <a:endParaRPr lang="cs-CZ" sz="3200" dirty="0">
              <a:solidFill>
                <a:schemeClr val="tx1"/>
              </a:solidFill>
            </a:endParaRPr>
          </a:p>
        </p:txBody>
      </p:sp>
      <p:pic>
        <p:nvPicPr>
          <p:cNvPr id="2053" name="Picture 5" descr="C:\Documents and Settings\Fujitsu-Siemens\Local Settings\Temporary Internet Files\Content.IE5\9VY3U39R\MP900401264[1].jpg"/>
          <p:cNvPicPr>
            <a:picLocks noChangeAspect="1" noChangeArrowheads="1"/>
          </p:cNvPicPr>
          <p:nvPr/>
        </p:nvPicPr>
        <p:blipFill>
          <a:blip r:embed="rId2" cstate="print"/>
          <a:srcRect/>
          <a:stretch>
            <a:fillRect/>
          </a:stretch>
        </p:blipFill>
        <p:spPr bwMode="auto">
          <a:xfrm>
            <a:off x="285721" y="571480"/>
            <a:ext cx="2214578" cy="1585724"/>
          </a:xfrm>
          <a:prstGeom prst="rect">
            <a:avLst/>
          </a:prstGeom>
          <a:noFill/>
        </p:spPr>
      </p:pic>
      <p:pic>
        <p:nvPicPr>
          <p:cNvPr id="14" name="Picture 2" descr="C:\Documents and Settings\Fujitsu-Siemens\Local Settings\Temporary Internet Files\Content.IE5\9VY3U39R\MC900200487[1].wmf"/>
          <p:cNvPicPr>
            <a:picLocks noChangeAspect="1" noChangeArrowheads="1"/>
          </p:cNvPicPr>
          <p:nvPr/>
        </p:nvPicPr>
        <p:blipFill>
          <a:blip r:embed="rId3"/>
          <a:srcRect/>
          <a:stretch>
            <a:fillRect/>
          </a:stretch>
        </p:blipFill>
        <p:spPr bwMode="auto">
          <a:xfrm>
            <a:off x="285720" y="4857760"/>
            <a:ext cx="2214578" cy="1417049"/>
          </a:xfrm>
          <a:prstGeom prst="rect">
            <a:avLst/>
          </a:prstGeom>
          <a:noFill/>
        </p:spPr>
      </p:pic>
      <p:pic>
        <p:nvPicPr>
          <p:cNvPr id="1029" name="Picture 5" descr="C:\Documents and Settings\Fujitsu-Siemens\Local Settings\Temporary Internet Files\Content.IE5\0LMB377V\MC900389022[2].wmf"/>
          <p:cNvPicPr>
            <a:picLocks noChangeAspect="1" noChangeArrowheads="1"/>
          </p:cNvPicPr>
          <p:nvPr/>
        </p:nvPicPr>
        <p:blipFill>
          <a:blip r:embed="rId4"/>
          <a:srcRect/>
          <a:stretch>
            <a:fillRect/>
          </a:stretch>
        </p:blipFill>
        <p:spPr bwMode="auto">
          <a:xfrm>
            <a:off x="6643702" y="4857760"/>
            <a:ext cx="2214578" cy="1428760"/>
          </a:xfrm>
          <a:prstGeom prst="rect">
            <a:avLst/>
          </a:prstGeom>
          <a:noFill/>
        </p:spPr>
      </p:pic>
      <p:pic>
        <p:nvPicPr>
          <p:cNvPr id="1031" name="Picture 7" descr="C:\Documents and Settings\Fujitsu-Siemens\Local Settings\Temporary Internet Files\Content.IE5\O09LT6JZ\MP900422151[2].jpg"/>
          <p:cNvPicPr>
            <a:picLocks noChangeAspect="1" noChangeArrowheads="1"/>
          </p:cNvPicPr>
          <p:nvPr/>
        </p:nvPicPr>
        <p:blipFill>
          <a:blip r:embed="rId5" cstate="print"/>
          <a:srcRect/>
          <a:stretch>
            <a:fillRect/>
          </a:stretch>
        </p:blipFill>
        <p:spPr bwMode="auto">
          <a:xfrm>
            <a:off x="6572264" y="571480"/>
            <a:ext cx="2272490" cy="1500198"/>
          </a:xfrm>
          <a:prstGeom prst="rect">
            <a:avLst/>
          </a:prstGeom>
          <a:noFill/>
        </p:spPr>
      </p:pic>
      <p:sp>
        <p:nvSpPr>
          <p:cNvPr id="13" name="Obdélník 12"/>
          <p:cNvSpPr/>
          <p:nvPr/>
        </p:nvSpPr>
        <p:spPr>
          <a:xfrm>
            <a:off x="4643438" y="2500306"/>
            <a:ext cx="4214842" cy="2062103"/>
          </a:xfrm>
          <a:prstGeom prst="rect">
            <a:avLst/>
          </a:prstGeom>
          <a:solidFill>
            <a:schemeClr val="accent2"/>
          </a:solidFill>
        </p:spPr>
        <p:txBody>
          <a:bodyPr wrap="square">
            <a:spAutoFit/>
          </a:bodyPr>
          <a:lstStyle/>
          <a:p>
            <a:r>
              <a:rPr lang="cs-CZ" sz="3200" dirty="0" smtClean="0"/>
              <a:t>Síly, které působí na těleso v téže přímce, mohou mít opačný směr.</a:t>
            </a:r>
            <a:endParaRPr lang="cs-CZ"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714348" y="357166"/>
            <a:ext cx="7772400" cy="1470025"/>
          </a:xfrm>
        </p:spPr>
        <p:txBody>
          <a:bodyPr/>
          <a:lstStyle/>
          <a:p>
            <a:pPr algn="ctr"/>
            <a:r>
              <a:rPr lang="cs-CZ" dirty="0" smtClean="0"/>
              <a:t>Skládání sil stejného směru</a:t>
            </a:r>
            <a:endParaRPr lang="cs-CZ" dirty="0"/>
          </a:p>
        </p:txBody>
      </p:sp>
      <p:sp>
        <p:nvSpPr>
          <p:cNvPr id="3" name="Podnadpis 2"/>
          <p:cNvSpPr>
            <a:spLocks noGrp="1"/>
          </p:cNvSpPr>
          <p:nvPr>
            <p:ph type="subTitle" idx="1"/>
          </p:nvPr>
        </p:nvSpPr>
        <p:spPr>
          <a:xfrm>
            <a:off x="714348" y="4143380"/>
            <a:ext cx="7929618" cy="1928826"/>
          </a:xfrm>
          <a:solidFill>
            <a:schemeClr val="tx2">
              <a:lumMod val="50000"/>
            </a:schemeClr>
          </a:solidFill>
        </p:spPr>
        <p:txBody>
          <a:bodyPr>
            <a:noAutofit/>
          </a:bodyPr>
          <a:lstStyle/>
          <a:p>
            <a:pPr algn="l"/>
            <a:r>
              <a:rPr lang="cs-CZ" sz="2400" dirty="0" smtClean="0"/>
              <a:t>Skládání sil působících ve stejném směru znamená najít takovou sílu, která má na těleso stejný účinek jako jednotlivé síly, čili nahradí jednotlivé síly. Těmto jednotlivým silám říkáme složky, síle, která je </a:t>
            </a:r>
            <a:r>
              <a:rPr lang="cs-CZ" sz="2400" dirty="0" smtClean="0"/>
              <a:t>nahradí, </a:t>
            </a:r>
            <a:r>
              <a:rPr lang="cs-CZ" sz="2400" dirty="0" smtClean="0"/>
              <a:t>říkáme výslednice.</a:t>
            </a:r>
            <a:endParaRPr lang="cs-CZ" sz="2400" dirty="0"/>
          </a:p>
        </p:txBody>
      </p:sp>
      <p:sp>
        <p:nvSpPr>
          <p:cNvPr id="4" name="TextovéPole 3"/>
          <p:cNvSpPr txBox="1"/>
          <p:nvPr/>
        </p:nvSpPr>
        <p:spPr>
          <a:xfrm>
            <a:off x="571472" y="1928802"/>
            <a:ext cx="8072494" cy="1200329"/>
          </a:xfrm>
          <a:prstGeom prst="rect">
            <a:avLst/>
          </a:prstGeom>
          <a:solidFill>
            <a:schemeClr val="accent2"/>
          </a:solidFill>
        </p:spPr>
        <p:txBody>
          <a:bodyPr wrap="square" rtlCol="0">
            <a:spAutoFit/>
          </a:bodyPr>
          <a:lstStyle/>
          <a:p>
            <a:r>
              <a:rPr lang="cs-CZ" sz="2400" dirty="0" smtClean="0"/>
              <a:t>Dva chlapci táhnou sáňky. Jeden táhne silou 30 N a druhý silou 40 N. Chlapce může nahradit jiný chlapec, který potáhne sáňky silou 70 N.</a:t>
            </a:r>
            <a:endParaRPr lang="cs-CZ"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ýbuch 1 3"/>
          <p:cNvSpPr/>
          <p:nvPr/>
        </p:nvSpPr>
        <p:spPr>
          <a:xfrm>
            <a:off x="428596" y="2143116"/>
            <a:ext cx="4071966" cy="914400"/>
          </a:xfrm>
          <a:prstGeom prst="irregularSeal1">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Jak se síly skládají?</a:t>
            </a:r>
            <a:endParaRPr lang="cs-CZ" dirty="0"/>
          </a:p>
        </p:txBody>
      </p:sp>
      <p:sp>
        <p:nvSpPr>
          <p:cNvPr id="5" name="Výbuch 1 4"/>
          <p:cNvSpPr/>
          <p:nvPr/>
        </p:nvSpPr>
        <p:spPr>
          <a:xfrm>
            <a:off x="0" y="0"/>
            <a:ext cx="4714908" cy="914400"/>
          </a:xfrm>
          <a:prstGeom prst="irregularSeal1">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Co znamená složit síly?</a:t>
            </a:r>
            <a:endParaRPr lang="cs-CZ" dirty="0"/>
          </a:p>
        </p:txBody>
      </p:sp>
      <p:sp>
        <p:nvSpPr>
          <p:cNvPr id="6" name="TextovéPole 5"/>
          <p:cNvSpPr txBox="1"/>
          <p:nvPr/>
        </p:nvSpPr>
        <p:spPr>
          <a:xfrm>
            <a:off x="1571604" y="1285860"/>
            <a:ext cx="5572164" cy="646331"/>
          </a:xfrm>
          <a:prstGeom prst="rect">
            <a:avLst/>
          </a:prstGeom>
          <a:noFill/>
        </p:spPr>
        <p:txBody>
          <a:bodyPr wrap="square" rtlCol="0">
            <a:spAutoFit/>
          </a:bodyPr>
          <a:lstStyle/>
          <a:p>
            <a:r>
              <a:rPr lang="cs-CZ" dirty="0" smtClean="0"/>
              <a:t>Při skládání sil hledáme výslednici, která  nahradí svým účinkem</a:t>
            </a:r>
            <a:r>
              <a:rPr lang="cs-CZ" dirty="0"/>
              <a:t> </a:t>
            </a:r>
            <a:r>
              <a:rPr lang="cs-CZ" dirty="0" smtClean="0"/>
              <a:t>účinek složek.</a:t>
            </a:r>
            <a:endParaRPr lang="cs-CZ" dirty="0"/>
          </a:p>
        </p:txBody>
      </p:sp>
      <p:sp>
        <p:nvSpPr>
          <p:cNvPr id="7" name="TextovéPole 6"/>
          <p:cNvSpPr txBox="1"/>
          <p:nvPr/>
        </p:nvSpPr>
        <p:spPr>
          <a:xfrm>
            <a:off x="1928794" y="3500438"/>
            <a:ext cx="5214974" cy="646331"/>
          </a:xfrm>
          <a:prstGeom prst="rect">
            <a:avLst/>
          </a:prstGeom>
          <a:noFill/>
        </p:spPr>
        <p:txBody>
          <a:bodyPr wrap="square" rtlCol="0">
            <a:spAutoFit/>
          </a:bodyPr>
          <a:lstStyle/>
          <a:p>
            <a:r>
              <a:rPr lang="cs-CZ" dirty="0" smtClean="0"/>
              <a:t>Síly můžeme skládat graficky nebo výpočtem. </a:t>
            </a:r>
          </a:p>
          <a:p>
            <a:r>
              <a:rPr lang="cs-CZ" dirty="0" smtClean="0"/>
              <a:t>Síly sejného směru se při skládání sčítají.</a:t>
            </a:r>
            <a:endParaRPr lang="cs-CZ"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428596" y="285729"/>
            <a:ext cx="7772400" cy="1143008"/>
          </a:xfrm>
        </p:spPr>
        <p:txBody>
          <a:bodyPr/>
          <a:lstStyle/>
          <a:p>
            <a:r>
              <a:rPr lang="cs-CZ" dirty="0" smtClean="0"/>
              <a:t>Skládání sil stejného směru</a:t>
            </a:r>
            <a:endParaRPr lang="cs-CZ" dirty="0"/>
          </a:p>
        </p:txBody>
      </p:sp>
      <p:sp>
        <p:nvSpPr>
          <p:cNvPr id="4" name="Nadpis 1"/>
          <p:cNvSpPr>
            <a:spLocks noGrp="1"/>
          </p:cNvSpPr>
          <p:nvPr>
            <p:ph type="subTitle" idx="1"/>
          </p:nvPr>
        </p:nvSpPr>
        <p:spPr>
          <a:xfrm>
            <a:off x="500034" y="2786058"/>
            <a:ext cx="7786742" cy="928694"/>
          </a:xfrm>
          <a:solidFill>
            <a:schemeClr val="accent2"/>
          </a:solidFill>
        </p:spPr>
        <p:txBody>
          <a:bodyPr anchor="t">
            <a:normAutofit fontScale="60000" lnSpcReduction="20000"/>
          </a:bodyPr>
          <a:lstStyle/>
          <a:p>
            <a:pPr algn="l"/>
            <a:r>
              <a:rPr lang="cs-CZ" sz="3600" dirty="0" smtClean="0">
                <a:solidFill>
                  <a:schemeClr val="tx1"/>
                </a:solidFill>
              </a:rPr>
              <a:t>Dvě síly F₁ = 2 N a F₂ = 3 N působí na těleso v téže přímce. Najděte výslednici těchto sil.</a:t>
            </a:r>
            <a:r>
              <a:rPr lang="cs-CZ" dirty="0" smtClean="0"/>
              <a:t/>
            </a:r>
            <a:br>
              <a:rPr lang="cs-CZ" dirty="0" smtClean="0"/>
            </a:br>
            <a:r>
              <a:rPr lang="cs-CZ" dirty="0" smtClean="0"/>
              <a:t/>
            </a:r>
            <a:br>
              <a:rPr lang="cs-CZ" dirty="0" smtClean="0"/>
            </a:br>
            <a:endParaRPr lang="cs-CZ" dirty="0"/>
          </a:p>
        </p:txBody>
      </p:sp>
      <p:sp>
        <p:nvSpPr>
          <p:cNvPr id="5" name="TextovéPole 4"/>
          <p:cNvSpPr txBox="1"/>
          <p:nvPr/>
        </p:nvSpPr>
        <p:spPr>
          <a:xfrm>
            <a:off x="500034" y="1428736"/>
            <a:ext cx="8072494" cy="1200329"/>
          </a:xfrm>
          <a:prstGeom prst="rect">
            <a:avLst/>
          </a:prstGeom>
          <a:solidFill>
            <a:schemeClr val="accent2"/>
          </a:solidFill>
        </p:spPr>
        <p:txBody>
          <a:bodyPr wrap="square" rtlCol="0">
            <a:spAutoFit/>
          </a:bodyPr>
          <a:lstStyle/>
          <a:p>
            <a:r>
              <a:rPr lang="cs-CZ" sz="2400" dirty="0" smtClean="0"/>
              <a:t>Velikost  výslednice najdeme tak, že sečteme velikosti jednotlivých sil – složek. </a:t>
            </a:r>
          </a:p>
          <a:p>
            <a:pPr algn="ctr"/>
            <a:r>
              <a:rPr lang="cs-CZ" sz="2400" dirty="0" smtClean="0"/>
              <a:t>F = F</a:t>
            </a:r>
            <a:r>
              <a:rPr lang="cs-CZ" sz="2400" baseline="-25000" dirty="0" smtClean="0"/>
              <a:t>1</a:t>
            </a:r>
            <a:r>
              <a:rPr lang="cs-CZ" sz="2400" dirty="0" smtClean="0"/>
              <a:t>+ F</a:t>
            </a:r>
            <a:r>
              <a:rPr lang="cs-CZ" sz="2400" baseline="-25000" dirty="0" smtClean="0"/>
              <a:t>2</a:t>
            </a:r>
            <a:endParaRPr lang="cs-CZ" sz="2400" baseline="-25000" dirty="0"/>
          </a:p>
        </p:txBody>
      </p:sp>
      <p:sp>
        <p:nvSpPr>
          <p:cNvPr id="7" name="TextovéPole 6"/>
          <p:cNvSpPr txBox="1"/>
          <p:nvPr/>
        </p:nvSpPr>
        <p:spPr>
          <a:xfrm>
            <a:off x="500034" y="3714752"/>
            <a:ext cx="7858180" cy="3231654"/>
          </a:xfrm>
          <a:prstGeom prst="rect">
            <a:avLst/>
          </a:prstGeom>
          <a:noFill/>
        </p:spPr>
        <p:txBody>
          <a:bodyPr wrap="square" rtlCol="0">
            <a:spAutoFit/>
          </a:bodyPr>
          <a:lstStyle/>
          <a:p>
            <a:r>
              <a:rPr lang="cs-CZ" sz="2400" dirty="0" smtClean="0"/>
              <a:t>F₁ = 2 N</a:t>
            </a:r>
          </a:p>
          <a:p>
            <a:r>
              <a:rPr lang="cs-CZ" sz="2400" dirty="0" smtClean="0"/>
              <a:t>F</a:t>
            </a:r>
            <a:r>
              <a:rPr lang="cs-CZ" sz="2400" baseline="-25000" dirty="0" smtClean="0"/>
              <a:t>2</a:t>
            </a:r>
            <a:r>
              <a:rPr lang="cs-CZ" sz="2400" dirty="0" smtClean="0"/>
              <a:t> = 3N</a:t>
            </a:r>
          </a:p>
          <a:p>
            <a:r>
              <a:rPr lang="cs-CZ" sz="2400" u="sng" dirty="0" smtClean="0"/>
              <a:t>F = ?                .</a:t>
            </a:r>
          </a:p>
          <a:p>
            <a:r>
              <a:rPr lang="cs-CZ" sz="2400" dirty="0" smtClean="0"/>
              <a:t>F = F</a:t>
            </a:r>
            <a:r>
              <a:rPr lang="cs-CZ" sz="2400" baseline="-25000" dirty="0" smtClean="0"/>
              <a:t>1</a:t>
            </a:r>
            <a:r>
              <a:rPr lang="cs-CZ" sz="2400" dirty="0" smtClean="0"/>
              <a:t>+ F</a:t>
            </a:r>
            <a:r>
              <a:rPr lang="cs-CZ" sz="2400" baseline="-25000" dirty="0" smtClean="0"/>
              <a:t>2   </a:t>
            </a:r>
          </a:p>
          <a:p>
            <a:r>
              <a:rPr lang="cs-CZ" sz="2400" dirty="0" smtClean="0"/>
              <a:t>F = 2 + 3</a:t>
            </a:r>
          </a:p>
          <a:p>
            <a:r>
              <a:rPr lang="cs-CZ" sz="2400" dirty="0" smtClean="0"/>
              <a:t>F = 5 ( N )</a:t>
            </a:r>
          </a:p>
          <a:p>
            <a:r>
              <a:rPr lang="cs-CZ" sz="2400" dirty="0" smtClean="0"/>
              <a:t>Velikost výslednice je 5 N.</a:t>
            </a:r>
          </a:p>
          <a:p>
            <a:endParaRPr lang="cs-CZ" dirty="0" smtClean="0"/>
          </a:p>
          <a:p>
            <a:endParaRPr lang="cs-CZ"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5720" y="285728"/>
            <a:ext cx="8401080" cy="1500198"/>
          </a:xfrm>
        </p:spPr>
        <p:txBody>
          <a:bodyPr anchor="t">
            <a:normAutofit fontScale="90000"/>
          </a:bodyPr>
          <a:lstStyle/>
          <a:p>
            <a:r>
              <a:rPr lang="cs-CZ" sz="3600" dirty="0" smtClean="0">
                <a:solidFill>
                  <a:schemeClr val="tx2">
                    <a:lumMod val="50000"/>
                  </a:schemeClr>
                </a:solidFill>
              </a:rPr>
              <a:t>Dvě síly F₁ = 2 N </a:t>
            </a:r>
            <a:r>
              <a:rPr lang="cs-CZ" sz="3600" dirty="0" smtClean="0">
                <a:solidFill>
                  <a:schemeClr val="tx2">
                    <a:lumMod val="50000"/>
                  </a:schemeClr>
                </a:solidFill>
              </a:rPr>
              <a:t>a F</a:t>
            </a:r>
            <a:r>
              <a:rPr lang="cs-CZ" sz="3600" dirty="0" smtClean="0">
                <a:solidFill>
                  <a:schemeClr val="tx2">
                    <a:lumMod val="50000"/>
                  </a:schemeClr>
                </a:solidFill>
              </a:rPr>
              <a:t>₂ = 3 N působí na těleso v téže přímce. Najděte graficky výslednici těchto sil.</a:t>
            </a:r>
            <a:r>
              <a:rPr lang="cs-CZ" dirty="0" smtClean="0"/>
              <a:t/>
            </a:r>
            <a:br>
              <a:rPr lang="cs-CZ" dirty="0" smtClean="0"/>
            </a:br>
            <a:r>
              <a:rPr lang="cs-CZ" dirty="0" smtClean="0"/>
              <a:t/>
            </a:r>
            <a:br>
              <a:rPr lang="cs-CZ" dirty="0" smtClean="0"/>
            </a:br>
            <a:endParaRPr lang="cs-CZ" dirty="0"/>
          </a:p>
        </p:txBody>
      </p:sp>
      <p:cxnSp>
        <p:nvCxnSpPr>
          <p:cNvPr id="6" name="Přímá spojovací šipka 5"/>
          <p:cNvCxnSpPr/>
          <p:nvPr/>
        </p:nvCxnSpPr>
        <p:spPr>
          <a:xfrm rot="5400000">
            <a:off x="1714480" y="2714620"/>
            <a:ext cx="1428760" cy="1588"/>
          </a:xfrm>
          <a:prstGeom prst="straightConnector1">
            <a:avLst/>
          </a:prstGeom>
          <a:ln w="38100" cmpd="sng">
            <a:tailEnd type="arrow"/>
          </a:ln>
        </p:spPr>
        <p:style>
          <a:lnRef idx="1">
            <a:schemeClr val="accent1"/>
          </a:lnRef>
          <a:fillRef idx="0">
            <a:schemeClr val="accent1"/>
          </a:fillRef>
          <a:effectRef idx="0">
            <a:schemeClr val="accent1"/>
          </a:effectRef>
          <a:fontRef idx="minor">
            <a:schemeClr val="tx1"/>
          </a:fontRef>
        </p:style>
      </p:cxnSp>
      <p:cxnSp>
        <p:nvCxnSpPr>
          <p:cNvPr id="8" name="Přímá spojovací šipka 7"/>
          <p:cNvCxnSpPr/>
          <p:nvPr/>
        </p:nvCxnSpPr>
        <p:spPr>
          <a:xfrm rot="5400000">
            <a:off x="1357290" y="4500570"/>
            <a:ext cx="214314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0" name="Prstenec 9"/>
          <p:cNvSpPr/>
          <p:nvPr/>
        </p:nvSpPr>
        <p:spPr>
          <a:xfrm>
            <a:off x="2357422" y="1928802"/>
            <a:ext cx="142876" cy="142876"/>
          </a:xfrm>
          <a:prstGeom prst="donut">
            <a:avLst>
              <a:gd name="adj" fmla="val 11344"/>
            </a:avLst>
          </a:prstGeom>
          <a:noFill/>
          <a:ln w="158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1" name="Prstenec 10"/>
          <p:cNvSpPr/>
          <p:nvPr/>
        </p:nvSpPr>
        <p:spPr>
          <a:xfrm>
            <a:off x="2357422" y="3357562"/>
            <a:ext cx="142876" cy="142876"/>
          </a:xfrm>
          <a:prstGeom prst="donut">
            <a:avLst>
              <a:gd name="adj" fmla="val 11344"/>
            </a:avLst>
          </a:prstGeom>
          <a:noFill/>
          <a:ln w="158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2" name="Prstenec 11"/>
          <p:cNvSpPr/>
          <p:nvPr/>
        </p:nvSpPr>
        <p:spPr>
          <a:xfrm>
            <a:off x="2571736" y="1928802"/>
            <a:ext cx="142876" cy="142876"/>
          </a:xfrm>
          <a:prstGeom prst="donut">
            <a:avLst>
              <a:gd name="adj" fmla="val 11344"/>
            </a:avLst>
          </a:prstGeom>
          <a:noFill/>
          <a:ln w="158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cxnSp>
        <p:nvCxnSpPr>
          <p:cNvPr id="15" name="Přímá spojovací šipka 14"/>
          <p:cNvCxnSpPr/>
          <p:nvPr/>
        </p:nvCxnSpPr>
        <p:spPr>
          <a:xfrm rot="5400000">
            <a:off x="893737" y="3821115"/>
            <a:ext cx="3500462"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7" name="TextovéPole 16"/>
          <p:cNvSpPr txBox="1"/>
          <p:nvPr/>
        </p:nvSpPr>
        <p:spPr>
          <a:xfrm>
            <a:off x="1000100" y="2428868"/>
            <a:ext cx="1071570" cy="369332"/>
          </a:xfrm>
          <a:prstGeom prst="rect">
            <a:avLst/>
          </a:prstGeom>
          <a:noFill/>
        </p:spPr>
        <p:txBody>
          <a:bodyPr wrap="square" rtlCol="0">
            <a:spAutoFit/>
          </a:bodyPr>
          <a:lstStyle/>
          <a:p>
            <a:r>
              <a:rPr lang="cs-CZ" dirty="0" smtClean="0"/>
              <a:t>F₁ = 2 N</a:t>
            </a:r>
            <a:endParaRPr lang="cs-CZ" dirty="0"/>
          </a:p>
        </p:txBody>
      </p:sp>
      <p:sp>
        <p:nvSpPr>
          <p:cNvPr id="18" name="TextovéPole 17"/>
          <p:cNvSpPr txBox="1"/>
          <p:nvPr/>
        </p:nvSpPr>
        <p:spPr>
          <a:xfrm>
            <a:off x="1071538" y="4071942"/>
            <a:ext cx="1143008" cy="369332"/>
          </a:xfrm>
          <a:prstGeom prst="rect">
            <a:avLst/>
          </a:prstGeom>
          <a:noFill/>
        </p:spPr>
        <p:txBody>
          <a:bodyPr wrap="square" rtlCol="0">
            <a:spAutoFit/>
          </a:bodyPr>
          <a:lstStyle/>
          <a:p>
            <a:r>
              <a:rPr lang="cs-CZ" dirty="0" smtClean="0"/>
              <a:t>F₂ = 3 N</a:t>
            </a:r>
            <a:endParaRPr lang="cs-CZ" dirty="0"/>
          </a:p>
        </p:txBody>
      </p:sp>
      <p:sp>
        <p:nvSpPr>
          <p:cNvPr id="19" name="TextovéPole 18"/>
          <p:cNvSpPr txBox="1"/>
          <p:nvPr/>
        </p:nvSpPr>
        <p:spPr>
          <a:xfrm>
            <a:off x="2786050" y="3357562"/>
            <a:ext cx="928694" cy="369332"/>
          </a:xfrm>
          <a:prstGeom prst="rect">
            <a:avLst/>
          </a:prstGeom>
          <a:noFill/>
          <a:ln>
            <a:solidFill>
              <a:srgbClr val="FF0000"/>
            </a:solidFill>
          </a:ln>
        </p:spPr>
        <p:txBody>
          <a:bodyPr wrap="square" rtlCol="0">
            <a:spAutoFit/>
          </a:bodyPr>
          <a:lstStyle/>
          <a:p>
            <a:r>
              <a:rPr lang="cs-CZ" u="sng" dirty="0" smtClean="0">
                <a:solidFill>
                  <a:srgbClr val="FF0000"/>
                </a:solidFill>
              </a:rPr>
              <a:t>F = 5 N</a:t>
            </a:r>
            <a:endParaRPr lang="cs-CZ" u="sng" dirty="0">
              <a:solidFill>
                <a:srgbClr val="FF0000"/>
              </a:solidFill>
            </a:endParaRPr>
          </a:p>
        </p:txBody>
      </p:sp>
      <p:sp>
        <p:nvSpPr>
          <p:cNvPr id="13" name="Obdélník 12"/>
          <p:cNvSpPr/>
          <p:nvPr/>
        </p:nvSpPr>
        <p:spPr>
          <a:xfrm>
            <a:off x="5143504" y="5857892"/>
            <a:ext cx="2143140" cy="369332"/>
          </a:xfrm>
          <a:prstGeom prst="rect">
            <a:avLst/>
          </a:prstGeom>
        </p:spPr>
        <p:txBody>
          <a:bodyPr wrap="square">
            <a:spAutoFit/>
          </a:bodyPr>
          <a:lstStyle/>
          <a:p>
            <a:r>
              <a:rPr lang="cs-CZ" dirty="0" smtClean="0">
                <a:ea typeface="MS Mincho"/>
              </a:rPr>
              <a:t>Měřítko:1 cm </a:t>
            </a:r>
            <a:r>
              <a:rPr lang="cs-CZ" dirty="0" smtClean="0">
                <a:latin typeface="MS Mincho"/>
                <a:ea typeface="MS Mincho"/>
              </a:rPr>
              <a:t>≙</a:t>
            </a:r>
            <a:r>
              <a:rPr lang="cs-CZ" dirty="0" smtClean="0">
                <a:ea typeface="MS Mincho"/>
              </a:rPr>
              <a:t>1 N</a:t>
            </a:r>
            <a:endParaRPr lang="cs-CZ" dirty="0"/>
          </a:p>
        </p:txBody>
      </p:sp>
      <p:sp>
        <p:nvSpPr>
          <p:cNvPr id="16" name="TextovéPole 15"/>
          <p:cNvSpPr txBox="1"/>
          <p:nvPr/>
        </p:nvSpPr>
        <p:spPr>
          <a:xfrm>
            <a:off x="4143372" y="4357694"/>
            <a:ext cx="3500462" cy="830997"/>
          </a:xfrm>
          <a:prstGeom prst="rect">
            <a:avLst/>
          </a:prstGeom>
          <a:noFill/>
        </p:spPr>
        <p:txBody>
          <a:bodyPr wrap="square" rtlCol="0">
            <a:spAutoFit/>
          </a:bodyPr>
          <a:lstStyle/>
          <a:p>
            <a:r>
              <a:rPr lang="cs-CZ" sz="2400" dirty="0" smtClean="0"/>
              <a:t>Výsledná síla je 5 N, směřuje svisle dolů.</a:t>
            </a:r>
            <a:endParaRPr lang="cs-CZ"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8" presetClass="entr" presetSubtype="12"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trips(downLeft)">
                                      <p:cBhvr>
                                        <p:cTn id="19" dur="500"/>
                                        <p:tgtEl>
                                          <p:spTgt spid="6"/>
                                        </p:tgtEl>
                                      </p:cBhvr>
                                    </p:animEffect>
                                  </p:childTnLst>
                                </p:cTn>
                              </p:par>
                            </p:childTnLst>
                          </p:cTn>
                        </p:par>
                        <p:par>
                          <p:cTn id="20" fill="hold">
                            <p:stCondLst>
                              <p:cond delay="1000"/>
                            </p:stCondLst>
                            <p:childTnLst>
                              <p:par>
                                <p:cTn id="21" presetID="2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childTnLst>
                                </p:cTn>
                              </p:par>
                            </p:childTnLst>
                          </p:cTn>
                        </p:par>
                        <p:par>
                          <p:cTn id="31" fill="hold">
                            <p:stCondLst>
                              <p:cond delay="500"/>
                            </p:stCondLst>
                            <p:childTnLst>
                              <p:par>
                                <p:cTn id="32" presetID="18" presetClass="entr" presetSubtype="12"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strips(downLeft)">
                                      <p:cBhvr>
                                        <p:cTn id="34" dur="500"/>
                                        <p:tgtEl>
                                          <p:spTgt spid="8"/>
                                        </p:tgtEl>
                                      </p:cBhvr>
                                    </p:animEffect>
                                  </p:childTnLst>
                                </p:cTn>
                              </p:par>
                            </p:childTnLst>
                          </p:cTn>
                        </p:par>
                        <p:par>
                          <p:cTn id="35" fill="hold">
                            <p:stCondLst>
                              <p:cond delay="1000"/>
                            </p:stCondLst>
                            <p:childTnLst>
                              <p:par>
                                <p:cTn id="36" presetID="23" presetClass="entr" presetSubtype="16"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fltVal val="0"/>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23" presetClass="entr" presetSubtype="16"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childTnLst>
                                </p:cTn>
                              </p:par>
                            </p:childTnLst>
                          </p:cTn>
                        </p:par>
                        <p:par>
                          <p:cTn id="46" fill="hold">
                            <p:stCondLst>
                              <p:cond delay="1000"/>
                            </p:stCondLst>
                            <p:childTnLst>
                              <p:par>
                                <p:cTn id="47" presetID="18" presetClass="entr" presetSubtype="1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strips(downLeft)">
                                      <p:cBhvr>
                                        <p:cTn id="49" dur="500"/>
                                        <p:tgtEl>
                                          <p:spTgt spid="15"/>
                                        </p:tgtEl>
                                      </p:cBhvr>
                                    </p:animEffect>
                                  </p:childTnLst>
                                </p:cTn>
                              </p:par>
                            </p:childTnLst>
                          </p:cTn>
                        </p:par>
                        <p:par>
                          <p:cTn id="50" fill="hold">
                            <p:stCondLst>
                              <p:cond delay="1500"/>
                            </p:stCondLst>
                            <p:childTnLst>
                              <p:par>
                                <p:cTn id="51" presetID="23" presetClass="entr" presetSubtype="16"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childTnLst>
                                </p:cTn>
                              </p:par>
                            </p:childTnLst>
                          </p:cTn>
                        </p:par>
                        <p:par>
                          <p:cTn id="55" fill="hold">
                            <p:stCondLst>
                              <p:cond delay="2000"/>
                            </p:stCondLst>
                            <p:childTnLst>
                              <p:par>
                                <p:cTn id="56" presetID="18" presetClass="entr" presetSubtype="6"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strips(downRight)">
                                      <p:cBhvr>
                                        <p:cTn id="5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7" grpId="0"/>
      <p:bldP spid="18" grpId="0"/>
      <p:bldP spid="19" grpId="0" animBg="1"/>
      <p:bldP spid="13"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571472" y="500042"/>
            <a:ext cx="7500990" cy="1384995"/>
          </a:xfrm>
          <a:prstGeom prst="rect">
            <a:avLst/>
          </a:prstGeom>
        </p:spPr>
        <p:txBody>
          <a:bodyPr wrap="square">
            <a:spAutoFit/>
          </a:bodyPr>
          <a:lstStyle/>
          <a:p>
            <a:r>
              <a:rPr lang="cs-CZ" sz="2800" dirty="0" smtClean="0"/>
              <a:t>Dva chlapci táhnou sáňky. Jeden táhne silou 30 N a druhý silou 40 N. Oba táhnou stejným směrem. Najděte výslednici těchto sil.</a:t>
            </a:r>
            <a:endParaRPr lang="cs-CZ" sz="2800" dirty="0"/>
          </a:p>
        </p:txBody>
      </p:sp>
      <p:sp>
        <p:nvSpPr>
          <p:cNvPr id="3" name="Výbuch 1 2"/>
          <p:cNvSpPr/>
          <p:nvPr/>
        </p:nvSpPr>
        <p:spPr>
          <a:xfrm>
            <a:off x="428596" y="2285992"/>
            <a:ext cx="3286148" cy="914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1. Výpočtem</a:t>
            </a:r>
            <a:endParaRPr lang="cs-CZ" dirty="0"/>
          </a:p>
        </p:txBody>
      </p:sp>
      <p:sp>
        <p:nvSpPr>
          <p:cNvPr id="27" name="Obdélník 26"/>
          <p:cNvSpPr/>
          <p:nvPr/>
        </p:nvSpPr>
        <p:spPr>
          <a:xfrm>
            <a:off x="785786" y="3214686"/>
            <a:ext cx="7215238" cy="2677656"/>
          </a:xfrm>
          <a:prstGeom prst="rect">
            <a:avLst/>
          </a:prstGeom>
        </p:spPr>
        <p:txBody>
          <a:bodyPr wrap="square">
            <a:spAutoFit/>
          </a:bodyPr>
          <a:lstStyle/>
          <a:p>
            <a:r>
              <a:rPr lang="cs-CZ" sz="2400" dirty="0" smtClean="0"/>
              <a:t>F₁ = 30 N</a:t>
            </a:r>
          </a:p>
          <a:p>
            <a:r>
              <a:rPr lang="cs-CZ" sz="2400" dirty="0" smtClean="0"/>
              <a:t>F</a:t>
            </a:r>
            <a:r>
              <a:rPr lang="cs-CZ" sz="2400" baseline="-25000" dirty="0" smtClean="0"/>
              <a:t>2</a:t>
            </a:r>
            <a:r>
              <a:rPr lang="cs-CZ" sz="2400" dirty="0" smtClean="0"/>
              <a:t> = 40N</a:t>
            </a:r>
          </a:p>
          <a:p>
            <a:r>
              <a:rPr lang="cs-CZ" sz="2400" u="sng" dirty="0" smtClean="0"/>
              <a:t>F = ?                .</a:t>
            </a:r>
          </a:p>
          <a:p>
            <a:r>
              <a:rPr lang="cs-CZ" sz="2400" dirty="0" smtClean="0"/>
              <a:t>F = F</a:t>
            </a:r>
            <a:r>
              <a:rPr lang="cs-CZ" sz="2400" baseline="-25000" dirty="0" smtClean="0"/>
              <a:t>1</a:t>
            </a:r>
            <a:r>
              <a:rPr lang="cs-CZ" sz="2400" dirty="0" smtClean="0"/>
              <a:t>+ F</a:t>
            </a:r>
            <a:r>
              <a:rPr lang="cs-CZ" sz="2400" baseline="-25000" dirty="0" smtClean="0"/>
              <a:t>2   </a:t>
            </a:r>
          </a:p>
          <a:p>
            <a:r>
              <a:rPr lang="cs-CZ" sz="2400" dirty="0" smtClean="0"/>
              <a:t>F = 30 + 40</a:t>
            </a:r>
          </a:p>
          <a:p>
            <a:r>
              <a:rPr lang="cs-CZ" sz="2400" dirty="0" smtClean="0"/>
              <a:t>F = 70 ( N )</a:t>
            </a:r>
          </a:p>
          <a:p>
            <a:r>
              <a:rPr lang="cs-CZ" sz="2400" u="sng" dirty="0" smtClean="0"/>
              <a:t>Velikost výslednice je 70 N.</a:t>
            </a:r>
          </a:p>
        </p:txBody>
      </p:sp>
      <p:sp>
        <p:nvSpPr>
          <p:cNvPr id="28" name="Výbuch 1 27"/>
          <p:cNvSpPr/>
          <p:nvPr/>
        </p:nvSpPr>
        <p:spPr>
          <a:xfrm>
            <a:off x="6715140" y="1214422"/>
            <a:ext cx="2143140" cy="1285884"/>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solidFill>
                  <a:schemeClr val="tx1"/>
                </a:solidFill>
              </a:rPr>
              <a:t>Příklad</a:t>
            </a:r>
            <a:endParaRPr lang="cs-CZ" sz="24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p:cTn id="25" dur="1000" fill="hold"/>
                                        <p:tgtEl>
                                          <p:spTgt spid="27"/>
                                        </p:tgtEl>
                                        <p:attrNameLst>
                                          <p:attrName>ppt_w</p:attrName>
                                        </p:attrNameLst>
                                      </p:cBhvr>
                                      <p:tavLst>
                                        <p:tav tm="0">
                                          <p:val>
                                            <p:fltVal val="0"/>
                                          </p:val>
                                        </p:tav>
                                        <p:tav tm="100000">
                                          <p:val>
                                            <p:strVal val="#ppt_w"/>
                                          </p:val>
                                        </p:tav>
                                      </p:tavLst>
                                    </p:anim>
                                    <p:anim calcmode="lin" valueType="num">
                                      <p:cBhvr>
                                        <p:cTn id="26" dur="1000" fill="hold"/>
                                        <p:tgtEl>
                                          <p:spTgt spid="2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27" grpId="0"/>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500034" y="642918"/>
            <a:ext cx="7500990" cy="1384995"/>
          </a:xfrm>
          <a:prstGeom prst="rect">
            <a:avLst/>
          </a:prstGeom>
        </p:spPr>
        <p:txBody>
          <a:bodyPr wrap="square">
            <a:spAutoFit/>
          </a:bodyPr>
          <a:lstStyle/>
          <a:p>
            <a:r>
              <a:rPr lang="cs-CZ" sz="2800" dirty="0" smtClean="0"/>
              <a:t>Dva chlapci táhnou sáňky. Jeden táhne silou 30 N a druhý silou 40 N. Oba táhnou stejným směrem. Najděte výslednici těchto sil.</a:t>
            </a:r>
            <a:endParaRPr lang="cs-CZ" sz="2800" dirty="0"/>
          </a:p>
        </p:txBody>
      </p:sp>
      <p:sp>
        <p:nvSpPr>
          <p:cNvPr id="3" name="Výbuch 1 2"/>
          <p:cNvSpPr/>
          <p:nvPr/>
        </p:nvSpPr>
        <p:spPr>
          <a:xfrm>
            <a:off x="785786" y="2071678"/>
            <a:ext cx="3286148" cy="914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2. graficky</a:t>
            </a:r>
            <a:endParaRPr lang="cs-CZ" dirty="0"/>
          </a:p>
        </p:txBody>
      </p:sp>
      <p:grpSp>
        <p:nvGrpSpPr>
          <p:cNvPr id="4" name="Skupina 41"/>
          <p:cNvGrpSpPr/>
          <p:nvPr/>
        </p:nvGrpSpPr>
        <p:grpSpPr>
          <a:xfrm>
            <a:off x="857224" y="4071942"/>
            <a:ext cx="2214578" cy="142876"/>
            <a:chOff x="857224" y="4071942"/>
            <a:chExt cx="2214578" cy="142876"/>
          </a:xfrm>
        </p:grpSpPr>
        <p:sp>
          <p:nvSpPr>
            <p:cNvPr id="21" name="Prstenec 20"/>
            <p:cNvSpPr/>
            <p:nvPr/>
          </p:nvSpPr>
          <p:spPr>
            <a:xfrm>
              <a:off x="857224" y="4071942"/>
              <a:ext cx="142876" cy="142876"/>
            </a:xfrm>
            <a:prstGeom prst="donut">
              <a:avLst>
                <a:gd name="adj" fmla="val 3250"/>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cxnSp>
          <p:nvCxnSpPr>
            <p:cNvPr id="23" name="Přímá spojovací šipka 22"/>
            <p:cNvCxnSpPr/>
            <p:nvPr/>
          </p:nvCxnSpPr>
          <p:spPr>
            <a:xfrm>
              <a:off x="1000100" y="4143380"/>
              <a:ext cx="2071702"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grpSp>
      <p:grpSp>
        <p:nvGrpSpPr>
          <p:cNvPr id="5" name="Skupina 42"/>
          <p:cNvGrpSpPr/>
          <p:nvPr/>
        </p:nvGrpSpPr>
        <p:grpSpPr>
          <a:xfrm>
            <a:off x="3071802" y="4071942"/>
            <a:ext cx="3000396" cy="142876"/>
            <a:chOff x="3143240" y="4071942"/>
            <a:chExt cx="3000396" cy="142876"/>
          </a:xfrm>
        </p:grpSpPr>
        <p:sp>
          <p:nvSpPr>
            <p:cNvPr id="20" name="Prstenec 19"/>
            <p:cNvSpPr/>
            <p:nvPr/>
          </p:nvSpPr>
          <p:spPr>
            <a:xfrm>
              <a:off x="3143240" y="4071942"/>
              <a:ext cx="142876" cy="142876"/>
            </a:xfrm>
            <a:prstGeom prst="donut">
              <a:avLst>
                <a:gd name="adj" fmla="val 3250"/>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cxnSp>
          <p:nvCxnSpPr>
            <p:cNvPr id="26" name="Přímá spojovací šipka 25"/>
            <p:cNvCxnSpPr/>
            <p:nvPr/>
          </p:nvCxnSpPr>
          <p:spPr>
            <a:xfrm>
              <a:off x="3214678" y="4143380"/>
              <a:ext cx="2928958"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grpSp>
      <p:grpSp>
        <p:nvGrpSpPr>
          <p:cNvPr id="6" name="Skupina 43"/>
          <p:cNvGrpSpPr/>
          <p:nvPr/>
        </p:nvGrpSpPr>
        <p:grpSpPr>
          <a:xfrm>
            <a:off x="857224" y="4786322"/>
            <a:ext cx="5143536" cy="142876"/>
            <a:chOff x="857224" y="4786322"/>
            <a:chExt cx="5143536" cy="142876"/>
          </a:xfrm>
        </p:grpSpPr>
        <p:sp>
          <p:nvSpPr>
            <p:cNvPr id="24" name="Prstenec 23"/>
            <p:cNvSpPr/>
            <p:nvPr/>
          </p:nvSpPr>
          <p:spPr>
            <a:xfrm>
              <a:off x="857224" y="4786322"/>
              <a:ext cx="142876" cy="142876"/>
            </a:xfrm>
            <a:prstGeom prst="donut">
              <a:avLst>
                <a:gd name="adj" fmla="val 3250"/>
              </a:avLst>
            </a:prstGeom>
            <a:solidFill>
              <a:schemeClr val="accent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cxnSp>
          <p:nvCxnSpPr>
            <p:cNvPr id="31" name="Přímá spojovací šipka 30"/>
            <p:cNvCxnSpPr>
              <a:stCxn id="24" idx="6"/>
            </p:cNvCxnSpPr>
            <p:nvPr/>
          </p:nvCxnSpPr>
          <p:spPr>
            <a:xfrm>
              <a:off x="1000100" y="4857760"/>
              <a:ext cx="5000660"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34" name="Obdélník 33"/>
          <p:cNvSpPr/>
          <p:nvPr/>
        </p:nvSpPr>
        <p:spPr>
          <a:xfrm>
            <a:off x="3929058" y="3714752"/>
            <a:ext cx="1083951" cy="369332"/>
          </a:xfrm>
          <a:prstGeom prst="rect">
            <a:avLst/>
          </a:prstGeom>
        </p:spPr>
        <p:txBody>
          <a:bodyPr wrap="none">
            <a:spAutoFit/>
          </a:bodyPr>
          <a:lstStyle/>
          <a:p>
            <a:r>
              <a:rPr lang="cs-CZ" dirty="0" smtClean="0"/>
              <a:t>F</a:t>
            </a:r>
            <a:r>
              <a:rPr lang="cs-CZ" baseline="-25000" dirty="0" smtClean="0"/>
              <a:t>2 </a:t>
            </a:r>
            <a:r>
              <a:rPr lang="cs-CZ" dirty="0" smtClean="0"/>
              <a:t>= </a:t>
            </a:r>
            <a:r>
              <a:rPr lang="cs-CZ" dirty="0" smtClean="0"/>
              <a:t>40 N</a:t>
            </a:r>
            <a:endParaRPr lang="cs-CZ" dirty="0"/>
          </a:p>
        </p:txBody>
      </p:sp>
      <p:sp>
        <p:nvSpPr>
          <p:cNvPr id="35" name="TextovéPole 34"/>
          <p:cNvSpPr txBox="1"/>
          <p:nvPr/>
        </p:nvSpPr>
        <p:spPr>
          <a:xfrm>
            <a:off x="1285852" y="3714752"/>
            <a:ext cx="1285884" cy="369332"/>
          </a:xfrm>
          <a:prstGeom prst="rect">
            <a:avLst/>
          </a:prstGeom>
          <a:noFill/>
        </p:spPr>
        <p:txBody>
          <a:bodyPr wrap="square" rtlCol="0">
            <a:spAutoFit/>
          </a:bodyPr>
          <a:lstStyle/>
          <a:p>
            <a:r>
              <a:rPr lang="cs-CZ" dirty="0" smtClean="0"/>
              <a:t>F₁ = 30 N</a:t>
            </a:r>
            <a:endParaRPr lang="cs-CZ" dirty="0"/>
          </a:p>
        </p:txBody>
      </p:sp>
      <p:grpSp>
        <p:nvGrpSpPr>
          <p:cNvPr id="8" name="Skupina 40"/>
          <p:cNvGrpSpPr/>
          <p:nvPr/>
        </p:nvGrpSpPr>
        <p:grpSpPr>
          <a:xfrm>
            <a:off x="857224" y="3500438"/>
            <a:ext cx="3000396" cy="142876"/>
            <a:chOff x="857224" y="3500438"/>
            <a:chExt cx="3000396" cy="142876"/>
          </a:xfrm>
        </p:grpSpPr>
        <p:cxnSp>
          <p:nvCxnSpPr>
            <p:cNvPr id="9" name="Přímá spojovací šipka 8"/>
            <p:cNvCxnSpPr/>
            <p:nvPr/>
          </p:nvCxnSpPr>
          <p:spPr>
            <a:xfrm>
              <a:off x="1000100" y="3571876"/>
              <a:ext cx="285752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9" name="Prstenec 18"/>
            <p:cNvSpPr/>
            <p:nvPr/>
          </p:nvSpPr>
          <p:spPr>
            <a:xfrm>
              <a:off x="857224" y="3500438"/>
              <a:ext cx="142876" cy="142876"/>
            </a:xfrm>
            <a:prstGeom prst="donut">
              <a:avLst>
                <a:gd name="adj" fmla="val 3250"/>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grpSp>
      <p:grpSp>
        <p:nvGrpSpPr>
          <p:cNvPr id="10" name="Skupina 39"/>
          <p:cNvGrpSpPr/>
          <p:nvPr/>
        </p:nvGrpSpPr>
        <p:grpSpPr>
          <a:xfrm>
            <a:off x="857224" y="2928934"/>
            <a:ext cx="2286016" cy="428628"/>
            <a:chOff x="857224" y="2928934"/>
            <a:chExt cx="2286016" cy="428628"/>
          </a:xfrm>
        </p:grpSpPr>
        <p:cxnSp>
          <p:nvCxnSpPr>
            <p:cNvPr id="7" name="Přímá spojovací šipka 6"/>
            <p:cNvCxnSpPr/>
            <p:nvPr/>
          </p:nvCxnSpPr>
          <p:spPr>
            <a:xfrm>
              <a:off x="1000100" y="3286124"/>
              <a:ext cx="214314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2" name="Prstenec 11"/>
            <p:cNvSpPr/>
            <p:nvPr/>
          </p:nvSpPr>
          <p:spPr>
            <a:xfrm>
              <a:off x="857224" y="3214686"/>
              <a:ext cx="142876" cy="142876"/>
            </a:xfrm>
            <a:prstGeom prst="donut">
              <a:avLst>
                <a:gd name="adj" fmla="val 3250"/>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33" name="TextovéPole 32"/>
            <p:cNvSpPr txBox="1"/>
            <p:nvPr/>
          </p:nvSpPr>
          <p:spPr>
            <a:xfrm>
              <a:off x="1142976" y="2928934"/>
              <a:ext cx="1285884" cy="369332"/>
            </a:xfrm>
            <a:prstGeom prst="rect">
              <a:avLst/>
            </a:prstGeom>
            <a:noFill/>
          </p:spPr>
          <p:txBody>
            <a:bodyPr wrap="square" rtlCol="0">
              <a:spAutoFit/>
            </a:bodyPr>
            <a:lstStyle/>
            <a:p>
              <a:r>
                <a:rPr lang="cs-CZ" dirty="0" smtClean="0"/>
                <a:t>F₁ = 30 N</a:t>
              </a:r>
              <a:endParaRPr lang="cs-CZ" dirty="0"/>
            </a:p>
          </p:txBody>
        </p:sp>
      </p:grpSp>
      <p:sp>
        <p:nvSpPr>
          <p:cNvPr id="36" name="Obdélník 35"/>
          <p:cNvSpPr/>
          <p:nvPr/>
        </p:nvSpPr>
        <p:spPr>
          <a:xfrm>
            <a:off x="3295640" y="3152772"/>
            <a:ext cx="1037463" cy="369332"/>
          </a:xfrm>
          <a:prstGeom prst="rect">
            <a:avLst/>
          </a:prstGeom>
        </p:spPr>
        <p:txBody>
          <a:bodyPr wrap="none">
            <a:spAutoFit/>
          </a:bodyPr>
          <a:lstStyle/>
          <a:p>
            <a:r>
              <a:rPr lang="cs-CZ" dirty="0" smtClean="0"/>
              <a:t>F</a:t>
            </a:r>
            <a:r>
              <a:rPr lang="cs-CZ" baseline="-25000" dirty="0" smtClean="0"/>
              <a:t>2</a:t>
            </a:r>
            <a:r>
              <a:rPr lang="cs-CZ" dirty="0" smtClean="0"/>
              <a:t>= </a:t>
            </a:r>
            <a:r>
              <a:rPr lang="cs-CZ" dirty="0" smtClean="0"/>
              <a:t>40 N</a:t>
            </a:r>
            <a:endParaRPr lang="cs-CZ" dirty="0"/>
          </a:p>
        </p:txBody>
      </p:sp>
      <p:sp>
        <p:nvSpPr>
          <p:cNvPr id="37" name="Obdélník 36"/>
          <p:cNvSpPr/>
          <p:nvPr/>
        </p:nvSpPr>
        <p:spPr>
          <a:xfrm>
            <a:off x="2500298" y="4357694"/>
            <a:ext cx="947695" cy="369332"/>
          </a:xfrm>
          <a:prstGeom prst="rect">
            <a:avLst/>
          </a:prstGeom>
        </p:spPr>
        <p:txBody>
          <a:bodyPr wrap="none">
            <a:spAutoFit/>
          </a:bodyPr>
          <a:lstStyle/>
          <a:p>
            <a:r>
              <a:rPr lang="cs-CZ" dirty="0" smtClean="0">
                <a:solidFill>
                  <a:srgbClr val="FF0000"/>
                </a:solidFill>
              </a:rPr>
              <a:t>F = 70 N</a:t>
            </a:r>
            <a:endParaRPr lang="cs-CZ" dirty="0">
              <a:solidFill>
                <a:srgbClr val="FF0000"/>
              </a:solidFill>
            </a:endParaRPr>
          </a:p>
        </p:txBody>
      </p:sp>
      <p:sp>
        <p:nvSpPr>
          <p:cNvPr id="27" name="Obdélník 26"/>
          <p:cNvSpPr/>
          <p:nvPr/>
        </p:nvSpPr>
        <p:spPr>
          <a:xfrm>
            <a:off x="5857884" y="5715016"/>
            <a:ext cx="2188420" cy="369332"/>
          </a:xfrm>
          <a:prstGeom prst="rect">
            <a:avLst/>
          </a:prstGeom>
        </p:spPr>
        <p:txBody>
          <a:bodyPr wrap="none">
            <a:spAutoFit/>
          </a:bodyPr>
          <a:lstStyle/>
          <a:p>
            <a:r>
              <a:rPr lang="cs-CZ" dirty="0" smtClean="0">
                <a:ea typeface="MS Mincho"/>
              </a:rPr>
              <a:t>Měřítko:1 cm </a:t>
            </a:r>
            <a:r>
              <a:rPr lang="cs-CZ" dirty="0" smtClean="0">
                <a:latin typeface="MS Mincho"/>
                <a:ea typeface="MS Mincho"/>
              </a:rPr>
              <a:t>≙</a:t>
            </a:r>
            <a:r>
              <a:rPr lang="cs-CZ" dirty="0" smtClean="0">
                <a:ea typeface="MS Mincho"/>
              </a:rPr>
              <a:t>10 N</a:t>
            </a:r>
            <a:endParaRPr lang="cs-CZ" dirty="0"/>
          </a:p>
        </p:txBody>
      </p:sp>
      <p:sp>
        <p:nvSpPr>
          <p:cNvPr id="25" name="TextovéPole 24"/>
          <p:cNvSpPr txBox="1"/>
          <p:nvPr/>
        </p:nvSpPr>
        <p:spPr>
          <a:xfrm>
            <a:off x="500034" y="5143512"/>
            <a:ext cx="5000660" cy="1477328"/>
          </a:xfrm>
          <a:prstGeom prst="rect">
            <a:avLst/>
          </a:prstGeom>
          <a:noFill/>
        </p:spPr>
        <p:txBody>
          <a:bodyPr wrap="square" rtlCol="0">
            <a:spAutoFit/>
          </a:bodyPr>
          <a:lstStyle/>
          <a:p>
            <a:r>
              <a:rPr lang="cs-CZ" dirty="0" smtClean="0"/>
              <a:t>Síly naneseme za sebe.</a:t>
            </a:r>
          </a:p>
          <a:p>
            <a:r>
              <a:rPr lang="cs-CZ" dirty="0" smtClean="0"/>
              <a:t>Výslednice v našem příkladu je 70 N</a:t>
            </a:r>
            <a:r>
              <a:rPr lang="cs-CZ" dirty="0" smtClean="0"/>
              <a:t>, působí </a:t>
            </a:r>
            <a:r>
              <a:rPr lang="cs-CZ" dirty="0" smtClean="0"/>
              <a:t>vodorovně doprava.</a:t>
            </a:r>
            <a:r>
              <a:rPr lang="cs-CZ" b="1" u="sng" dirty="0" smtClean="0"/>
              <a:t> </a:t>
            </a:r>
          </a:p>
          <a:p>
            <a:r>
              <a:rPr lang="cs-CZ" b="1" u="sng" dirty="0" smtClean="0"/>
              <a:t>Výslednice je rovna součtu úseček</a:t>
            </a:r>
            <a:r>
              <a:rPr lang="cs-CZ" u="sng" dirty="0" smtClean="0"/>
              <a:t>.</a:t>
            </a:r>
          </a:p>
          <a:p>
            <a:endParaRPr lang="cs-CZ" dirty="0"/>
          </a:p>
        </p:txBody>
      </p:sp>
      <p:sp>
        <p:nvSpPr>
          <p:cNvPr id="28" name="Výbuch 1 27"/>
          <p:cNvSpPr/>
          <p:nvPr/>
        </p:nvSpPr>
        <p:spPr>
          <a:xfrm>
            <a:off x="285720" y="0"/>
            <a:ext cx="2714644" cy="914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Pokračování</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23" presetClass="entr" presetSubtype="16"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54" presetClass="entr" presetSubtype="0" accel="10000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000" fill="hold"/>
                                        <p:tgtEl>
                                          <p:spTgt spid="10"/>
                                        </p:tgtEl>
                                        <p:attrNameLst>
                                          <p:attrName>ppt_w</p:attrName>
                                        </p:attrNameLst>
                                      </p:cBhvr>
                                      <p:tavLst>
                                        <p:tav tm="0">
                                          <p:val>
                                            <p:strVal val="#ppt_w*0.05"/>
                                          </p:val>
                                        </p:tav>
                                        <p:tav tm="100000">
                                          <p:val>
                                            <p:strVal val="#ppt_w"/>
                                          </p:val>
                                        </p:tav>
                                      </p:tavLst>
                                    </p:anim>
                                    <p:anim calcmode="lin" valueType="num">
                                      <p:cBhvr>
                                        <p:cTn id="19" dur="1000" fill="hold"/>
                                        <p:tgtEl>
                                          <p:spTgt spid="10"/>
                                        </p:tgtEl>
                                        <p:attrNameLst>
                                          <p:attrName>ppt_h</p:attrName>
                                        </p:attrNameLst>
                                      </p:cBhvr>
                                      <p:tavLst>
                                        <p:tav tm="0">
                                          <p:val>
                                            <p:strVal val="#ppt_h"/>
                                          </p:val>
                                        </p:tav>
                                        <p:tav tm="100000">
                                          <p:val>
                                            <p:strVal val="#ppt_h"/>
                                          </p:val>
                                        </p:tav>
                                      </p:tavLst>
                                    </p:anim>
                                    <p:anim calcmode="lin" valueType="num">
                                      <p:cBhvr>
                                        <p:cTn id="20" dur="1000" fill="hold"/>
                                        <p:tgtEl>
                                          <p:spTgt spid="10"/>
                                        </p:tgtEl>
                                        <p:attrNameLst>
                                          <p:attrName>ppt_x</p:attrName>
                                        </p:attrNameLst>
                                      </p:cBhvr>
                                      <p:tavLst>
                                        <p:tav tm="0">
                                          <p:val>
                                            <p:strVal val="#ppt_x-.2"/>
                                          </p:val>
                                        </p:tav>
                                        <p:tav tm="100000">
                                          <p:val>
                                            <p:strVal val="#ppt_x"/>
                                          </p:val>
                                        </p:tav>
                                      </p:tavLst>
                                    </p:anim>
                                    <p:anim calcmode="lin" valueType="num">
                                      <p:cBhvr>
                                        <p:cTn id="21" dur="1000" fill="hold"/>
                                        <p:tgtEl>
                                          <p:spTgt spid="10"/>
                                        </p:tgtEl>
                                        <p:attrNameLst>
                                          <p:attrName>ppt_y</p:attrName>
                                        </p:attrNameLst>
                                      </p:cBhvr>
                                      <p:tavLst>
                                        <p:tav tm="0">
                                          <p:val>
                                            <p:strVal val="#ppt_y"/>
                                          </p:val>
                                        </p:tav>
                                        <p:tav tm="100000">
                                          <p:val>
                                            <p:strVal val="#ppt_y"/>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54" presetClass="entr" presetSubtype="0" accel="10000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strVal val="#ppt_w*0.05"/>
                                          </p:val>
                                        </p:tav>
                                        <p:tav tm="100000">
                                          <p:val>
                                            <p:strVal val="#ppt_w"/>
                                          </p:val>
                                        </p:tav>
                                      </p:tavLst>
                                    </p:anim>
                                    <p:anim calcmode="lin" valueType="num">
                                      <p:cBhvr>
                                        <p:cTn id="28" dur="1000" fill="hold"/>
                                        <p:tgtEl>
                                          <p:spTgt spid="8"/>
                                        </p:tgtEl>
                                        <p:attrNameLst>
                                          <p:attrName>ppt_h</p:attrName>
                                        </p:attrNameLst>
                                      </p:cBhvr>
                                      <p:tavLst>
                                        <p:tav tm="0">
                                          <p:val>
                                            <p:strVal val="#ppt_h"/>
                                          </p:val>
                                        </p:tav>
                                        <p:tav tm="100000">
                                          <p:val>
                                            <p:strVal val="#ppt_h"/>
                                          </p:val>
                                        </p:tav>
                                      </p:tavLst>
                                    </p:anim>
                                    <p:anim calcmode="lin" valueType="num">
                                      <p:cBhvr>
                                        <p:cTn id="29" dur="1000" fill="hold"/>
                                        <p:tgtEl>
                                          <p:spTgt spid="8"/>
                                        </p:tgtEl>
                                        <p:attrNameLst>
                                          <p:attrName>ppt_x</p:attrName>
                                        </p:attrNameLst>
                                      </p:cBhvr>
                                      <p:tavLst>
                                        <p:tav tm="0">
                                          <p:val>
                                            <p:strVal val="#ppt_x-.2"/>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animEffect transition="in" filter="fade">
                                      <p:cBhvr>
                                        <p:cTn id="31" dur="1000"/>
                                        <p:tgtEl>
                                          <p:spTgt spid="8"/>
                                        </p:tgtEl>
                                      </p:cBhvr>
                                    </p:animEffect>
                                  </p:childTnLst>
                                </p:cTn>
                              </p:par>
                            </p:childTnLst>
                          </p:cTn>
                        </p:par>
                        <p:par>
                          <p:cTn id="32" fill="hold">
                            <p:stCondLst>
                              <p:cond delay="1000"/>
                            </p:stCondLst>
                            <p:childTnLst>
                              <p:par>
                                <p:cTn id="33" presetID="54" presetClass="entr" presetSubtype="0" accel="10000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1000" fill="hold"/>
                                        <p:tgtEl>
                                          <p:spTgt spid="36"/>
                                        </p:tgtEl>
                                        <p:attrNameLst>
                                          <p:attrName>ppt_w</p:attrName>
                                        </p:attrNameLst>
                                      </p:cBhvr>
                                      <p:tavLst>
                                        <p:tav tm="0">
                                          <p:val>
                                            <p:strVal val="#ppt_w*0.05"/>
                                          </p:val>
                                        </p:tav>
                                        <p:tav tm="100000">
                                          <p:val>
                                            <p:strVal val="#ppt_w"/>
                                          </p:val>
                                        </p:tav>
                                      </p:tavLst>
                                    </p:anim>
                                    <p:anim calcmode="lin" valueType="num">
                                      <p:cBhvr>
                                        <p:cTn id="36" dur="1000" fill="hold"/>
                                        <p:tgtEl>
                                          <p:spTgt spid="36"/>
                                        </p:tgtEl>
                                        <p:attrNameLst>
                                          <p:attrName>ppt_h</p:attrName>
                                        </p:attrNameLst>
                                      </p:cBhvr>
                                      <p:tavLst>
                                        <p:tav tm="0">
                                          <p:val>
                                            <p:strVal val="#ppt_h"/>
                                          </p:val>
                                        </p:tav>
                                        <p:tav tm="100000">
                                          <p:val>
                                            <p:strVal val="#ppt_h"/>
                                          </p:val>
                                        </p:tav>
                                      </p:tavLst>
                                    </p:anim>
                                    <p:anim calcmode="lin" valueType="num">
                                      <p:cBhvr>
                                        <p:cTn id="37" dur="1000" fill="hold"/>
                                        <p:tgtEl>
                                          <p:spTgt spid="36"/>
                                        </p:tgtEl>
                                        <p:attrNameLst>
                                          <p:attrName>ppt_x</p:attrName>
                                        </p:attrNameLst>
                                      </p:cBhvr>
                                      <p:tavLst>
                                        <p:tav tm="0">
                                          <p:val>
                                            <p:strVal val="#ppt_x-.2"/>
                                          </p:val>
                                        </p:tav>
                                        <p:tav tm="100000">
                                          <p:val>
                                            <p:strVal val="#ppt_x"/>
                                          </p:val>
                                        </p:tav>
                                      </p:tavLst>
                                    </p:anim>
                                    <p:anim calcmode="lin" valueType="num">
                                      <p:cBhvr>
                                        <p:cTn id="38" dur="1000" fill="hold"/>
                                        <p:tgtEl>
                                          <p:spTgt spid="36"/>
                                        </p:tgtEl>
                                        <p:attrNameLst>
                                          <p:attrName>ppt_y</p:attrName>
                                        </p:attrNameLst>
                                      </p:cBhvr>
                                      <p:tavLst>
                                        <p:tav tm="0">
                                          <p:val>
                                            <p:strVal val="#ppt_y"/>
                                          </p:val>
                                        </p:tav>
                                        <p:tav tm="100000">
                                          <p:val>
                                            <p:strVal val="#ppt_y"/>
                                          </p:val>
                                        </p:tav>
                                      </p:tavLst>
                                    </p:anim>
                                    <p:animEffect transition="in" filter="fade">
                                      <p:cBhvr>
                                        <p:cTn id="39" dur="1000"/>
                                        <p:tgtEl>
                                          <p:spTgt spid="36"/>
                                        </p:tgtEl>
                                      </p:cBhvr>
                                    </p:animEffect>
                                  </p:childTnLst>
                                </p:cTn>
                              </p:par>
                            </p:childTnLst>
                          </p:cTn>
                        </p:par>
                      </p:childTnLst>
                    </p:cTn>
                  </p:par>
                  <p:par>
                    <p:cTn id="40" fill="hold">
                      <p:stCondLst>
                        <p:cond delay="indefinite"/>
                      </p:stCondLst>
                      <p:childTnLst>
                        <p:par>
                          <p:cTn id="41" fill="hold">
                            <p:stCondLst>
                              <p:cond delay="0"/>
                            </p:stCondLst>
                            <p:childTnLst>
                              <p:par>
                                <p:cTn id="42" presetID="54" presetClass="entr" presetSubtype="0" accel="100000" fill="hold" nodeType="click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1000" fill="hold"/>
                                        <p:tgtEl>
                                          <p:spTgt spid="4"/>
                                        </p:tgtEl>
                                        <p:attrNameLst>
                                          <p:attrName>ppt_w</p:attrName>
                                        </p:attrNameLst>
                                      </p:cBhvr>
                                      <p:tavLst>
                                        <p:tav tm="0">
                                          <p:val>
                                            <p:strVal val="#ppt_w*0.05"/>
                                          </p:val>
                                        </p:tav>
                                        <p:tav tm="100000">
                                          <p:val>
                                            <p:strVal val="#ppt_w"/>
                                          </p:val>
                                        </p:tav>
                                      </p:tavLst>
                                    </p:anim>
                                    <p:anim calcmode="lin" valueType="num">
                                      <p:cBhvr>
                                        <p:cTn id="45" dur="1000" fill="hold"/>
                                        <p:tgtEl>
                                          <p:spTgt spid="4"/>
                                        </p:tgtEl>
                                        <p:attrNameLst>
                                          <p:attrName>ppt_h</p:attrName>
                                        </p:attrNameLst>
                                      </p:cBhvr>
                                      <p:tavLst>
                                        <p:tav tm="0">
                                          <p:val>
                                            <p:strVal val="#ppt_h"/>
                                          </p:val>
                                        </p:tav>
                                        <p:tav tm="100000">
                                          <p:val>
                                            <p:strVal val="#ppt_h"/>
                                          </p:val>
                                        </p:tav>
                                      </p:tavLst>
                                    </p:anim>
                                    <p:anim calcmode="lin" valueType="num">
                                      <p:cBhvr>
                                        <p:cTn id="46" dur="1000" fill="hold"/>
                                        <p:tgtEl>
                                          <p:spTgt spid="4"/>
                                        </p:tgtEl>
                                        <p:attrNameLst>
                                          <p:attrName>ppt_x</p:attrName>
                                        </p:attrNameLst>
                                      </p:cBhvr>
                                      <p:tavLst>
                                        <p:tav tm="0">
                                          <p:val>
                                            <p:strVal val="#ppt_x-.2"/>
                                          </p:val>
                                        </p:tav>
                                        <p:tav tm="100000">
                                          <p:val>
                                            <p:strVal val="#ppt_x"/>
                                          </p:val>
                                        </p:tav>
                                      </p:tavLst>
                                    </p:anim>
                                    <p:anim calcmode="lin" valueType="num">
                                      <p:cBhvr>
                                        <p:cTn id="47" dur="1000" fill="hold"/>
                                        <p:tgtEl>
                                          <p:spTgt spid="4"/>
                                        </p:tgtEl>
                                        <p:attrNameLst>
                                          <p:attrName>ppt_y</p:attrName>
                                        </p:attrNameLst>
                                      </p:cBhvr>
                                      <p:tavLst>
                                        <p:tav tm="0">
                                          <p:val>
                                            <p:strVal val="#ppt_y"/>
                                          </p:val>
                                        </p:tav>
                                        <p:tav tm="100000">
                                          <p:val>
                                            <p:strVal val="#ppt_y"/>
                                          </p:val>
                                        </p:tav>
                                      </p:tavLst>
                                    </p:anim>
                                    <p:animEffect transition="in" filter="fade">
                                      <p:cBhvr>
                                        <p:cTn id="48" dur="10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54" presetClass="entr" presetSubtype="0" accel="100000" fill="hold" nodeType="click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1000" fill="hold"/>
                                        <p:tgtEl>
                                          <p:spTgt spid="5"/>
                                        </p:tgtEl>
                                        <p:attrNameLst>
                                          <p:attrName>ppt_w</p:attrName>
                                        </p:attrNameLst>
                                      </p:cBhvr>
                                      <p:tavLst>
                                        <p:tav tm="0">
                                          <p:val>
                                            <p:strVal val="#ppt_w*0.05"/>
                                          </p:val>
                                        </p:tav>
                                        <p:tav tm="100000">
                                          <p:val>
                                            <p:strVal val="#ppt_w"/>
                                          </p:val>
                                        </p:tav>
                                      </p:tavLst>
                                    </p:anim>
                                    <p:anim calcmode="lin" valueType="num">
                                      <p:cBhvr>
                                        <p:cTn id="54" dur="1000" fill="hold"/>
                                        <p:tgtEl>
                                          <p:spTgt spid="5"/>
                                        </p:tgtEl>
                                        <p:attrNameLst>
                                          <p:attrName>ppt_h</p:attrName>
                                        </p:attrNameLst>
                                      </p:cBhvr>
                                      <p:tavLst>
                                        <p:tav tm="0">
                                          <p:val>
                                            <p:strVal val="#ppt_h"/>
                                          </p:val>
                                        </p:tav>
                                        <p:tav tm="100000">
                                          <p:val>
                                            <p:strVal val="#ppt_h"/>
                                          </p:val>
                                        </p:tav>
                                      </p:tavLst>
                                    </p:anim>
                                    <p:anim calcmode="lin" valueType="num">
                                      <p:cBhvr>
                                        <p:cTn id="55" dur="1000" fill="hold"/>
                                        <p:tgtEl>
                                          <p:spTgt spid="5"/>
                                        </p:tgtEl>
                                        <p:attrNameLst>
                                          <p:attrName>ppt_x</p:attrName>
                                        </p:attrNameLst>
                                      </p:cBhvr>
                                      <p:tavLst>
                                        <p:tav tm="0">
                                          <p:val>
                                            <p:strVal val="#ppt_x-.2"/>
                                          </p:val>
                                        </p:tav>
                                        <p:tav tm="100000">
                                          <p:val>
                                            <p:strVal val="#ppt_x"/>
                                          </p:val>
                                        </p:tav>
                                      </p:tavLst>
                                    </p:anim>
                                    <p:anim calcmode="lin" valueType="num">
                                      <p:cBhvr>
                                        <p:cTn id="56" dur="1000" fill="hold"/>
                                        <p:tgtEl>
                                          <p:spTgt spid="5"/>
                                        </p:tgtEl>
                                        <p:attrNameLst>
                                          <p:attrName>ppt_y</p:attrName>
                                        </p:attrNameLst>
                                      </p:cBhvr>
                                      <p:tavLst>
                                        <p:tav tm="0">
                                          <p:val>
                                            <p:strVal val="#ppt_y"/>
                                          </p:val>
                                        </p:tav>
                                        <p:tav tm="100000">
                                          <p:val>
                                            <p:strVal val="#ppt_y"/>
                                          </p:val>
                                        </p:tav>
                                      </p:tavLst>
                                    </p:anim>
                                    <p:animEffect transition="in" filter="fade">
                                      <p:cBhvr>
                                        <p:cTn id="57" dur="1000"/>
                                        <p:tgtEl>
                                          <p:spTgt spid="5"/>
                                        </p:tgtEl>
                                      </p:cBhvr>
                                    </p:animEffect>
                                  </p:childTnLst>
                                </p:cTn>
                              </p:par>
                            </p:childTnLst>
                          </p:cTn>
                        </p:par>
                        <p:par>
                          <p:cTn id="58" fill="hold">
                            <p:stCondLst>
                              <p:cond delay="1000"/>
                            </p:stCondLst>
                            <p:childTnLst>
                              <p:par>
                                <p:cTn id="59" presetID="54" presetClass="entr" presetSubtype="0" accel="100000"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p:cTn id="61" dur="1000" fill="hold"/>
                                        <p:tgtEl>
                                          <p:spTgt spid="35"/>
                                        </p:tgtEl>
                                        <p:attrNameLst>
                                          <p:attrName>ppt_w</p:attrName>
                                        </p:attrNameLst>
                                      </p:cBhvr>
                                      <p:tavLst>
                                        <p:tav tm="0">
                                          <p:val>
                                            <p:strVal val="#ppt_w*0.05"/>
                                          </p:val>
                                        </p:tav>
                                        <p:tav tm="100000">
                                          <p:val>
                                            <p:strVal val="#ppt_w"/>
                                          </p:val>
                                        </p:tav>
                                      </p:tavLst>
                                    </p:anim>
                                    <p:anim calcmode="lin" valueType="num">
                                      <p:cBhvr>
                                        <p:cTn id="62" dur="1000" fill="hold"/>
                                        <p:tgtEl>
                                          <p:spTgt spid="35"/>
                                        </p:tgtEl>
                                        <p:attrNameLst>
                                          <p:attrName>ppt_h</p:attrName>
                                        </p:attrNameLst>
                                      </p:cBhvr>
                                      <p:tavLst>
                                        <p:tav tm="0">
                                          <p:val>
                                            <p:strVal val="#ppt_h"/>
                                          </p:val>
                                        </p:tav>
                                        <p:tav tm="100000">
                                          <p:val>
                                            <p:strVal val="#ppt_h"/>
                                          </p:val>
                                        </p:tav>
                                      </p:tavLst>
                                    </p:anim>
                                    <p:anim calcmode="lin" valueType="num">
                                      <p:cBhvr>
                                        <p:cTn id="63" dur="1000" fill="hold"/>
                                        <p:tgtEl>
                                          <p:spTgt spid="35"/>
                                        </p:tgtEl>
                                        <p:attrNameLst>
                                          <p:attrName>ppt_x</p:attrName>
                                        </p:attrNameLst>
                                      </p:cBhvr>
                                      <p:tavLst>
                                        <p:tav tm="0">
                                          <p:val>
                                            <p:strVal val="#ppt_x-.2"/>
                                          </p:val>
                                        </p:tav>
                                        <p:tav tm="100000">
                                          <p:val>
                                            <p:strVal val="#ppt_x"/>
                                          </p:val>
                                        </p:tav>
                                      </p:tavLst>
                                    </p:anim>
                                    <p:anim calcmode="lin" valueType="num">
                                      <p:cBhvr>
                                        <p:cTn id="64" dur="1000" fill="hold"/>
                                        <p:tgtEl>
                                          <p:spTgt spid="35"/>
                                        </p:tgtEl>
                                        <p:attrNameLst>
                                          <p:attrName>ppt_y</p:attrName>
                                        </p:attrNameLst>
                                      </p:cBhvr>
                                      <p:tavLst>
                                        <p:tav tm="0">
                                          <p:val>
                                            <p:strVal val="#ppt_y"/>
                                          </p:val>
                                        </p:tav>
                                        <p:tav tm="100000">
                                          <p:val>
                                            <p:strVal val="#ppt_y"/>
                                          </p:val>
                                        </p:tav>
                                      </p:tavLst>
                                    </p:anim>
                                    <p:animEffect transition="in" filter="fade">
                                      <p:cBhvr>
                                        <p:cTn id="65" dur="1000"/>
                                        <p:tgtEl>
                                          <p:spTgt spid="35"/>
                                        </p:tgtEl>
                                      </p:cBhvr>
                                    </p:animEffect>
                                  </p:childTnLst>
                                </p:cTn>
                              </p:par>
                            </p:childTnLst>
                          </p:cTn>
                        </p:par>
                        <p:par>
                          <p:cTn id="66" fill="hold">
                            <p:stCondLst>
                              <p:cond delay="2000"/>
                            </p:stCondLst>
                            <p:childTnLst>
                              <p:par>
                                <p:cTn id="67" presetID="54" presetClass="entr" presetSubtype="0" accel="100000" fill="hold" grpId="0" nodeType="after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p:cTn id="69" dur="1000" fill="hold"/>
                                        <p:tgtEl>
                                          <p:spTgt spid="34"/>
                                        </p:tgtEl>
                                        <p:attrNameLst>
                                          <p:attrName>ppt_w</p:attrName>
                                        </p:attrNameLst>
                                      </p:cBhvr>
                                      <p:tavLst>
                                        <p:tav tm="0">
                                          <p:val>
                                            <p:strVal val="#ppt_w*0.05"/>
                                          </p:val>
                                        </p:tav>
                                        <p:tav tm="100000">
                                          <p:val>
                                            <p:strVal val="#ppt_w"/>
                                          </p:val>
                                        </p:tav>
                                      </p:tavLst>
                                    </p:anim>
                                    <p:anim calcmode="lin" valueType="num">
                                      <p:cBhvr>
                                        <p:cTn id="70" dur="1000" fill="hold"/>
                                        <p:tgtEl>
                                          <p:spTgt spid="34"/>
                                        </p:tgtEl>
                                        <p:attrNameLst>
                                          <p:attrName>ppt_h</p:attrName>
                                        </p:attrNameLst>
                                      </p:cBhvr>
                                      <p:tavLst>
                                        <p:tav tm="0">
                                          <p:val>
                                            <p:strVal val="#ppt_h"/>
                                          </p:val>
                                        </p:tav>
                                        <p:tav tm="100000">
                                          <p:val>
                                            <p:strVal val="#ppt_h"/>
                                          </p:val>
                                        </p:tav>
                                      </p:tavLst>
                                    </p:anim>
                                    <p:anim calcmode="lin" valueType="num">
                                      <p:cBhvr>
                                        <p:cTn id="71" dur="1000" fill="hold"/>
                                        <p:tgtEl>
                                          <p:spTgt spid="34"/>
                                        </p:tgtEl>
                                        <p:attrNameLst>
                                          <p:attrName>ppt_x</p:attrName>
                                        </p:attrNameLst>
                                      </p:cBhvr>
                                      <p:tavLst>
                                        <p:tav tm="0">
                                          <p:val>
                                            <p:strVal val="#ppt_x-.2"/>
                                          </p:val>
                                        </p:tav>
                                        <p:tav tm="100000">
                                          <p:val>
                                            <p:strVal val="#ppt_x"/>
                                          </p:val>
                                        </p:tav>
                                      </p:tavLst>
                                    </p:anim>
                                    <p:anim calcmode="lin" valueType="num">
                                      <p:cBhvr>
                                        <p:cTn id="72" dur="1000" fill="hold"/>
                                        <p:tgtEl>
                                          <p:spTgt spid="34"/>
                                        </p:tgtEl>
                                        <p:attrNameLst>
                                          <p:attrName>ppt_y</p:attrName>
                                        </p:attrNameLst>
                                      </p:cBhvr>
                                      <p:tavLst>
                                        <p:tav tm="0">
                                          <p:val>
                                            <p:strVal val="#ppt_y"/>
                                          </p:val>
                                        </p:tav>
                                        <p:tav tm="100000">
                                          <p:val>
                                            <p:strVal val="#ppt_y"/>
                                          </p:val>
                                        </p:tav>
                                      </p:tavLst>
                                    </p:anim>
                                    <p:animEffect transition="in" filter="fade">
                                      <p:cBhvr>
                                        <p:cTn id="73" dur="1000"/>
                                        <p:tgtEl>
                                          <p:spTgt spid="34"/>
                                        </p:tgtEl>
                                      </p:cBhvr>
                                    </p:animEffect>
                                  </p:childTnLst>
                                </p:cTn>
                              </p:par>
                            </p:childTnLst>
                          </p:cTn>
                        </p:par>
                      </p:childTnLst>
                    </p:cTn>
                  </p:par>
                  <p:par>
                    <p:cTn id="74" fill="hold">
                      <p:stCondLst>
                        <p:cond delay="indefinite"/>
                      </p:stCondLst>
                      <p:childTnLst>
                        <p:par>
                          <p:cTn id="75" fill="hold">
                            <p:stCondLst>
                              <p:cond delay="0"/>
                            </p:stCondLst>
                            <p:childTnLst>
                              <p:par>
                                <p:cTn id="76" presetID="54" presetClass="entr" presetSubtype="0" accel="100000" fill="hold" nodeType="click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p:cTn id="78" dur="1000" fill="hold"/>
                                        <p:tgtEl>
                                          <p:spTgt spid="6"/>
                                        </p:tgtEl>
                                        <p:attrNameLst>
                                          <p:attrName>ppt_w</p:attrName>
                                        </p:attrNameLst>
                                      </p:cBhvr>
                                      <p:tavLst>
                                        <p:tav tm="0">
                                          <p:val>
                                            <p:strVal val="#ppt_w*0.05"/>
                                          </p:val>
                                        </p:tav>
                                        <p:tav tm="100000">
                                          <p:val>
                                            <p:strVal val="#ppt_w"/>
                                          </p:val>
                                        </p:tav>
                                      </p:tavLst>
                                    </p:anim>
                                    <p:anim calcmode="lin" valueType="num">
                                      <p:cBhvr>
                                        <p:cTn id="79" dur="1000" fill="hold"/>
                                        <p:tgtEl>
                                          <p:spTgt spid="6"/>
                                        </p:tgtEl>
                                        <p:attrNameLst>
                                          <p:attrName>ppt_h</p:attrName>
                                        </p:attrNameLst>
                                      </p:cBhvr>
                                      <p:tavLst>
                                        <p:tav tm="0">
                                          <p:val>
                                            <p:strVal val="#ppt_h"/>
                                          </p:val>
                                        </p:tav>
                                        <p:tav tm="100000">
                                          <p:val>
                                            <p:strVal val="#ppt_h"/>
                                          </p:val>
                                        </p:tav>
                                      </p:tavLst>
                                    </p:anim>
                                    <p:anim calcmode="lin" valueType="num">
                                      <p:cBhvr>
                                        <p:cTn id="80" dur="1000" fill="hold"/>
                                        <p:tgtEl>
                                          <p:spTgt spid="6"/>
                                        </p:tgtEl>
                                        <p:attrNameLst>
                                          <p:attrName>ppt_x</p:attrName>
                                        </p:attrNameLst>
                                      </p:cBhvr>
                                      <p:tavLst>
                                        <p:tav tm="0">
                                          <p:val>
                                            <p:strVal val="#ppt_x-.2"/>
                                          </p:val>
                                        </p:tav>
                                        <p:tav tm="100000">
                                          <p:val>
                                            <p:strVal val="#ppt_x"/>
                                          </p:val>
                                        </p:tav>
                                      </p:tavLst>
                                    </p:anim>
                                    <p:anim calcmode="lin" valueType="num">
                                      <p:cBhvr>
                                        <p:cTn id="81" dur="1000" fill="hold"/>
                                        <p:tgtEl>
                                          <p:spTgt spid="6"/>
                                        </p:tgtEl>
                                        <p:attrNameLst>
                                          <p:attrName>ppt_y</p:attrName>
                                        </p:attrNameLst>
                                      </p:cBhvr>
                                      <p:tavLst>
                                        <p:tav tm="0">
                                          <p:val>
                                            <p:strVal val="#ppt_y"/>
                                          </p:val>
                                        </p:tav>
                                        <p:tav tm="100000">
                                          <p:val>
                                            <p:strVal val="#ppt_y"/>
                                          </p:val>
                                        </p:tav>
                                      </p:tavLst>
                                    </p:anim>
                                    <p:animEffect transition="in" filter="fade">
                                      <p:cBhvr>
                                        <p:cTn id="82" dur="1000"/>
                                        <p:tgtEl>
                                          <p:spTgt spid="6"/>
                                        </p:tgtEl>
                                      </p:cBhvr>
                                    </p:animEffect>
                                  </p:childTnLst>
                                </p:cTn>
                              </p:par>
                            </p:childTnLst>
                          </p:cTn>
                        </p:par>
                        <p:par>
                          <p:cTn id="83" fill="hold">
                            <p:stCondLst>
                              <p:cond delay="1000"/>
                            </p:stCondLst>
                            <p:childTnLst>
                              <p:par>
                                <p:cTn id="84" presetID="54" presetClass="entr" presetSubtype="0" accel="100000" fill="hold" grpId="0" nodeType="afterEffect">
                                  <p:stCondLst>
                                    <p:cond delay="0"/>
                                  </p:stCondLst>
                                  <p:childTnLst>
                                    <p:set>
                                      <p:cBhvr>
                                        <p:cTn id="85" dur="1" fill="hold">
                                          <p:stCondLst>
                                            <p:cond delay="0"/>
                                          </p:stCondLst>
                                        </p:cTn>
                                        <p:tgtEl>
                                          <p:spTgt spid="37"/>
                                        </p:tgtEl>
                                        <p:attrNameLst>
                                          <p:attrName>style.visibility</p:attrName>
                                        </p:attrNameLst>
                                      </p:cBhvr>
                                      <p:to>
                                        <p:strVal val="visible"/>
                                      </p:to>
                                    </p:set>
                                    <p:anim calcmode="lin" valueType="num">
                                      <p:cBhvr>
                                        <p:cTn id="86" dur="1000" fill="hold"/>
                                        <p:tgtEl>
                                          <p:spTgt spid="37"/>
                                        </p:tgtEl>
                                        <p:attrNameLst>
                                          <p:attrName>ppt_w</p:attrName>
                                        </p:attrNameLst>
                                      </p:cBhvr>
                                      <p:tavLst>
                                        <p:tav tm="0">
                                          <p:val>
                                            <p:strVal val="#ppt_w*0.05"/>
                                          </p:val>
                                        </p:tav>
                                        <p:tav tm="100000">
                                          <p:val>
                                            <p:strVal val="#ppt_w"/>
                                          </p:val>
                                        </p:tav>
                                      </p:tavLst>
                                    </p:anim>
                                    <p:anim calcmode="lin" valueType="num">
                                      <p:cBhvr>
                                        <p:cTn id="87" dur="1000" fill="hold"/>
                                        <p:tgtEl>
                                          <p:spTgt spid="37"/>
                                        </p:tgtEl>
                                        <p:attrNameLst>
                                          <p:attrName>ppt_h</p:attrName>
                                        </p:attrNameLst>
                                      </p:cBhvr>
                                      <p:tavLst>
                                        <p:tav tm="0">
                                          <p:val>
                                            <p:strVal val="#ppt_h"/>
                                          </p:val>
                                        </p:tav>
                                        <p:tav tm="100000">
                                          <p:val>
                                            <p:strVal val="#ppt_h"/>
                                          </p:val>
                                        </p:tav>
                                      </p:tavLst>
                                    </p:anim>
                                    <p:anim calcmode="lin" valueType="num">
                                      <p:cBhvr>
                                        <p:cTn id="88" dur="1000" fill="hold"/>
                                        <p:tgtEl>
                                          <p:spTgt spid="37"/>
                                        </p:tgtEl>
                                        <p:attrNameLst>
                                          <p:attrName>ppt_x</p:attrName>
                                        </p:attrNameLst>
                                      </p:cBhvr>
                                      <p:tavLst>
                                        <p:tav tm="0">
                                          <p:val>
                                            <p:strVal val="#ppt_x-.2"/>
                                          </p:val>
                                        </p:tav>
                                        <p:tav tm="100000">
                                          <p:val>
                                            <p:strVal val="#ppt_x"/>
                                          </p:val>
                                        </p:tav>
                                      </p:tavLst>
                                    </p:anim>
                                    <p:anim calcmode="lin" valueType="num">
                                      <p:cBhvr>
                                        <p:cTn id="89" dur="1000" fill="hold"/>
                                        <p:tgtEl>
                                          <p:spTgt spid="37"/>
                                        </p:tgtEl>
                                        <p:attrNameLst>
                                          <p:attrName>ppt_y</p:attrName>
                                        </p:attrNameLst>
                                      </p:cBhvr>
                                      <p:tavLst>
                                        <p:tav tm="0">
                                          <p:val>
                                            <p:strVal val="#ppt_y"/>
                                          </p:val>
                                        </p:tav>
                                        <p:tav tm="100000">
                                          <p:val>
                                            <p:strVal val="#ppt_y"/>
                                          </p:val>
                                        </p:tav>
                                      </p:tavLst>
                                    </p:anim>
                                    <p:animEffect transition="in" filter="fade">
                                      <p:cBhvr>
                                        <p:cTn id="90" dur="1000"/>
                                        <p:tgtEl>
                                          <p:spTgt spid="37"/>
                                        </p:tgtEl>
                                      </p:cBhvr>
                                    </p:animEffect>
                                  </p:childTnLst>
                                </p:cTn>
                              </p:par>
                            </p:childTnLst>
                          </p:cTn>
                        </p:par>
                        <p:par>
                          <p:cTn id="91" fill="hold">
                            <p:stCondLst>
                              <p:cond delay="2000"/>
                            </p:stCondLst>
                            <p:childTnLst>
                              <p:par>
                                <p:cTn id="92" presetID="23" presetClass="entr" presetSubtype="16" fill="hold" grpId="0" nodeType="afterEffect">
                                  <p:stCondLst>
                                    <p:cond delay="100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4" grpId="0"/>
      <p:bldP spid="35" grpId="0"/>
      <p:bldP spid="36" grpId="0"/>
      <p:bldP spid="37" grpId="0"/>
      <p:bldP spid="27"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a:xfrm>
            <a:off x="214282" y="214290"/>
            <a:ext cx="7772400" cy="1908215"/>
          </a:xfrm>
          <a:prstGeom prst="rect">
            <a:avLst/>
          </a:prstGeom>
          <a:solidFill>
            <a:schemeClr val="accent2"/>
          </a:solidFill>
        </p:spPr>
        <p:txBody>
          <a:bodyPr wrap="square">
            <a:spAutoFit/>
          </a:bodyPr>
          <a:lstStyle/>
          <a:p>
            <a:pPr algn="l"/>
            <a:r>
              <a:rPr lang="cs-CZ" sz="2400" dirty="0" smtClean="0">
                <a:solidFill>
                  <a:schemeClr val="tx1"/>
                </a:solidFill>
              </a:rPr>
              <a:t>Na provázku jsou zavěšena dvě závaží, jedno o hmotnosti 2 kg a druhé o hmotnosti 4 kg. Jakou silou napínají závaží provázek? Úlohu řešte početně a graficky.</a:t>
            </a:r>
          </a:p>
          <a:p>
            <a:endParaRPr lang="cs-CZ" sz="2800" dirty="0"/>
          </a:p>
        </p:txBody>
      </p:sp>
      <p:sp>
        <p:nvSpPr>
          <p:cNvPr id="3" name="Podnadpis 2"/>
          <p:cNvSpPr>
            <a:spLocks noGrp="1"/>
          </p:cNvSpPr>
          <p:nvPr>
            <p:ph type="subTitle" idx="1"/>
          </p:nvPr>
        </p:nvSpPr>
        <p:spPr>
          <a:xfrm>
            <a:off x="500034" y="2857496"/>
            <a:ext cx="7786742" cy="3286148"/>
          </a:xfrm>
          <a:solidFill>
            <a:schemeClr val="accent2"/>
          </a:solidFill>
        </p:spPr>
        <p:txBody>
          <a:bodyPr>
            <a:normAutofit fontScale="85000" lnSpcReduction="20000"/>
          </a:bodyPr>
          <a:lstStyle/>
          <a:p>
            <a:pPr algn="l"/>
            <a:r>
              <a:rPr lang="cs-CZ" sz="2600" dirty="0" smtClean="0">
                <a:solidFill>
                  <a:schemeClr val="tx1"/>
                </a:solidFill>
              </a:rPr>
              <a:t>Těleso o hmotnosti m je k zemi přitahováno silou </a:t>
            </a:r>
            <a:r>
              <a:rPr lang="cs-CZ" sz="2600" dirty="0" err="1" smtClean="0">
                <a:solidFill>
                  <a:schemeClr val="tx1"/>
                </a:solidFill>
              </a:rPr>
              <a:t>F</a:t>
            </a:r>
            <a:r>
              <a:rPr lang="cs-CZ" sz="2600" baseline="-25000" dirty="0" err="1" smtClean="0">
                <a:solidFill>
                  <a:schemeClr val="tx1"/>
                </a:solidFill>
              </a:rPr>
              <a:t>g</a:t>
            </a:r>
            <a:r>
              <a:rPr lang="cs-CZ" sz="2600" dirty="0" smtClean="0">
                <a:solidFill>
                  <a:schemeClr val="tx1"/>
                </a:solidFill>
              </a:rPr>
              <a:t> = m . g</a:t>
            </a:r>
          </a:p>
          <a:p>
            <a:pPr algn="l"/>
            <a:r>
              <a:rPr lang="cs-CZ" sz="2600" dirty="0" smtClean="0">
                <a:solidFill>
                  <a:schemeClr val="tx1"/>
                </a:solidFill>
              </a:rPr>
              <a:t>m</a:t>
            </a:r>
            <a:r>
              <a:rPr lang="cs-CZ" sz="2600" baseline="-25000" dirty="0" smtClean="0">
                <a:solidFill>
                  <a:schemeClr val="tx1"/>
                </a:solidFill>
              </a:rPr>
              <a:t>1</a:t>
            </a:r>
            <a:r>
              <a:rPr lang="cs-CZ" sz="2600" dirty="0" smtClean="0">
                <a:solidFill>
                  <a:schemeClr val="tx1"/>
                </a:solidFill>
              </a:rPr>
              <a:t> = 2 kg - F</a:t>
            </a:r>
            <a:r>
              <a:rPr lang="cs-CZ" sz="2600" baseline="-25000" dirty="0" smtClean="0">
                <a:solidFill>
                  <a:schemeClr val="tx1"/>
                </a:solidFill>
              </a:rPr>
              <a:t>1</a:t>
            </a:r>
            <a:r>
              <a:rPr lang="cs-CZ" sz="2600" dirty="0" smtClean="0">
                <a:solidFill>
                  <a:schemeClr val="tx1"/>
                </a:solidFill>
              </a:rPr>
              <a:t> = 20 N</a:t>
            </a:r>
          </a:p>
          <a:p>
            <a:pPr algn="l"/>
            <a:r>
              <a:rPr lang="cs-CZ" sz="2600" dirty="0" smtClean="0">
                <a:solidFill>
                  <a:schemeClr val="tx1"/>
                </a:solidFill>
              </a:rPr>
              <a:t>m</a:t>
            </a:r>
            <a:r>
              <a:rPr lang="cs-CZ" sz="2600" baseline="-25000" dirty="0" smtClean="0">
                <a:solidFill>
                  <a:schemeClr val="tx1"/>
                </a:solidFill>
              </a:rPr>
              <a:t>2</a:t>
            </a:r>
            <a:r>
              <a:rPr lang="cs-CZ" sz="2600" dirty="0" smtClean="0">
                <a:solidFill>
                  <a:schemeClr val="tx1"/>
                </a:solidFill>
              </a:rPr>
              <a:t> = 4 kg - F</a:t>
            </a:r>
            <a:r>
              <a:rPr lang="cs-CZ" sz="2600" baseline="-25000" dirty="0" smtClean="0">
                <a:solidFill>
                  <a:schemeClr val="tx1"/>
                </a:solidFill>
              </a:rPr>
              <a:t>2</a:t>
            </a:r>
            <a:r>
              <a:rPr lang="cs-CZ" sz="2600" dirty="0" smtClean="0">
                <a:solidFill>
                  <a:schemeClr val="tx1"/>
                </a:solidFill>
              </a:rPr>
              <a:t> = 40 N</a:t>
            </a:r>
          </a:p>
          <a:p>
            <a:pPr algn="l"/>
            <a:r>
              <a:rPr lang="cs-CZ" sz="2600" u="sng" dirty="0" smtClean="0">
                <a:solidFill>
                  <a:schemeClr val="tx1"/>
                </a:solidFill>
              </a:rPr>
              <a:t>F = ?               .</a:t>
            </a:r>
          </a:p>
          <a:p>
            <a:pPr algn="l"/>
            <a:r>
              <a:rPr lang="cs-CZ" sz="2600" dirty="0" smtClean="0">
                <a:solidFill>
                  <a:schemeClr val="tx1"/>
                </a:solidFill>
              </a:rPr>
              <a:t>F = F</a:t>
            </a:r>
            <a:r>
              <a:rPr lang="cs-CZ" sz="2600" baseline="-25000" dirty="0" smtClean="0">
                <a:solidFill>
                  <a:schemeClr val="tx1"/>
                </a:solidFill>
              </a:rPr>
              <a:t>1</a:t>
            </a:r>
            <a:r>
              <a:rPr lang="cs-CZ" sz="2600" dirty="0" smtClean="0">
                <a:solidFill>
                  <a:schemeClr val="tx1"/>
                </a:solidFill>
              </a:rPr>
              <a:t>+ F</a:t>
            </a:r>
            <a:r>
              <a:rPr lang="cs-CZ" sz="2600" baseline="-25000" dirty="0" smtClean="0">
                <a:solidFill>
                  <a:schemeClr val="tx1"/>
                </a:solidFill>
              </a:rPr>
              <a:t>2</a:t>
            </a:r>
          </a:p>
          <a:p>
            <a:pPr algn="l"/>
            <a:r>
              <a:rPr lang="cs-CZ" sz="2600" dirty="0" smtClean="0">
                <a:solidFill>
                  <a:schemeClr val="tx1"/>
                </a:solidFill>
              </a:rPr>
              <a:t>F = 20 + 40</a:t>
            </a:r>
          </a:p>
          <a:p>
            <a:pPr algn="l"/>
            <a:r>
              <a:rPr lang="cs-CZ" sz="2600" dirty="0" smtClean="0">
                <a:solidFill>
                  <a:schemeClr val="tx1"/>
                </a:solidFill>
              </a:rPr>
              <a:t>F = 60 N</a:t>
            </a:r>
          </a:p>
          <a:p>
            <a:pPr algn="l"/>
            <a:r>
              <a:rPr lang="cs-CZ" sz="2600" u="sng" dirty="0" smtClean="0">
                <a:solidFill>
                  <a:schemeClr val="tx1"/>
                </a:solidFill>
              </a:rPr>
              <a:t>Závaží napínají provázek silou 60 N.</a:t>
            </a:r>
          </a:p>
          <a:p>
            <a:pPr algn="l"/>
            <a:r>
              <a:rPr lang="cs-CZ" sz="2600" dirty="0" smtClean="0">
                <a:solidFill>
                  <a:schemeClr val="tx1"/>
                </a:solidFill>
              </a:rPr>
              <a:t> </a:t>
            </a:r>
          </a:p>
          <a:p>
            <a:pPr algn="l"/>
            <a:endParaRPr lang="cs-CZ" u="sng" dirty="0"/>
          </a:p>
        </p:txBody>
      </p:sp>
      <p:sp>
        <p:nvSpPr>
          <p:cNvPr id="5" name="Výbuch 1 4"/>
          <p:cNvSpPr/>
          <p:nvPr/>
        </p:nvSpPr>
        <p:spPr>
          <a:xfrm>
            <a:off x="6858016" y="1142984"/>
            <a:ext cx="2071670" cy="1285884"/>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solidFill>
                  <a:schemeClr val="tx1"/>
                </a:solidFill>
              </a:rPr>
              <a:t>Příklad</a:t>
            </a:r>
            <a:endParaRPr lang="cs-CZ" sz="24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0" end="0"/>
                                            </p:txEl>
                                          </p:spTgt>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1" end="1"/>
                                            </p:txEl>
                                          </p:spTgt>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3" end="3"/>
                                            </p:txEl>
                                          </p:spTgt>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p:cTn id="3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4" end="4"/>
                                            </p:txEl>
                                          </p:spTgt>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p:cTn id="38"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5" end="5"/>
                                            </p:txEl>
                                          </p:spTgt>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 calcmode="lin" valueType="num">
                                      <p:cBhvr>
                                        <p:cTn id="4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7" end="7"/>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Skupina 39"/>
          <p:cNvGrpSpPr/>
          <p:nvPr/>
        </p:nvGrpSpPr>
        <p:grpSpPr>
          <a:xfrm rot="5400000">
            <a:off x="2749934" y="1964918"/>
            <a:ext cx="1500992" cy="1428760"/>
            <a:chOff x="1643042" y="3214686"/>
            <a:chExt cx="1500992" cy="1428760"/>
          </a:xfrm>
        </p:grpSpPr>
        <p:cxnSp>
          <p:nvCxnSpPr>
            <p:cNvPr id="7" name="Přímá spojovací šipka 6"/>
            <p:cNvCxnSpPr/>
            <p:nvPr/>
          </p:nvCxnSpPr>
          <p:spPr>
            <a:xfrm>
              <a:off x="1785918" y="3286124"/>
              <a:ext cx="1358116" cy="79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2" name="Prstenec 11"/>
            <p:cNvSpPr/>
            <p:nvPr/>
          </p:nvSpPr>
          <p:spPr>
            <a:xfrm>
              <a:off x="1643042" y="3214686"/>
              <a:ext cx="142876" cy="142876"/>
            </a:xfrm>
            <a:prstGeom prst="donut">
              <a:avLst>
                <a:gd name="adj" fmla="val 3250"/>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33" name="TextovéPole 32"/>
            <p:cNvSpPr txBox="1"/>
            <p:nvPr/>
          </p:nvSpPr>
          <p:spPr>
            <a:xfrm rot="16200000">
              <a:off x="1184766" y="3815838"/>
              <a:ext cx="1285884" cy="369332"/>
            </a:xfrm>
            <a:prstGeom prst="rect">
              <a:avLst/>
            </a:prstGeom>
            <a:noFill/>
          </p:spPr>
          <p:txBody>
            <a:bodyPr wrap="square" rtlCol="0">
              <a:spAutoFit/>
            </a:bodyPr>
            <a:lstStyle/>
            <a:p>
              <a:r>
                <a:rPr lang="cs-CZ" dirty="0" smtClean="0"/>
                <a:t>F₁ = 20 N</a:t>
              </a:r>
              <a:endParaRPr lang="cs-CZ" dirty="0"/>
            </a:p>
          </p:txBody>
        </p:sp>
      </p:grpSp>
      <p:grpSp>
        <p:nvGrpSpPr>
          <p:cNvPr id="4" name="Skupina 29"/>
          <p:cNvGrpSpPr/>
          <p:nvPr/>
        </p:nvGrpSpPr>
        <p:grpSpPr>
          <a:xfrm rot="5400000">
            <a:off x="2674903" y="4822041"/>
            <a:ext cx="2928958" cy="142876"/>
            <a:chOff x="857224" y="3500438"/>
            <a:chExt cx="2928958" cy="142876"/>
          </a:xfrm>
        </p:grpSpPr>
        <p:cxnSp>
          <p:nvCxnSpPr>
            <p:cNvPr id="32" name="Přímá spojovací šipka 31"/>
            <p:cNvCxnSpPr/>
            <p:nvPr/>
          </p:nvCxnSpPr>
          <p:spPr>
            <a:xfrm rot="10800000" flipH="1">
              <a:off x="1000100" y="3563896"/>
              <a:ext cx="2786082" cy="399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38" name="Prstenec 37"/>
            <p:cNvSpPr/>
            <p:nvPr/>
          </p:nvSpPr>
          <p:spPr>
            <a:xfrm>
              <a:off x="857224" y="3500438"/>
              <a:ext cx="142876" cy="142876"/>
            </a:xfrm>
            <a:prstGeom prst="donut">
              <a:avLst>
                <a:gd name="adj" fmla="val 3250"/>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0070C0"/>
                </a:solidFill>
              </a:endParaRPr>
            </a:p>
          </p:txBody>
        </p:sp>
      </p:grpSp>
      <p:sp>
        <p:nvSpPr>
          <p:cNvPr id="39" name="Obdélník 38"/>
          <p:cNvSpPr/>
          <p:nvPr/>
        </p:nvSpPr>
        <p:spPr>
          <a:xfrm>
            <a:off x="2857488" y="4357694"/>
            <a:ext cx="1083253" cy="369332"/>
          </a:xfrm>
          <a:prstGeom prst="rect">
            <a:avLst/>
          </a:prstGeom>
        </p:spPr>
        <p:txBody>
          <a:bodyPr wrap="square">
            <a:spAutoFit/>
          </a:bodyPr>
          <a:lstStyle/>
          <a:p>
            <a:r>
              <a:rPr lang="cs-CZ" dirty="0" smtClean="0"/>
              <a:t>F</a:t>
            </a:r>
            <a:r>
              <a:rPr lang="cs-CZ" baseline="-25000" dirty="0" smtClean="0"/>
              <a:t>2</a:t>
            </a:r>
            <a:r>
              <a:rPr lang="cs-CZ" dirty="0" smtClean="0"/>
              <a:t> = 40N</a:t>
            </a:r>
            <a:endParaRPr lang="cs-CZ" dirty="0"/>
          </a:p>
        </p:txBody>
      </p:sp>
      <p:sp>
        <p:nvSpPr>
          <p:cNvPr id="13" name="Výbuch 1 12"/>
          <p:cNvSpPr/>
          <p:nvPr/>
        </p:nvSpPr>
        <p:spPr>
          <a:xfrm>
            <a:off x="714348" y="285728"/>
            <a:ext cx="2857520" cy="914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Graficky</a:t>
            </a:r>
            <a:endParaRPr lang="cs-CZ" dirty="0">
              <a:solidFill>
                <a:schemeClr val="tx1"/>
              </a:solidFill>
            </a:endParaRPr>
          </a:p>
        </p:txBody>
      </p:sp>
      <p:grpSp>
        <p:nvGrpSpPr>
          <p:cNvPr id="17" name="Skupina 16"/>
          <p:cNvGrpSpPr/>
          <p:nvPr/>
        </p:nvGrpSpPr>
        <p:grpSpPr>
          <a:xfrm>
            <a:off x="4572000" y="1928802"/>
            <a:ext cx="1311995" cy="4429156"/>
            <a:chOff x="4572000" y="1928802"/>
            <a:chExt cx="1311995" cy="4429156"/>
          </a:xfrm>
        </p:grpSpPr>
        <p:sp>
          <p:nvSpPr>
            <p:cNvPr id="25" name="Prstenec 24"/>
            <p:cNvSpPr/>
            <p:nvPr/>
          </p:nvSpPr>
          <p:spPr>
            <a:xfrm>
              <a:off x="4572000" y="1928802"/>
              <a:ext cx="142876" cy="142876"/>
            </a:xfrm>
            <a:prstGeom prst="donut">
              <a:avLst>
                <a:gd name="adj" fmla="val 3250"/>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cxnSp>
          <p:nvCxnSpPr>
            <p:cNvPr id="15" name="Přímá spojovací šipka 14"/>
            <p:cNvCxnSpPr>
              <a:stCxn id="25" idx="3"/>
            </p:cNvCxnSpPr>
            <p:nvPr/>
          </p:nvCxnSpPr>
          <p:spPr>
            <a:xfrm rot="5400000">
              <a:off x="2428860" y="4193894"/>
              <a:ext cx="4307204" cy="20924"/>
            </a:xfrm>
            <a:prstGeom prst="straightConnector1">
              <a:avLst/>
            </a:prstGeom>
            <a:ln w="412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6" name="Obdélník 15"/>
            <p:cNvSpPr/>
            <p:nvPr/>
          </p:nvSpPr>
          <p:spPr>
            <a:xfrm>
              <a:off x="4857752" y="3214686"/>
              <a:ext cx="1026243" cy="369332"/>
            </a:xfrm>
            <a:prstGeom prst="rect">
              <a:avLst/>
            </a:prstGeom>
          </p:spPr>
          <p:txBody>
            <a:bodyPr wrap="none">
              <a:spAutoFit/>
            </a:bodyPr>
            <a:lstStyle/>
            <a:p>
              <a:r>
                <a:rPr lang="cs-CZ" dirty="0" smtClean="0">
                  <a:solidFill>
                    <a:srgbClr val="FF0000"/>
                  </a:solidFill>
                </a:rPr>
                <a:t>F = 60 N</a:t>
              </a:r>
              <a:endParaRPr lang="cs-CZ" dirty="0">
                <a:solidFill>
                  <a:srgbClr val="FF0000"/>
                </a:solidFill>
              </a:endParaRPr>
            </a:p>
          </p:txBody>
        </p:sp>
      </p:grpSp>
      <p:sp>
        <p:nvSpPr>
          <p:cNvPr id="20" name="TextovéPole 19"/>
          <p:cNvSpPr txBox="1"/>
          <p:nvPr/>
        </p:nvSpPr>
        <p:spPr>
          <a:xfrm>
            <a:off x="5715008" y="500042"/>
            <a:ext cx="2500330" cy="369332"/>
          </a:xfrm>
          <a:prstGeom prst="rect">
            <a:avLst/>
          </a:prstGeom>
          <a:noFill/>
        </p:spPr>
        <p:txBody>
          <a:bodyPr wrap="square" rtlCol="0">
            <a:spAutoFit/>
          </a:bodyPr>
          <a:lstStyle/>
          <a:p>
            <a:r>
              <a:rPr lang="cs-CZ" dirty="0" smtClean="0">
                <a:latin typeface="+mj-lt"/>
                <a:ea typeface="MS Mincho"/>
              </a:rPr>
              <a:t> Měřítko:1 cm </a:t>
            </a:r>
            <a:r>
              <a:rPr lang="cs-CZ" dirty="0" smtClean="0">
                <a:latin typeface="MS Mincho"/>
                <a:ea typeface="MS Mincho"/>
              </a:rPr>
              <a:t>≙</a:t>
            </a:r>
            <a:r>
              <a:rPr lang="cs-CZ" dirty="0" smtClean="0">
                <a:latin typeface="+mj-lt"/>
                <a:ea typeface="MS Mincho"/>
              </a:rPr>
              <a:t>10 N</a:t>
            </a:r>
            <a:endParaRPr lang="cs-CZ" dirty="0">
              <a:latin typeface="+mj-lt"/>
            </a:endParaRPr>
          </a:p>
        </p:txBody>
      </p:sp>
      <p:sp>
        <p:nvSpPr>
          <p:cNvPr id="18" name="Obdélník 17"/>
          <p:cNvSpPr/>
          <p:nvPr/>
        </p:nvSpPr>
        <p:spPr>
          <a:xfrm>
            <a:off x="5357818" y="4071942"/>
            <a:ext cx="3283875" cy="830997"/>
          </a:xfrm>
          <a:prstGeom prst="rect">
            <a:avLst/>
          </a:prstGeom>
        </p:spPr>
        <p:txBody>
          <a:bodyPr wrap="square">
            <a:spAutoFit/>
          </a:bodyPr>
          <a:lstStyle/>
          <a:p>
            <a:r>
              <a:rPr lang="cs-CZ" sz="2400" dirty="0" smtClean="0"/>
              <a:t>Výsledná síla je </a:t>
            </a:r>
            <a:r>
              <a:rPr lang="cs-CZ" sz="2400" dirty="0" smtClean="0"/>
              <a:t>60 </a:t>
            </a:r>
            <a:r>
              <a:rPr lang="cs-CZ" sz="2400" dirty="0" smtClean="0"/>
              <a:t>N, směřuje svisle dolů.</a:t>
            </a:r>
            <a:endParaRPr lang="cs-CZ"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1000" fill="hold"/>
                                        <p:tgtEl>
                                          <p:spTgt spid="20"/>
                                        </p:tgtEl>
                                        <p:attrNameLst>
                                          <p:attrName>ppt_w</p:attrName>
                                        </p:attrNameLst>
                                      </p:cBhvr>
                                      <p:tavLst>
                                        <p:tav tm="0">
                                          <p:val>
                                            <p:fltVal val="0"/>
                                          </p:val>
                                        </p:tav>
                                        <p:tav tm="100000">
                                          <p:val>
                                            <p:strVal val="#ppt_w"/>
                                          </p:val>
                                        </p:tav>
                                      </p:tavLst>
                                    </p:anim>
                                    <p:anim calcmode="lin" valueType="num">
                                      <p:cBhvr>
                                        <p:cTn id="14" dur="1000" fill="hold"/>
                                        <p:tgtEl>
                                          <p:spTgt spid="20"/>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54" presetClass="entr" presetSubtype="0" accel="10000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05"/>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 calcmode="lin" valueType="num">
                                      <p:cBhvr>
                                        <p:cTn id="21" dur="1000" fill="hold"/>
                                        <p:tgtEl>
                                          <p:spTgt spid="3"/>
                                        </p:tgtEl>
                                        <p:attrNameLst>
                                          <p:attrName>ppt_x</p:attrName>
                                        </p:attrNameLst>
                                      </p:cBhvr>
                                      <p:tavLst>
                                        <p:tav tm="0">
                                          <p:val>
                                            <p:strVal val="#ppt_x-.2"/>
                                          </p:val>
                                        </p:tav>
                                        <p:tav tm="100000">
                                          <p:val>
                                            <p:strVal val="#ppt_x"/>
                                          </p:val>
                                        </p:tav>
                                      </p:tavLst>
                                    </p:anim>
                                    <p:anim calcmode="lin" valueType="num">
                                      <p:cBhvr>
                                        <p:cTn id="22" dur="1000" fill="hold"/>
                                        <p:tgtEl>
                                          <p:spTgt spid="3"/>
                                        </p:tgtEl>
                                        <p:attrNameLst>
                                          <p:attrName>ppt_y</p:attrName>
                                        </p:attrNameLst>
                                      </p:cBhvr>
                                      <p:tavLst>
                                        <p:tav tm="0">
                                          <p:val>
                                            <p:strVal val="#ppt_y"/>
                                          </p:val>
                                        </p:tav>
                                        <p:tav tm="100000">
                                          <p:val>
                                            <p:strVal val="#ppt_y"/>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4" presetClass="entr" presetSubtype="0" accel="10000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strVal val="#ppt_w*0.05"/>
                                          </p:val>
                                        </p:tav>
                                        <p:tav tm="100000">
                                          <p:val>
                                            <p:strVal val="#ppt_w"/>
                                          </p:val>
                                        </p:tav>
                                      </p:tavLst>
                                    </p:anim>
                                    <p:anim calcmode="lin" valueType="num">
                                      <p:cBhvr>
                                        <p:cTn id="29" dur="1000" fill="hold"/>
                                        <p:tgtEl>
                                          <p:spTgt spid="4"/>
                                        </p:tgtEl>
                                        <p:attrNameLst>
                                          <p:attrName>ppt_h</p:attrName>
                                        </p:attrNameLst>
                                      </p:cBhvr>
                                      <p:tavLst>
                                        <p:tav tm="0">
                                          <p:val>
                                            <p:strVal val="#ppt_h"/>
                                          </p:val>
                                        </p:tav>
                                        <p:tav tm="100000">
                                          <p:val>
                                            <p:strVal val="#ppt_h"/>
                                          </p:val>
                                        </p:tav>
                                      </p:tavLst>
                                    </p:anim>
                                    <p:anim calcmode="lin" valueType="num">
                                      <p:cBhvr>
                                        <p:cTn id="30" dur="1000" fill="hold"/>
                                        <p:tgtEl>
                                          <p:spTgt spid="4"/>
                                        </p:tgtEl>
                                        <p:attrNameLst>
                                          <p:attrName>ppt_x</p:attrName>
                                        </p:attrNameLst>
                                      </p:cBhvr>
                                      <p:tavLst>
                                        <p:tav tm="0">
                                          <p:val>
                                            <p:strVal val="#ppt_x-.2"/>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animEffect transition="in" filter="fade">
                                      <p:cBhvr>
                                        <p:cTn id="32" dur="1000"/>
                                        <p:tgtEl>
                                          <p:spTgt spid="4"/>
                                        </p:tgtEl>
                                      </p:cBhvr>
                                    </p:animEffect>
                                  </p:childTnLst>
                                </p:cTn>
                              </p:par>
                            </p:childTnLst>
                          </p:cTn>
                        </p:par>
                        <p:par>
                          <p:cTn id="33" fill="hold">
                            <p:stCondLst>
                              <p:cond delay="1000"/>
                            </p:stCondLst>
                            <p:childTnLst>
                              <p:par>
                                <p:cTn id="34" presetID="18" presetClass="entr" presetSubtype="6"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strips(downRight)">
                                      <p:cBhvr>
                                        <p:cTn id="36" dur="500"/>
                                        <p:tgtEl>
                                          <p:spTgt spid="39"/>
                                        </p:tgtEl>
                                      </p:cBhvr>
                                    </p:animEffect>
                                  </p:childTnLst>
                                </p:cTn>
                              </p:par>
                            </p:childTnLst>
                          </p:cTn>
                        </p:par>
                      </p:childTnLst>
                    </p:cTn>
                  </p:par>
                  <p:par>
                    <p:cTn id="37" fill="hold">
                      <p:stCondLst>
                        <p:cond delay="indefinite"/>
                      </p:stCondLst>
                      <p:childTnLst>
                        <p:par>
                          <p:cTn id="38" fill="hold">
                            <p:stCondLst>
                              <p:cond delay="0"/>
                            </p:stCondLst>
                            <p:childTnLst>
                              <p:par>
                                <p:cTn id="39" presetID="18" presetClass="entr" presetSubtype="12"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strips(downLeft)">
                                      <p:cBhvr>
                                        <p:cTn id="41" dur="1000"/>
                                        <p:tgtEl>
                                          <p:spTgt spid="17"/>
                                        </p:tgtEl>
                                      </p:cBhvr>
                                    </p:animEffect>
                                  </p:childTnLst>
                                </p:cTn>
                              </p:par>
                            </p:childTnLst>
                          </p:cTn>
                        </p:par>
                        <p:par>
                          <p:cTn id="42" fill="hold">
                            <p:stCondLst>
                              <p:cond delay="1000"/>
                            </p:stCondLst>
                            <p:childTnLst>
                              <p:par>
                                <p:cTn id="43" presetID="18" presetClass="entr" presetSubtype="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strips(downRight)">
                                      <p:cBhvr>
                                        <p:cTn id="4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13" grpId="0" animBg="1"/>
      <p:bldP spid="20"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286000" y="2967335"/>
            <a:ext cx="4572000" cy="923330"/>
          </a:xfrm>
          <a:prstGeom prst="rect">
            <a:avLst/>
          </a:prstGeom>
        </p:spPr>
        <p:txBody>
          <a:bodyPr>
            <a:spAutoFit/>
          </a:bodyPr>
          <a:lstStyle/>
          <a:p>
            <a:r>
              <a:rPr lang="cs-CZ" b="1" dirty="0" smtClean="0"/>
              <a:t>Zdroj obrázků: Galerie MS Office: </a:t>
            </a:r>
            <a:r>
              <a:rPr lang="cs-CZ" b="1" u="sng" dirty="0" smtClean="0">
                <a:hlinkClick r:id="rId2"/>
              </a:rPr>
              <a:t>www.office.</a:t>
            </a:r>
            <a:r>
              <a:rPr lang="cs-CZ" b="1" u="sng" dirty="0" err="1" smtClean="0">
                <a:hlinkClick r:id="rId2"/>
              </a:rPr>
              <a:t>microsoft.com</a:t>
            </a:r>
            <a:endParaRPr lang="cs-CZ" b="1" u="sng" dirty="0" smtClean="0"/>
          </a:p>
          <a:p>
            <a:r>
              <a:rPr lang="cs-CZ" b="1" u="sng" dirty="0" smtClean="0"/>
              <a:t>a vlastní práce.</a:t>
            </a:r>
            <a:endParaRPr lang="cs-CZ"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hatý">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Bohatý">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ohatý">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673</TotalTime>
  <Words>626</Words>
  <Application>Microsoft Office PowerPoint</Application>
  <PresentationFormat>Předvádění na obrazovce (4:3)</PresentationFormat>
  <Paragraphs>88</Paragraphs>
  <Slides>12</Slides>
  <Notes>1</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Bohatý</vt:lpstr>
      <vt:lpstr>Snímek 1</vt:lpstr>
      <vt:lpstr>Anotace: PowerPointová Prezentace  seznamuje se skládáním sil stejného směru.</vt:lpstr>
      <vt:lpstr>Skládání sil</vt:lpstr>
      <vt:lpstr>Skládání sil stejného směru</vt:lpstr>
      <vt:lpstr>Snímek 5</vt:lpstr>
      <vt:lpstr>Skládání sil stejného směru</vt:lpstr>
      <vt:lpstr>Dvě síly F₁ = 2 N a F₂ = 3 N působí na těleso v téže přímce. Najděte graficky výslednici těchto sil.  </vt:lpstr>
      <vt:lpstr>Snímek 8</vt:lpstr>
      <vt:lpstr>Snímek 9</vt:lpstr>
      <vt:lpstr>Na provázku jsou zavěšena dvě závaží, jedno o hmotnosti 2 kg a druhé o hmotnosti 4 kg. Jakou silou napínají závaží provázek? Úlohu řešte početně a graficky. </vt:lpstr>
      <vt:lpstr>Snímek 11</vt:lpstr>
      <vt:lpstr>Snímek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Skládání sil</dc:title>
  <dc:creator>Oem</dc:creator>
  <cp:lastModifiedBy>Oem</cp:lastModifiedBy>
  <cp:revision>90</cp:revision>
  <dcterms:created xsi:type="dcterms:W3CDTF">2012-12-19T20:19:50Z</dcterms:created>
  <dcterms:modified xsi:type="dcterms:W3CDTF">2013-01-20T22:07:59Z</dcterms:modified>
</cp:coreProperties>
</file>