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7" r:id="rId1"/>
  </p:sldMasterIdLst>
  <p:notesMasterIdLst>
    <p:notesMasterId r:id="rId16"/>
  </p:notesMasterIdLst>
  <p:sldIdLst>
    <p:sldId id="260" r:id="rId2"/>
    <p:sldId id="256" r:id="rId3"/>
    <p:sldId id="257" r:id="rId4"/>
    <p:sldId id="271" r:id="rId5"/>
    <p:sldId id="272" r:id="rId6"/>
    <p:sldId id="264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60" autoAdjust="0"/>
    <p:restoredTop sz="94671" autoAdjust="0"/>
  </p:normalViewPr>
  <p:slideViewPr>
    <p:cSldViewPr>
      <p:cViewPr>
        <p:scale>
          <a:sx n="70" d="100"/>
          <a:sy n="70" d="100"/>
        </p:scale>
        <p:origin x="-13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3B2C9-339C-44FD-A731-233E09891E6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3DBB-2E45-45DE-B2D9-3027D8880D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200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4E727EE-DF0F-4959-9C04-7DFC7C12449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</p:sldLayoutIdLst>
  <p:transition spd="slow">
    <p:wipe/>
    <p:sndAc>
      <p:stSnd>
        <p:snd r:embed="rId13" name="click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GIF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GIF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DUM%20ulo&#382;en%20na-%20http:/dumy.cz/materialy/prehled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VY_32_INOVACE_1_39_Čas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pro 4. ročník základní školy. Žák se seznámí s učivem vlastivědy – Malá kapitola o čase. Seznámí se s označováním let v kalendáři, s pojmy století, tisíciletí. 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9758470"/>
      </p:ext>
    </p:extLst>
  </p:cSld>
  <p:clrMapOvr>
    <a:masterClrMapping/>
  </p:clrMapOvr>
  <p:transition spd="slow">
    <p:wipe dir="r"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980728"/>
            <a:ext cx="7851648" cy="77951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Malá kapitola o čase.</a:t>
            </a:r>
            <a:endParaRPr lang="cs-CZ" sz="6600" u="sng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533400" y="2924944"/>
            <a:ext cx="7927032" cy="2056192"/>
          </a:xfr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dirty="0" smtClean="0"/>
              <a:t>I v dávné minulosti lidé potřebovali měřit čas. </a:t>
            </a:r>
          </a:p>
          <a:p>
            <a:pPr algn="l"/>
            <a:r>
              <a:rPr lang="cs-CZ" dirty="0" smtClean="0"/>
              <a:t>Měření vycházelo z pozorování přírody.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Základem pro měření času 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123004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5555" y="902605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Doba oběhu Země kolem Slunce</a:t>
            </a:r>
            <a:endParaRPr lang="cs-CZ" sz="3600" b="1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8395" y="1628836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to je </a:t>
            </a:r>
            <a:endParaRPr lang="cs-CZ" sz="3600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42738" y="2924944"/>
            <a:ext cx="1368152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1 rok</a:t>
            </a:r>
            <a:endParaRPr lang="cs-CZ" sz="3600" b="1" dirty="0">
              <a:latin typeface="+mj-lt"/>
            </a:endParaRPr>
          </a:p>
        </p:txBody>
      </p:sp>
      <p:pic>
        <p:nvPicPr>
          <p:cNvPr id="1027" name="Picture 3" descr="C:\Users\hakitt\AppData\Local\Microsoft\Windows\Temporary Internet Files\Content.IE5\53MEBXBL\MP9004308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08920"/>
            <a:ext cx="1871566" cy="1372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kitt\AppData\Local\Microsoft\Windows\Temporary Internet Files\Content.IE5\GXQ8LE6T\MC9002372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924" y="4270665"/>
            <a:ext cx="2258840" cy="2267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5949" y="2536870"/>
            <a:ext cx="2132126" cy="15450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9512" y="4085819"/>
            <a:ext cx="792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35949" y="4085819"/>
            <a:ext cx="9323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Slunce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364" y="4526454"/>
            <a:ext cx="1837374" cy="1756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308300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5555" y="902605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Doba oběhu Měsíce kolem Země</a:t>
            </a:r>
            <a:endParaRPr lang="cs-CZ" sz="3600" b="1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8395" y="1628836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to je </a:t>
            </a:r>
            <a:endParaRPr lang="cs-CZ" sz="3600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85074" y="2924944"/>
            <a:ext cx="1691018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1 měsíc</a:t>
            </a:r>
            <a:endParaRPr lang="cs-CZ" sz="3600" b="1" dirty="0">
              <a:latin typeface="+mj-lt"/>
            </a:endParaRPr>
          </a:p>
        </p:txBody>
      </p:sp>
      <p:pic>
        <p:nvPicPr>
          <p:cNvPr id="1027" name="Picture 3" descr="C:\Users\hakitt\AppData\Local\Microsoft\Windows\Temporary Internet Files\Content.IE5\53MEBXBL\MP9004308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561624"/>
            <a:ext cx="1871566" cy="1372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588224" y="3939731"/>
            <a:ext cx="792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pic>
        <p:nvPicPr>
          <p:cNvPr id="2050" name="Picture 2" descr="C:\Users\hakitt\AppData\Local\Microsoft\Windows\Temporary Internet Files\Content.IE5\53MEBXBL\MP9002892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61623"/>
            <a:ext cx="2147700" cy="1378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393459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Měsíc</a:t>
            </a:r>
            <a:endParaRPr lang="cs-CZ" dirty="0"/>
          </a:p>
        </p:txBody>
      </p:sp>
      <p:pic>
        <p:nvPicPr>
          <p:cNvPr id="2051" name="Picture 3" descr="C:\Users\hakitt\AppData\Local\Microsoft\Windows\Temporary Internet Files\Content.IE5\BRPDWFFL\MC9000832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4431" y="4653136"/>
            <a:ext cx="2212303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895" y="6007453"/>
            <a:ext cx="1133475" cy="762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0352" y="5942626"/>
            <a:ext cx="1133475" cy="76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007268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5555" y="902605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Doba oběhu Země kolem své osy</a:t>
            </a:r>
            <a:endParaRPr lang="cs-CZ" sz="3600" b="1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8395" y="1628836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to je </a:t>
            </a:r>
            <a:endParaRPr lang="cs-CZ" sz="3600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85074" y="2924944"/>
            <a:ext cx="1691018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+mj-lt"/>
              </a:rPr>
              <a:t>1 den</a:t>
            </a:r>
            <a:endParaRPr lang="cs-CZ" sz="3600" b="1" dirty="0">
              <a:latin typeface="+mj-lt"/>
            </a:endParaRPr>
          </a:p>
        </p:txBody>
      </p:sp>
      <p:pic>
        <p:nvPicPr>
          <p:cNvPr id="1027" name="Picture 3" descr="C:\Users\hakitt\AppData\Local\Microsoft\Windows\Temporary Internet Files\Content.IE5\53MEBXBL\MP9004308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455504"/>
            <a:ext cx="2016224" cy="147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588224" y="3939731"/>
            <a:ext cx="792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20" y="393459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pic>
        <p:nvPicPr>
          <p:cNvPr id="3074" name="Picture 2" descr="C:\Users\hakitt\AppData\Local\Microsoft\Windows\Temporary Internet Files\Content.IE5\53MEBXBL\MP9004313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94146"/>
            <a:ext cx="1640447" cy="164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 (x86)\Microsoft Office\MEDIA\CAGCAT10\j0335112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144749"/>
            <a:ext cx="1321332" cy="1321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8951" y="3944250"/>
            <a:ext cx="1429663" cy="2066983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211" y="5143694"/>
            <a:ext cx="1317625" cy="132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5095358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0"/>
            <a:ext cx="736208" cy="85214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>
                <a:solidFill>
                  <a:srgbClr val="FFFF00"/>
                </a:solidFill>
              </a:rPr>
              <a:t>Jak se označují léta v kalendáři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389120"/>
          </a:xfrm>
        </p:spPr>
        <p:txBody>
          <a:bodyPr>
            <a:normAutofit lnSpcReduction="10000"/>
          </a:bodyPr>
          <a:lstStyle/>
          <a:p>
            <a:pPr>
              <a:buClr>
                <a:srgbClr val="FFFF00"/>
              </a:buClr>
              <a:buFont typeface="Wingdings" pitchFamily="2" charset="2"/>
              <a:buChar char="Ø"/>
            </a:pPr>
            <a:r>
              <a:rPr lang="cs-CZ" dirty="0" smtClean="0"/>
              <a:t>počátek letopočtu = rok narození Ježíše Krista</a:t>
            </a:r>
          </a:p>
          <a:p>
            <a:pPr>
              <a:buClr>
                <a:srgbClr val="FFFF00"/>
              </a:buClr>
              <a:buFont typeface="Wingdings" pitchFamily="2" charset="2"/>
              <a:buChar char="Ø"/>
            </a:pPr>
            <a:r>
              <a:rPr lang="cs-CZ" dirty="0" smtClean="0"/>
              <a:t>letopočty před narozením = před naším letopočtem</a:t>
            </a:r>
          </a:p>
          <a:p>
            <a:pPr marL="0" indent="0">
              <a:buClr>
                <a:srgbClr val="FF0000"/>
              </a:buCl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(př.n.l.)</a:t>
            </a:r>
          </a:p>
          <a:p>
            <a:pPr marL="0" indent="0">
              <a:buClr>
                <a:srgbClr val="FF0000"/>
              </a:buCl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= před Kristem</a:t>
            </a:r>
          </a:p>
          <a:p>
            <a:pPr marL="0" indent="0">
              <a:buClr>
                <a:srgbClr val="FF0000"/>
              </a:buCl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(př.Kr.)  </a:t>
            </a:r>
          </a:p>
          <a:p>
            <a:pPr marL="0" indent="0">
              <a:buClr>
                <a:srgbClr val="FF0000"/>
              </a:buClr>
              <a:buNone/>
            </a:pPr>
            <a:r>
              <a:rPr lang="cs-CZ" dirty="0" smtClean="0"/>
              <a:t>                      </a:t>
            </a:r>
          </a:p>
          <a:p>
            <a:pPr>
              <a:buClr>
                <a:srgbClr val="FFFF00"/>
              </a:buClr>
              <a:buFont typeface="Wingdings" pitchFamily="2" charset="2"/>
              <a:buChar char="Ø"/>
            </a:pPr>
            <a:r>
              <a:rPr lang="cs-CZ" dirty="0" smtClean="0"/>
              <a:t>letopočty po narození = našeho letopočtu</a:t>
            </a:r>
          </a:p>
          <a:p>
            <a:pPr marL="0" indent="0">
              <a:buClr>
                <a:srgbClr val="FF0000"/>
              </a:buClr>
              <a:buNone/>
            </a:pPr>
            <a:r>
              <a:rPr lang="cs-CZ" dirty="0" smtClean="0"/>
              <a:t>                                                (n.l.)</a:t>
            </a:r>
          </a:p>
          <a:p>
            <a:pPr marL="0" indent="0">
              <a:buClr>
                <a:srgbClr val="FF0000"/>
              </a:buCl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= po Kristu</a:t>
            </a:r>
          </a:p>
          <a:p>
            <a:pPr marL="0" indent="0">
              <a:buClr>
                <a:srgbClr val="FF0000"/>
              </a:buCl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(po Kr.)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2888" y="4725144"/>
            <a:ext cx="1899592" cy="1899592"/>
          </a:xfrm>
          <a:prstGeom prst="rect">
            <a:avLst/>
          </a:prstGeom>
          <a:noFill/>
          <a:ln w="9525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3848239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3596" y="7665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>
                <a:solidFill>
                  <a:schemeClr val="bg2">
                    <a:lumMod val="10000"/>
                  </a:schemeClr>
                </a:solidFill>
              </a:rPr>
              <a:t>Jak se označují léta v kalendáři</a:t>
            </a:r>
            <a:endParaRPr lang="cs-CZ" u="sng" dirty="0">
              <a:solidFill>
                <a:schemeClr val="bg2">
                  <a:lumMod val="1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4508376" y="3212976"/>
            <a:ext cx="0" cy="64807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683568" y="3530724"/>
            <a:ext cx="3816424" cy="628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4508376" y="3530724"/>
            <a:ext cx="4024064" cy="628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328356" y="268975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sym typeface="Symbol"/>
              </a:rPr>
              <a:t>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87624" y="3028310"/>
            <a:ext cx="201333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léta před Kristem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1560" y="3861048"/>
            <a:ext cx="273630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před naším letopočtem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70463" y="2959507"/>
            <a:ext cx="151216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léta po Kristu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70612" y="3789040"/>
            <a:ext cx="211187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našeho letopočtu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928120" y="3956437"/>
            <a:ext cx="1160512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počátek letopočtu</a:t>
            </a:r>
            <a:endParaRPr lang="cs-CZ" sz="1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635896" y="2237819"/>
            <a:ext cx="1872208" cy="35394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700" b="1" dirty="0" smtClean="0"/>
              <a:t>narození Krista</a:t>
            </a:r>
            <a:endParaRPr lang="cs-CZ" sz="1700" b="1" dirty="0"/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6074132"/>
            <a:ext cx="576064" cy="52322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8" name="TextovéPole 27"/>
          <p:cNvSpPr txBox="1"/>
          <p:nvPr/>
        </p:nvSpPr>
        <p:spPr>
          <a:xfrm>
            <a:off x="1475656" y="6074132"/>
            <a:ext cx="6938651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 dějinách vznikaly i jiné kalendáře. Např. Řekové si vybrali za počátek letopočtu konání prvních olympijských her.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82393386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810344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>
                <a:solidFill>
                  <a:schemeClr val="bg2">
                    <a:lumMod val="10000"/>
                  </a:schemeClr>
                </a:solidFill>
              </a:rPr>
              <a:t>Co je století, co je tisíciletí</a:t>
            </a:r>
            <a:endParaRPr lang="cs-CZ" u="sng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4302" y="1124744"/>
            <a:ext cx="8229600" cy="3096344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Nepřetržitý tok času rozdělujeme pro přehlednost na staletí a tisíciletí.</a:t>
            </a:r>
          </a:p>
          <a:p>
            <a:pPr>
              <a:buBlip>
                <a:blip r:embed="rId3"/>
              </a:buBlip>
            </a:pPr>
            <a:r>
              <a:rPr lang="cs-CZ" dirty="0" smtClean="0">
                <a:solidFill>
                  <a:srgbClr val="FFFF00"/>
                </a:solidFill>
              </a:rPr>
              <a:t>Století </a:t>
            </a:r>
            <a:r>
              <a:rPr lang="cs-CZ" dirty="0" smtClean="0"/>
              <a:t>= doba jednoho sta let</a:t>
            </a:r>
          </a:p>
          <a:p>
            <a:pPr marL="0" indent="0">
              <a:buNone/>
            </a:pPr>
            <a:r>
              <a:rPr lang="cs-CZ" dirty="0" smtClean="0"/>
              <a:t>                    např. roky </a:t>
            </a:r>
            <a:r>
              <a:rPr lang="cs-CZ" u="sng" dirty="0" smtClean="0"/>
              <a:t>2001-2100 jsou 21.století</a:t>
            </a:r>
          </a:p>
          <a:p>
            <a:pPr>
              <a:buBlip>
                <a:blip r:embed="rId3"/>
              </a:buBlip>
            </a:pPr>
            <a:r>
              <a:rPr lang="cs-CZ" dirty="0" smtClean="0">
                <a:solidFill>
                  <a:srgbClr val="FFFF00"/>
                </a:solidFill>
              </a:rPr>
              <a:t>Tisíciletí</a:t>
            </a:r>
            <a:r>
              <a:rPr lang="cs-CZ" dirty="0" smtClean="0"/>
              <a:t> = doba jednoho tisíce let</a:t>
            </a:r>
          </a:p>
          <a:p>
            <a:pPr marL="0" indent="0">
              <a:buNone/>
            </a:pPr>
            <a:r>
              <a:rPr lang="cs-CZ" dirty="0" smtClean="0"/>
              <a:t>                      např. roky </a:t>
            </a:r>
            <a:r>
              <a:rPr lang="cs-CZ" u="sng" dirty="0" smtClean="0"/>
              <a:t>2001-3000 jsou 3.tisíciletí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102" y="4581128"/>
            <a:ext cx="7620000" cy="189547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0070C0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238767368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5903" y="260648"/>
            <a:ext cx="2255490" cy="504056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Pamatujete si?</a:t>
            </a:r>
            <a:endParaRPr lang="cs-CZ" u="sng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908720"/>
            <a:ext cx="5616624" cy="1077575"/>
          </a:xfrm>
          <a:prstGeom prst="cloud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 čeho vychází jednotka času</a:t>
            </a:r>
          </a:p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1 rok?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3485" y="2763788"/>
            <a:ext cx="480432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a) z doby oběhu Země kolem Slunce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3485" y="3838063"/>
            <a:ext cx="483287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b) z doby oběhu Měsíce kolem Země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3485" y="4879805"/>
            <a:ext cx="480432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c) z doby oběhu Země kolem své osy</a:t>
            </a:r>
            <a:endParaRPr lang="cs-CZ" sz="2000" b="1" dirty="0"/>
          </a:p>
        </p:txBody>
      </p:sp>
      <p:pic>
        <p:nvPicPr>
          <p:cNvPr id="1026" name="Picture 2" descr="C:\Users\hakitt\AppData\Local\Microsoft\Windows\Temporary Internet Files\Content.IE5\C4ZYPK7X\MC9004380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2437" y="5298922"/>
            <a:ext cx="1365920" cy="930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2941536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-3.24699E-6 L 0.02536 -0.36586 L -0.22534 -0.42136 L -0.21492 -0.42136 " pathEditMode="relative" ptsTypes="AAA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5903" y="260648"/>
            <a:ext cx="2255490" cy="504056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Pamatujete si?</a:t>
            </a:r>
            <a:endParaRPr lang="cs-CZ" u="sng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908720"/>
            <a:ext cx="6120680" cy="1264980"/>
          </a:xfrm>
          <a:prstGeom prst="cloud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 čeho vychází jednotka času</a:t>
            </a:r>
          </a:p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1 den?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0080" y="2763788"/>
            <a:ext cx="480432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a) z doby oběhu Země kolem Slunce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6589" y="3892654"/>
            <a:ext cx="483287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b) z doby oběhu Měsíce kolem Země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4252" y="5107316"/>
            <a:ext cx="480432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c) z doby oběhu Země kolem své osy</a:t>
            </a:r>
            <a:endParaRPr lang="cs-CZ" sz="2000" b="1" dirty="0"/>
          </a:p>
        </p:txBody>
      </p:sp>
      <p:pic>
        <p:nvPicPr>
          <p:cNvPr id="1026" name="Picture 2" descr="C:\Users\hakitt\AppData\Local\Microsoft\Windows\Temporary Internet Files\Content.IE5\C4ZYPK7X\MC9004380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5363489"/>
            <a:ext cx="1365920" cy="930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7029726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046 -0.02243 L 0.01355 -0.28677 L -0.27152 -0.07816 " pathEditMode="relative" rAng="0" ptsTypes="AAA">
                                      <p:cBhvr>
                                        <p:cTn id="5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08" y="-132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5903" y="260648"/>
            <a:ext cx="2255490" cy="504056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Pamatujete si?</a:t>
            </a:r>
            <a:endParaRPr lang="cs-CZ" u="sng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1329849"/>
            <a:ext cx="3600400" cy="796469"/>
          </a:xfrm>
          <a:prstGeom prst="cloud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Století je…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41909" y="2959517"/>
            <a:ext cx="3338003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a) doba jednoho sta let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4935" y="4215353"/>
            <a:ext cx="3334977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b) doba jednoho tisíce let</a:t>
            </a:r>
            <a:endParaRPr lang="cs-CZ" sz="2000" b="1" dirty="0"/>
          </a:p>
        </p:txBody>
      </p:sp>
      <p:pic>
        <p:nvPicPr>
          <p:cNvPr id="1026" name="Picture 2" descr="C:\Users\hakitt\AppData\Local\Microsoft\Windows\Temporary Internet Files\Content.IE5\C4ZYPK7X\MC9004380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373216"/>
            <a:ext cx="1365920" cy="930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2729303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202 -0.02266 C 0.02778 -0.13136 0.03177 -0.06938 0.03299 -0.16975 C 0.03438 -0.28746 0.02847 -0.32146 0.04341 -0.40634 C 0.04184 -0.42414 0.03872 -0.44912 0.02413 -0.45606 C 0.01354 -0.45421 0.00625 -0.45444 -0.00121 -0.44403 C -0.00469 -0.43131 -0.01528 -0.4216 -0.02222 -0.41235 C -0.02396 -0.41004 -0.025 -0.40703 -0.02673 -0.40449 C -0.02916 -0.40102 -0.0342 -0.39454 -0.0342 -0.39431 C -0.04028 -0.37812 -0.05364 -0.36633 -0.06406 -0.35476 C -0.06927 -0.34898 -0.07239 -0.34366 -0.07899 -0.34066 C -0.08975 -0.33025 -0.09878 -0.32169 -0.1118 -0.31683 C -0.1309 -0.29949 -0.15573 -0.29463 -0.17743 -0.28515 C -0.18611 -0.28145 -0.1967 -0.28191 -0.20573 -0.27914 C -0.22517 -0.27983 -0.24583 -0.27382 -0.26406 -0.28307 C -0.28455 -0.29348 -0.24948 -0.28053 -0.27448 -0.28908 C -0.27986 -0.29371 -0.28611 -0.29833 -0.29236 -0.30088 C -0.29809 -0.30897 -0.30538 -0.31383 -0.3118 -0.32077 C -0.31823 -0.3277 -0.31111 -0.32192 -0.31771 -0.33071 C -0.32205 -0.33649 -0.32621 -0.3395 -0.32969 -0.34667 C -0.33159 -0.35499 -0.33646 -0.36124 -0.3401 -0.36864 C -0.34462 -0.37766 -0.34826 -0.38691 -0.35208 -0.39639 C -0.35816 -0.41119 -0.35798 -0.40333 -0.35798 -0.41027 " pathEditMode="relative" rAng="0" ptsTypes="fffffffffffffffffffffA">
                                      <p:cBhvr>
                                        <p:cTn id="3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48" y="-216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5903" y="260648"/>
            <a:ext cx="2255490" cy="504056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Pamatujete si?</a:t>
            </a:r>
            <a:endParaRPr lang="cs-CZ" u="sng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908720"/>
            <a:ext cx="6264696" cy="1264980"/>
          </a:xfrm>
          <a:prstGeom prst="cloud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Kliknutím označ, co patří do doby před naším letopočtem.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763788"/>
            <a:ext cx="324036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kamenné nástroje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5262640"/>
            <a:ext cx="230425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vynález ohně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3784" y="5517232"/>
            <a:ext cx="278809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objev elektřiny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2120" y="2994620"/>
            <a:ext cx="280831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stavba hradů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47864" y="3803848"/>
            <a:ext cx="266429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praotec </a:t>
            </a:r>
            <a:r>
              <a:rPr lang="cs-CZ" sz="2400" b="1" dirty="0"/>
              <a:t>Č</a:t>
            </a:r>
            <a:r>
              <a:rPr lang="cs-CZ" sz="2400" b="1" dirty="0" smtClean="0"/>
              <a:t>ech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48945434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4545" y="2924944"/>
            <a:ext cx="2652687" cy="2652687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932547" y="1412776"/>
            <a:ext cx="2608150" cy="923330"/>
          </a:xfrm>
          <a:prstGeom prst="rect">
            <a:avLst/>
          </a:prstGeom>
        </p:spPr>
        <p:style>
          <a:lnRef idx="1">
            <a:schemeClr val="accent1"/>
          </a:lnRef>
          <a:fillRef idx="1001">
            <a:schemeClr val="lt2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konec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1635941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836712"/>
            <a:ext cx="7071320" cy="636680"/>
          </a:xfrm>
          <a:ln>
            <a:solidFill>
              <a:schemeClr val="tx1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cs-CZ" sz="3600" dirty="0"/>
              <a:t>Použitá literatura a 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75476" y="1700808"/>
            <a:ext cx="8280920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Obrázky použity ze sady </a:t>
            </a:r>
            <a:r>
              <a:rPr lang="cs-CZ" dirty="0" smtClean="0">
                <a:solidFill>
                  <a:prstClr val="black"/>
                </a:solidFill>
              </a:rPr>
              <a:t>Office</a:t>
            </a: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Obrázek Slunce: </a:t>
            </a:r>
            <a:r>
              <a:rPr lang="cs-CZ" dirty="0" smtClean="0">
                <a:solidFill>
                  <a:prstClr val="black"/>
                </a:solidFill>
              </a:rPr>
              <a:t> http</a:t>
            </a:r>
            <a:r>
              <a:rPr lang="cs-CZ" dirty="0">
                <a:solidFill>
                  <a:prstClr val="black"/>
                </a:solidFill>
              </a:rPr>
              <a:t>://cs.wikipedia.org/wiki/Soubor:Sun_in_X-Ray.png</a:t>
            </a: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učebnice,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2010.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978-80-7289-166-5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</a:t>
            </a:r>
            <a:r>
              <a:rPr lang="cs-CZ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pracovní sešit,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2004.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80-7289-066-2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Citováno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dne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15.09.2012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pl-PL" sz="2000" dirty="0">
                <a:solidFill>
                  <a:srgbClr val="0070C0"/>
                </a:solidFill>
                <a:hlinkClick r:id="rId3"/>
              </a:rPr>
              <a:t>DUM uložen na- http://dumy.cz/materialy/prehled</a:t>
            </a:r>
            <a:endParaRPr lang="cs-CZ" sz="2000" dirty="0">
              <a:solidFill>
                <a:srgbClr val="0070C0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810146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1864</TotalTime>
  <Words>444</Words>
  <Application>Microsoft Office PowerPoint</Application>
  <PresentationFormat>Předvádění na obrazovce (4:3)</PresentationFormat>
  <Paragraphs>84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Název školy: ZŠ Klášterec nad Ohří, Krátká 676 Autor: Mgr. Hana Kittnerová Název materiálu: VY_32_INOVACE_1_39_Čas Číslo projektu: CZ.1.07/1.4.00/21.1115  </vt:lpstr>
      <vt:lpstr>Malá kapitola o čase.</vt:lpstr>
      <vt:lpstr>Prezentace aplikace PowerPoint</vt:lpstr>
      <vt:lpstr>Prezentace aplikace PowerPoint</vt:lpstr>
      <vt:lpstr>Prezentace aplikace PowerPoint</vt:lpstr>
      <vt:lpstr>Jak se označují léta v kalendáři</vt:lpstr>
      <vt:lpstr>Jak se označují léta v kalendáři</vt:lpstr>
      <vt:lpstr>Co je století, co je tisíciletí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Kabinet</dc:creator>
  <cp:lastModifiedBy>hakitt</cp:lastModifiedBy>
  <cp:revision>70</cp:revision>
  <dcterms:created xsi:type="dcterms:W3CDTF">2011-11-02T19:38:58Z</dcterms:created>
  <dcterms:modified xsi:type="dcterms:W3CDTF">2013-01-20T21:04:50Z</dcterms:modified>
</cp:coreProperties>
</file>