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notesMasterIdLst>
    <p:notesMasterId r:id="rId17"/>
  </p:notesMasterIdLst>
  <p:sldIdLst>
    <p:sldId id="260" r:id="rId2"/>
    <p:sldId id="256" r:id="rId3"/>
    <p:sldId id="257" r:id="rId4"/>
    <p:sldId id="264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8ABCDDE-1032-4951-A66F-BBF77D751E65}">
          <p14:sldIdLst>
            <p14:sldId id="260"/>
            <p14:sldId id="256"/>
            <p14:sldId id="257"/>
            <p14:sldId id="264"/>
          </p14:sldIdLst>
        </p14:section>
        <p14:section name="Oddíl bez názvu" id="{0059FD9A-E3C5-45D7-9C63-E8F5107EBFBA}">
          <p14:sldIdLst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1D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51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isovatele.cz/eduard-storch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6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6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llier_de_Penne.jpg" TargetMode="Externa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DUM%20ulo&#382;en%20na-%20http:/dumy.cz/materialy/prehled" TargetMode="External"/><Relationship Id="rId5" Type="http://schemas.openxmlformats.org/officeDocument/2006/relationships/hyperlink" Target="http://www.pozitivni-noviny.cz/cz/clanek-2007080037" TargetMode="External"/><Relationship Id="rId4" Type="http://schemas.openxmlformats.org/officeDocument/2006/relationships/hyperlink" Target="http://cs.wikipedia.org/wiki/Soubor:Eisen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VY_32_INOVACE_2_39_Pravěk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pro 4. ročník. Žák se seznámí s učivem vlastivědy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České země v pravěku. Seznámí se s dobou kamennou, bronzovou a železnou.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6600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PRAVĚK</a:t>
            </a:r>
            <a:endParaRPr lang="cs-CZ" sz="6600" u="sng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hakitt\AppData\Local\Microsoft\Windows\Temporary Internet Files\Content.IE5\9L81MNF0\MC90043667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3343599" cy="323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hakitt\AppData\Local\Microsoft\Windows\Temporary Internet Files\Content.IE5\BRPDWFFL\MC9000370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12976"/>
            <a:ext cx="3135361" cy="2583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12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ČESKÉ ZEMĚ V PRAVĚKU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2060"/>
              </a:buClr>
            </a:pPr>
            <a:r>
              <a:rPr lang="cs-CZ" dirty="0" smtClean="0"/>
              <a:t>období od vzniku člověka až po vznik prvních států</a:t>
            </a:r>
          </a:p>
          <a:p>
            <a:pPr>
              <a:buClr>
                <a:srgbClr val="002060"/>
              </a:buClr>
            </a:pPr>
            <a:r>
              <a:rPr lang="cs-CZ" dirty="0" smtClean="0"/>
              <a:t>nedochovaly se žádné písemné památky</a:t>
            </a:r>
          </a:p>
          <a:p>
            <a:pPr>
              <a:buClr>
                <a:srgbClr val="002060"/>
              </a:buClr>
            </a:pPr>
            <a:r>
              <a:rPr lang="cs-CZ" dirty="0" smtClean="0"/>
              <a:t>vše se dozvídáme z práce vědců (archeologů)</a:t>
            </a:r>
          </a:p>
          <a:p>
            <a:pPr>
              <a:buClr>
                <a:srgbClr val="002060"/>
              </a:buClr>
            </a:pPr>
            <a:r>
              <a:rPr lang="cs-CZ" dirty="0" smtClean="0"/>
              <a:t>období dělíme podle materiálu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-doba kamenná</a:t>
            </a:r>
          </a:p>
          <a:p>
            <a:pPr marL="0" indent="0">
              <a:buNone/>
            </a:pPr>
            <a:r>
              <a:rPr lang="cs-CZ" dirty="0" smtClean="0"/>
              <a:t> -doba bronzová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-doba železná</a:t>
            </a:r>
            <a:endParaRPr lang="cs-CZ" dirty="0"/>
          </a:p>
        </p:txBody>
      </p:sp>
      <p:pic>
        <p:nvPicPr>
          <p:cNvPr id="1026" name="Picture 2" descr="C:\Users\hakitt\AppData\Local\Microsoft\Windows\Temporary Internet Files\Content.IE5\53MEBXBL\MC9002404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4221088"/>
            <a:ext cx="280699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30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852704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DOBA KAMENNÁ</a:t>
            </a:r>
            <a:endParaRPr lang="cs-CZ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147248" cy="4983832"/>
          </a:xfrm>
        </p:spPr>
        <p:txBody>
          <a:bodyPr>
            <a:normAutofit/>
          </a:bodyPr>
          <a:lstStyle/>
          <a:p>
            <a:pPr>
              <a:buClr>
                <a:srgbClr val="002060"/>
              </a:buClr>
              <a:buFontTx/>
              <a:buChar char="-"/>
            </a:pPr>
            <a:r>
              <a:rPr lang="cs-CZ" dirty="0" smtClean="0"/>
              <a:t>nejstarší období pravěku</a:t>
            </a:r>
          </a:p>
          <a:p>
            <a:pPr>
              <a:buClr>
                <a:srgbClr val="002060"/>
              </a:buClr>
              <a:buFontTx/>
              <a:buChar char="-"/>
            </a:pPr>
            <a:r>
              <a:rPr lang="cs-CZ" dirty="0" smtClean="0"/>
              <a:t>název podle hlavního nástroje</a:t>
            </a:r>
          </a:p>
          <a:p>
            <a:pPr>
              <a:buClr>
                <a:srgbClr val="002060"/>
              </a:buClr>
              <a:buFontTx/>
              <a:buChar char="-"/>
            </a:pPr>
            <a:r>
              <a:rPr lang="cs-CZ" dirty="0" smtClean="0"/>
              <a:t>OPRACOVANÝ KÁMEN – PĚSTNÍ KLÍN</a:t>
            </a:r>
          </a:p>
          <a:p>
            <a:pPr>
              <a:buClr>
                <a:srgbClr val="002060"/>
              </a:buClr>
              <a:buFontTx/>
              <a:buChar char="-"/>
            </a:pPr>
            <a:endParaRPr lang="cs-CZ" dirty="0"/>
          </a:p>
          <a:p>
            <a:pPr>
              <a:buClr>
                <a:srgbClr val="002060"/>
              </a:buClr>
              <a:buFontTx/>
              <a:buChar char="-"/>
            </a:pPr>
            <a:endParaRPr lang="cs-CZ" dirty="0" smtClean="0"/>
          </a:p>
          <a:p>
            <a:pPr>
              <a:buClr>
                <a:srgbClr val="002060"/>
              </a:buClr>
              <a:buFontTx/>
              <a:buChar char="-"/>
            </a:pPr>
            <a:endParaRPr lang="cs-CZ" dirty="0"/>
          </a:p>
          <a:p>
            <a:pPr>
              <a:buClr>
                <a:srgbClr val="002060"/>
              </a:buClr>
              <a:buFontTx/>
              <a:buChar char="-"/>
            </a:pPr>
            <a:endParaRPr lang="cs-CZ" dirty="0" smtClean="0"/>
          </a:p>
          <a:p>
            <a:pPr>
              <a:buClr>
                <a:srgbClr val="002060"/>
              </a:buClr>
              <a:buFontTx/>
              <a:buChar char="-"/>
            </a:pPr>
            <a:endParaRPr lang="cs-CZ" dirty="0"/>
          </a:p>
          <a:p>
            <a:pPr>
              <a:buClr>
                <a:srgbClr val="002060"/>
              </a:buClr>
              <a:buFontTx/>
              <a:buChar char="-"/>
            </a:pPr>
            <a:r>
              <a:rPr lang="cs-CZ" dirty="0" smtClean="0"/>
              <a:t>období dělíme na dva úseky, lišící se způsobem obživy lidí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978" y="2996952"/>
            <a:ext cx="3672408" cy="183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384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404664"/>
            <a:ext cx="8568952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Starší doba kamenná – doba lovců a sběračů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Arial" pitchFamily="34" charset="0"/>
              <a:buChar char="•"/>
            </a:pPr>
            <a:r>
              <a:rPr lang="cs-CZ" dirty="0" smtClean="0"/>
              <a:t>první lidé dnešního typu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Arial" pitchFamily="34" charset="0"/>
              <a:buChar char="•"/>
            </a:pPr>
            <a:r>
              <a:rPr lang="cs-CZ" dirty="0" smtClean="0"/>
              <a:t>živili se sbíráním lesních plodů, semen, lovem zvěře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Arial" pitchFamily="34" charset="0"/>
              <a:buChar char="•"/>
            </a:pPr>
            <a:r>
              <a:rPr lang="cs-CZ" dirty="0" smtClean="0"/>
              <a:t>používali pěstní klín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Arial" pitchFamily="34" charset="0"/>
              <a:buChar char="•"/>
            </a:pPr>
            <a:r>
              <a:rPr lang="cs-CZ" dirty="0" smtClean="0"/>
              <a:t>převratný objev byl oheň</a:t>
            </a:r>
          </a:p>
          <a:p>
            <a:pPr marL="0" indent="0"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cs-CZ" dirty="0" smtClean="0"/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Arial" pitchFamily="34" charset="0"/>
              <a:buChar char="•"/>
            </a:pPr>
            <a:r>
              <a:rPr lang="cs-CZ" dirty="0" smtClean="0"/>
              <a:t>vznik jednoduché řeči -&gt; odvaha k lovu větších zvířat </a:t>
            </a:r>
          </a:p>
          <a:p>
            <a:pPr marL="0" indent="0"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cs-CZ" dirty="0" smtClean="0"/>
              <a:t>  -&gt; mamut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869160"/>
            <a:ext cx="3809999" cy="1662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hakitt\AppData\Local\Microsoft\Windows\Temporary Internet Files\Content.IE5\9L81MNF0\MC9002328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40967"/>
            <a:ext cx="1360013" cy="1124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887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1772816"/>
            <a:ext cx="7941568" cy="1872208"/>
          </a:xfrm>
        </p:spPr>
        <p:txBody>
          <a:bodyPr/>
          <a:lstStyle/>
          <a:p>
            <a:pPr marL="0" indent="0" algn="just">
              <a:buClr>
                <a:schemeClr val="tx1"/>
              </a:buClr>
              <a:buNone/>
            </a:pPr>
            <a:r>
              <a:rPr lang="cs-CZ" dirty="0" smtClean="0"/>
              <a:t>Ve starší době </a:t>
            </a:r>
            <a:r>
              <a:rPr lang="cs-CZ" smtClean="0"/>
              <a:t>kamenné </a:t>
            </a:r>
            <a:r>
              <a:rPr lang="cs-CZ" smtClean="0"/>
              <a:t>nebylo </a:t>
            </a:r>
            <a:r>
              <a:rPr lang="cs-CZ" dirty="0" smtClean="0"/>
              <a:t>stále stejné podnebí. Střídala se doba chladu neboli doba ledová s obdobím tepla (doba meziledová). Každé takové období trvalo dlouho, řádově několik desítek let.</a:t>
            </a:r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08112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</a:t>
            </a:r>
            <a:endParaRPr lang="cs-CZ" u="sng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 descr="C:\Users\hakitt\AppData\Local\Microsoft\Windows\Temporary Internet Files\Content.IE5\GXQ8LE6T\MP9004003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685" y="3717032"/>
            <a:ext cx="3901440" cy="25999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27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1412776"/>
            <a:ext cx="7941568" cy="3600400"/>
          </a:xfrm>
        </p:spPr>
        <p:txBody>
          <a:bodyPr>
            <a:normAutofit lnSpcReduction="10000"/>
          </a:bodyPr>
          <a:lstStyle/>
          <a:p>
            <a:pPr algn="just">
              <a:buClr>
                <a:schemeClr val="tx1"/>
              </a:buClr>
              <a:buFontTx/>
              <a:buChar char="-"/>
            </a:pPr>
            <a:r>
              <a:rPr lang="cs-CZ" dirty="0" smtClean="0"/>
              <a:t>na zemi se oteplilo a podnebí začalo být podobné tomu dnešnímu</a:t>
            </a:r>
          </a:p>
          <a:p>
            <a:pPr algn="just">
              <a:buClr>
                <a:schemeClr val="tx1"/>
              </a:buClr>
              <a:buFontTx/>
              <a:buChar char="-"/>
            </a:pPr>
            <a:r>
              <a:rPr lang="cs-CZ" dirty="0" smtClean="0"/>
              <a:t>kácením a vypalováním pralesů získávali pole</a:t>
            </a:r>
          </a:p>
          <a:p>
            <a:pPr algn="just">
              <a:buClr>
                <a:schemeClr val="tx1"/>
              </a:buClr>
              <a:buFontTx/>
              <a:buChar char="-"/>
            </a:pPr>
            <a:r>
              <a:rPr lang="cs-CZ" dirty="0" smtClean="0"/>
              <a:t>vysévali obilky chutných trav</a:t>
            </a:r>
          </a:p>
          <a:p>
            <a:pPr algn="just">
              <a:buClr>
                <a:schemeClr val="tx1"/>
              </a:buClr>
              <a:buFontTx/>
              <a:buChar char="-"/>
            </a:pPr>
            <a:r>
              <a:rPr lang="cs-CZ" dirty="0" smtClean="0"/>
              <a:t>nářadí ze dřeva a kamene</a:t>
            </a:r>
          </a:p>
          <a:p>
            <a:pPr algn="just">
              <a:buClr>
                <a:schemeClr val="tx1"/>
              </a:buClr>
              <a:buFontTx/>
              <a:buChar char="-"/>
            </a:pPr>
            <a:r>
              <a:rPr lang="cs-CZ" dirty="0" smtClean="0"/>
              <a:t>hlavním zdrojem potravy – zemědělství</a:t>
            </a:r>
          </a:p>
          <a:p>
            <a:pPr algn="just">
              <a:buClr>
                <a:schemeClr val="tx1"/>
              </a:buClr>
              <a:buFontTx/>
              <a:buChar char="-"/>
            </a:pPr>
            <a:r>
              <a:rPr lang="cs-CZ" dirty="0" smtClean="0"/>
              <a:t>začali chovat zvířata</a:t>
            </a:r>
          </a:p>
          <a:p>
            <a:pPr algn="just">
              <a:buClr>
                <a:schemeClr val="tx1"/>
              </a:buClr>
              <a:buFontTx/>
              <a:buChar char="-"/>
            </a:pPr>
            <a:r>
              <a:rPr lang="cs-CZ" dirty="0" smtClean="0"/>
              <a:t>nádoby z hlíny (keramika)</a:t>
            </a:r>
          </a:p>
          <a:p>
            <a:pPr algn="just">
              <a:buFontTx/>
              <a:buChar char="-"/>
            </a:pPr>
            <a:endParaRPr lang="cs-CZ" dirty="0" smtClean="0"/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864096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b)Mladší doba kamenná – doba prvních zemědělců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122" name="Picture 2" descr="C:\Users\hakitt\AppData\Local\Microsoft\Windows\Temporary Internet Files\Content.IE5\GXQ8LE6T\MC9002327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56600"/>
            <a:ext cx="1520490" cy="2093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1063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852704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DOBA BRONZOVÁ</a:t>
            </a:r>
            <a:endParaRPr lang="cs-CZ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147248" cy="187220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mnoho let trvalo, než lidé objevili zpracování kovů</a:t>
            </a:r>
          </a:p>
          <a:p>
            <a:pPr>
              <a:buFontTx/>
              <a:buChar char="-"/>
            </a:pPr>
            <a:r>
              <a:rPr lang="cs-CZ" dirty="0" smtClean="0"/>
              <a:t>první široce rozšířen – </a:t>
            </a:r>
            <a:r>
              <a:rPr lang="cs-CZ" b="1" u="sng" dirty="0" smtClean="0"/>
              <a:t>bronz</a:t>
            </a:r>
          </a:p>
          <a:p>
            <a:pPr>
              <a:buFontTx/>
              <a:buChar char="-"/>
            </a:pPr>
            <a:r>
              <a:rPr lang="cs-CZ" dirty="0" smtClean="0"/>
              <a:t>z bronzu se vyráběli nástroje, zbraně, šperky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3284984"/>
            <a:ext cx="3328987" cy="285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02656" y="6124073"/>
            <a:ext cx="1024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šperk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809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8527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DOBA ŽELEZNÁ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147248" cy="544522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lépe než bronz se k výrobě zbraní, nářadí a šperků osvědčilo </a:t>
            </a:r>
            <a:r>
              <a:rPr lang="cs-CZ" b="1" u="sng" dirty="0" smtClean="0"/>
              <a:t>železo</a:t>
            </a:r>
          </a:p>
          <a:p>
            <a:pPr>
              <a:buFontTx/>
              <a:buChar char="-"/>
            </a:pPr>
            <a:r>
              <a:rPr lang="cs-CZ" dirty="0" smtClean="0"/>
              <a:t>poslední doba pravěku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sz="2400" dirty="0" smtClean="0"/>
              <a:t>kolem roku 400 př.n.l., přicházejí na naše území Keltové</a:t>
            </a:r>
          </a:p>
          <a:p>
            <a:pPr marL="0" indent="0">
              <a:buNone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20888"/>
            <a:ext cx="1843693" cy="26642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9930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1772816"/>
            <a:ext cx="7941568" cy="1872208"/>
          </a:xfrm>
        </p:spPr>
        <p:txBody>
          <a:bodyPr/>
          <a:lstStyle/>
          <a:p>
            <a:pPr marL="0" indent="0" algn="just">
              <a:buClr>
                <a:schemeClr val="tx1"/>
              </a:buClr>
              <a:buNone/>
            </a:pPr>
            <a:r>
              <a:rPr lang="cs-CZ" dirty="0" smtClean="0"/>
              <a:t>Do období pravěku zasadil děj svých románů </a:t>
            </a:r>
            <a:r>
              <a:rPr lang="cs-CZ" b="1" u="sng" dirty="0" smtClean="0">
                <a:solidFill>
                  <a:srgbClr val="FF1D1D"/>
                </a:solidFill>
                <a:hlinkClick r:id="rId3"/>
              </a:rPr>
              <a:t>Eduard </a:t>
            </a:r>
            <a:r>
              <a:rPr lang="cs-CZ" b="1" u="sng" dirty="0" err="1" smtClean="0">
                <a:solidFill>
                  <a:srgbClr val="FF1D1D"/>
                </a:solidFill>
                <a:hlinkClick r:id="rId3"/>
              </a:rPr>
              <a:t>Štorch</a:t>
            </a:r>
            <a:r>
              <a:rPr lang="cs-CZ" dirty="0" smtClean="0"/>
              <a:t>. Při psaní příběhů vycházel z dochovaných nálezů z archeologických vykopávek. Nejznámější román -&gt; </a:t>
            </a:r>
            <a:r>
              <a:rPr lang="cs-CZ" b="1" u="sng" dirty="0" smtClean="0"/>
              <a:t>Lovci mamutů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08112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</a:t>
            </a:r>
            <a:endParaRPr lang="cs-CZ" u="sng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54306"/>
            <a:ext cx="2088232" cy="301168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36096" y="636385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obr. </a:t>
            </a:r>
            <a:r>
              <a:rPr lang="cs-CZ" dirty="0" smtClean="0"/>
              <a:t>z knížky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01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5903" y="260648"/>
            <a:ext cx="2255490" cy="504056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Pamatujete si?</a:t>
            </a:r>
            <a:endParaRPr lang="cs-CZ" u="sng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1547663" y="908720"/>
            <a:ext cx="5834773" cy="1264980"/>
          </a:xfrm>
          <a:prstGeom prst="cloud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kterém období se vyvinul člověk dnešního typu?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3485" y="2763788"/>
            <a:ext cx="280237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a) v době kamenné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3485" y="3838063"/>
            <a:ext cx="280237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b) v době bronzové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3485" y="4879805"/>
            <a:ext cx="280237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c) v době železné</a:t>
            </a:r>
            <a:endParaRPr lang="cs-CZ" sz="2000" b="1" dirty="0"/>
          </a:p>
        </p:txBody>
      </p:sp>
      <p:pic>
        <p:nvPicPr>
          <p:cNvPr id="1026" name="Picture 2" descr="C:\Users\hakitt\AppData\Local\Microsoft\Windows\Temporary Internet Files\Content.IE5\C4ZYPK7X\MC900438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437" y="5298922"/>
            <a:ext cx="1365920" cy="93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246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89 -0.02266 C -0.00156 -0.03954 -0.01961 -0.0555 -0.03385 -0.07447 C -0.03958 -0.0821 -0.04322 -0.09297 -0.04878 -0.10037 C -0.06718 -0.12488 -0.04027 -0.08256 -0.06076 -0.11609 C -0.06371 -0.13344 -0.05937 -0.11656 -0.06666 -0.12812 C -0.06805 -0.13043 -0.0684 -0.13367 -0.06961 -0.13598 C -0.07083 -0.1383 -0.07256 -0.13992 -0.07413 -0.142 C -0.07725 -0.15379 -0.0809 -0.16628 -0.08454 -0.17784 C -0.08628 -0.18339 -0.09062 -0.1938 -0.09062 -0.19357 C -0.09201 -0.20513 -0.09392 -0.21623 -0.09513 -0.22757 C -0.09409 -0.25254 -0.09288 -0.27821 -0.08906 -0.30296 C -0.08802 -0.31683 -0.08645 -0.33395 -0.08159 -0.3469 C -0.07604 -0.36147 -0.0677 -0.37511 -0.06371 -0.39061 C -0.06441 -0.40148 -0.06441 -0.4142 -0.06822 -0.42437 C -0.07343 -0.43802 -0.07013 -0.42183 -0.0802 -0.44218 C -0.08993 -0.46207 -0.11336 -0.46346 -0.12934 -0.466 C -0.13437 -0.46531 -0.13941 -0.46508 -0.14427 -0.46415 C -0.15173 -0.46253 -0.1559 -0.45074 -0.16076 -0.44426 C -0.16388 -0.43085 -0.16979 -0.42484 -0.17708 -0.41628 C -0.1927 -0.39778 -0.20833 -0.38113 -0.22934 -0.37673 C -0.25156 -0.36656 -0.29114 -0.37419 -0.30694 -0.37465 C -0.31562 -0.3772 -0.32413 -0.37766 -0.33229 -0.38251 C -0.33437 -0.38367 -0.33628 -0.38529 -0.33836 -0.38645 C -0.34131 -0.38806 -0.34722 -0.39061 -0.34722 -0.39038 C -0.35243 -0.39708 -0.35711 -0.39963 -0.36371 -0.4024 C -0.37725 -0.42044 -0.40833 -0.41744 -0.42343 -0.41836 C -0.43541 -0.42183 -0.44843 -0.42437 -0.46076 -0.42437 " pathEditMode="relative" rAng="0" ptsTypes="ffffffffffffffffffffffffffA">
                                      <p:cBhvr>
                                        <p:cTn id="5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33" y="-22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5903" y="260648"/>
            <a:ext cx="2255490" cy="504056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Pamatujete si?</a:t>
            </a:r>
            <a:endParaRPr lang="cs-CZ" u="sng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1547663" y="764704"/>
            <a:ext cx="5834773" cy="1827193"/>
          </a:xfrm>
          <a:prstGeom prst="cloud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Z čeho si člověk v době kamenné vyráběl svoje nástroje?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46973" y="3363953"/>
            <a:ext cx="2658355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a) ze železa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6974" y="4454918"/>
            <a:ext cx="2658355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b) z kamene a dřeva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3484" y="5564257"/>
            <a:ext cx="2658355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c) neměl nástroje</a:t>
            </a:r>
            <a:endParaRPr lang="cs-CZ" sz="2000" b="1" dirty="0"/>
          </a:p>
        </p:txBody>
      </p:sp>
      <p:pic>
        <p:nvPicPr>
          <p:cNvPr id="1026" name="Picture 2" descr="C:\Users\hakitt\AppData\Local\Microsoft\Windows\Temporary Internet Files\Content.IE5\C4ZYPK7X\MC900438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437" y="5298922"/>
            <a:ext cx="1365920" cy="93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527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687 -0.00069 C -0.11267 -0.03307 -0.1184 -0.03954 -0.12222 -0.07238 C -0.1217 -0.08487 -0.12187 -0.09759 -0.12083 -0.11008 C -0.11979 -0.12118 -0.11545 -0.1302 -0.1118 -0.13992 C -0.10677 -0.15356 -0.10208 -0.17669 -0.09392 -0.18756 C -0.08732 -0.19634 -0.07864 -0.20328 -0.07152 -0.21138 C -0.06788 -0.21554 -0.06614 -0.22155 -0.0625 -0.22548 C -0.05086 -0.23797 -0.03802 -0.24745 -0.02517 -0.25717 C -0.02066 -0.26064 -0.0184 -0.2648 -0.01336 -0.26711 C -0.01232 -0.2685 -0.01111 -0.26966 -0.01024 -0.27104 C -0.00902 -0.27289 -0.0085 -0.27544 -0.00729 -0.27706 C -0.00555 -0.27937 -0.00347 -0.28122 -0.00138 -0.28307 C -4.44444E-6 -0.28446 0.00191 -0.28538 0.00313 -0.287 C 0.00487 -0.28931 0.00573 -0.29255 0.00764 -0.29486 C 0.01077 -0.29856 0.01806 -0.30481 0.01806 -0.30481 C 0.02136 -0.3173 0.02292 -0.32238 0.02396 -0.33672 C 0.02309 -0.35476 0.02309 -0.38737 0.00608 -0.39431 C -0.00138 -0.40078 -0.00503 -0.40078 -0.01475 -0.4024 C -0.02916 -0.40102 -0.04357 -0.40055 -0.05798 -0.39824 C -0.06788 -0.39662 -0.07638 -0.38506 -0.08645 -0.38251 C -0.09253 -0.37696 -0.10017 -0.37164 -0.10729 -0.36864 C -0.11979 -0.35708 -0.13246 -0.34621 -0.14461 -0.33464 C -0.14791 -0.33164 -0.15538 -0.32262 -0.15798 -0.31892 C -0.17066 -0.29995 -0.15816 -0.31198 -0.16857 -0.30296 C -0.17013 -0.29602 -0.17204 -0.29186 -0.17604 -0.287 C -0.17743 -0.28076 -0.17847 -0.27289 -0.18038 -0.26711 C -0.19062 -0.23612 -0.1802 -0.27451 -0.18784 -0.2493 C -0.19322 -0.2315 -0.18819 -0.24283 -0.19392 -0.23127 C -0.19704 -0.2167 -0.20138 -0.20236 -0.20434 -0.18756 C -0.20659 -0.17576 -0.20798 -0.16397 -0.21336 -0.15379 C -0.21944 -0.12743 -0.22482 -0.11101 -0.24618 -0.10222 C -0.25277 -0.09597 -0.26059 -0.09251 -0.26857 -0.09019 C -0.2835 -0.07678 -0.30364 -0.0777 -0.32083 -0.07632 C -0.34027 -0.07724 -0.36076 -0.07169 -0.37743 -0.08626 C -0.38333 -0.09829 -0.37691 -0.08695 -0.38489 -0.09621 C -0.38802 -0.09991 -0.39392 -0.108 -0.39392 -0.108 C -0.39618 -0.11748 -0.39652 -0.1265 -0.39843 -0.13598 C -0.39913 -0.13922 -0.40434 -0.14593 -0.4059 -0.14778 C -0.4125 -0.15541 -0.41927 -0.15865 -0.42673 -0.16374 C -0.4342 -0.16882 -0.44045 -0.17576 -0.44913 -0.17576 " pathEditMode="relative" ptsTypes="fffffffffffffffffffffffffffffffffffffffA">
                                      <p:cBhvr>
                                        <p:cTn id="5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5903" y="260648"/>
            <a:ext cx="2255490" cy="504056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Pamatujete si?</a:t>
            </a:r>
            <a:endParaRPr lang="cs-CZ" u="sng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1547663" y="764704"/>
            <a:ext cx="5834773" cy="1827193"/>
          </a:xfrm>
          <a:prstGeom prst="cloud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Dobu kamennou dělíme na další dvě období, na jaké?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6973" y="3363953"/>
            <a:ext cx="297289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a) vysoké, nízké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6974" y="4454918"/>
            <a:ext cx="297289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b) starší, mladší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3484" y="5564257"/>
            <a:ext cx="294638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c) dřevěné, kamenné</a:t>
            </a:r>
            <a:endParaRPr lang="cs-CZ" sz="2000" b="1" dirty="0"/>
          </a:p>
        </p:txBody>
      </p:sp>
      <p:pic>
        <p:nvPicPr>
          <p:cNvPr id="1026" name="Picture 2" descr="C:\Users\hakitt\AppData\Local\Microsoft\Windows\Temporary Internet Files\Content.IE5\C4ZYPK7X\MC900438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437" y="5298922"/>
            <a:ext cx="1365920" cy="93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855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687 -0.00069 C -0.11267 -0.03307 -0.1184 -0.03954 -0.12222 -0.07238 C -0.1217 -0.08487 -0.12187 -0.09759 -0.12083 -0.11008 C -0.11979 -0.12118 -0.11545 -0.1302 -0.1118 -0.13992 C -0.10677 -0.15356 -0.10208 -0.17669 -0.09392 -0.18756 C -0.08732 -0.19634 -0.07864 -0.20328 -0.07152 -0.21138 C -0.06788 -0.21554 -0.06614 -0.22155 -0.0625 -0.22548 C -0.05086 -0.23797 -0.03802 -0.24745 -0.02517 -0.25717 C -0.02066 -0.26064 -0.0184 -0.2648 -0.01336 -0.26711 C -0.01232 -0.2685 -0.01111 -0.26966 -0.01024 -0.27104 C -0.00902 -0.27289 -0.0085 -0.27544 -0.00729 -0.27706 C -0.00555 -0.27937 -0.00347 -0.28122 -0.00138 -0.28307 C -4.44444E-6 -0.28446 0.00191 -0.28538 0.00313 -0.287 C 0.00487 -0.28931 0.00573 -0.29255 0.00764 -0.29486 C 0.01077 -0.29856 0.01806 -0.30481 0.01806 -0.30481 C 0.02136 -0.3173 0.02292 -0.32238 0.02396 -0.33672 C 0.02309 -0.35476 0.02309 -0.38737 0.00608 -0.39431 C -0.00138 -0.40078 -0.00503 -0.40078 -0.01475 -0.4024 C -0.02916 -0.40102 -0.04357 -0.40055 -0.05798 -0.39824 C -0.06788 -0.39662 -0.07638 -0.38506 -0.08645 -0.38251 C -0.09253 -0.37696 -0.10017 -0.37164 -0.10729 -0.36864 C -0.11979 -0.35708 -0.13246 -0.34621 -0.14461 -0.33464 C -0.14791 -0.33164 -0.15538 -0.32262 -0.15798 -0.31892 C -0.17066 -0.29995 -0.15816 -0.31198 -0.16857 -0.30296 C -0.17013 -0.29602 -0.17204 -0.29186 -0.17604 -0.287 C -0.17743 -0.28076 -0.17847 -0.27289 -0.18038 -0.26711 C -0.19062 -0.23612 -0.1802 -0.27451 -0.18784 -0.2493 C -0.19322 -0.2315 -0.18819 -0.24283 -0.19392 -0.23127 C -0.19704 -0.2167 -0.20138 -0.20236 -0.20434 -0.18756 C -0.20659 -0.17576 -0.20798 -0.16397 -0.21336 -0.15379 C -0.21944 -0.12743 -0.22482 -0.11101 -0.24618 -0.10222 C -0.25277 -0.09597 -0.26059 -0.09251 -0.26857 -0.09019 C -0.2835 -0.07678 -0.30364 -0.0777 -0.32083 -0.07632 C -0.34027 -0.07724 -0.36076 -0.07169 -0.37743 -0.08626 C -0.38333 -0.09829 -0.37691 -0.08695 -0.38489 -0.09621 C -0.38802 -0.09991 -0.39392 -0.108 -0.39392 -0.108 C -0.39618 -0.11748 -0.39652 -0.1265 -0.39843 -0.13598 C -0.39913 -0.13922 -0.40434 -0.14593 -0.4059 -0.14778 C -0.4125 -0.15541 -0.41927 -0.15865 -0.42673 -0.16374 C -0.4342 -0.16882 -0.44045 -0.17576 -0.44913 -0.17576 " pathEditMode="relative" ptsTypes="fffffffffffffffffffffffffffffffffffffffA">
                                      <p:cBhvr>
                                        <p:cTn id="5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932547" y="1412776"/>
            <a:ext cx="2608150" cy="923330"/>
          </a:xfrm>
          <a:prstGeom prst="rect">
            <a:avLst/>
          </a:prstGeom>
        </p:spPr>
        <p:style>
          <a:lnRef idx="1">
            <a:schemeClr val="accent1"/>
          </a:lnRef>
          <a:fillRef idx="1001">
            <a:schemeClr val="lt2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konec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074" name="Picture 2" descr="C:\Users\hakitt\AppData\Local\Microsoft\Windows\Temporary Internet Files\Content.IE5\C4ZYPK7X\MC900433160[1]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430" y="2852936"/>
            <a:ext cx="3056384" cy="30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797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596" y="548680"/>
            <a:ext cx="8305800" cy="710952"/>
          </a:xfrm>
        </p:spPr>
        <p:txBody>
          <a:bodyPr>
            <a:normAutofit/>
          </a:bodyPr>
          <a:lstStyle/>
          <a:p>
            <a:r>
              <a:rPr lang="cs-CZ" sz="3600" b="1" u="sng" dirty="0"/>
              <a:t>Použitá literatura a 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5594" y="1268760"/>
            <a:ext cx="8280920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</a:t>
            </a:r>
            <a:r>
              <a:rPr lang="cs-CZ" sz="2000" dirty="0" smtClean="0">
                <a:solidFill>
                  <a:prstClr val="black"/>
                </a:solidFill>
              </a:rPr>
              <a:t>Office a také:</a:t>
            </a: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3"/>
              </a:rPr>
              <a:t>cs.wikipedia.org/wiki/Soubor:Collier_de_Penne.jpg</a:t>
            </a:r>
            <a:endParaRPr lang="cs-CZ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4"/>
              </a:rPr>
              <a:t>cs.wikipedia.org/wiki/Soubor:Eisen_1.jpg</a:t>
            </a:r>
            <a:endParaRPr lang="cs-CZ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5"/>
              </a:rPr>
              <a:t>www.pozitivni-noviny.cz/cz/clanek-2007080037</a:t>
            </a:r>
            <a:endParaRPr lang="cs-CZ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http://cs.wikipedia.org/wiki/Soubor:Biface_Silex_Venerque_MHNT_PRE_.2009.0.194.1_Fond.jpg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</a:t>
            </a:r>
            <a:r>
              <a:rPr lang="cs-CZ" sz="2000" dirty="0" smtClean="0">
                <a:solidFill>
                  <a:prstClr val="black"/>
                </a:solidFill>
              </a:rPr>
              <a:t>:</a:t>
            </a:r>
          </a:p>
          <a:p>
            <a:pPr marL="342900" indent="-342900">
              <a:buFontTx/>
              <a:buChar char="-"/>
            </a:pP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978-80-7289-166-5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80-7289-066-2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Citováno dne: </a:t>
            </a:r>
            <a:r>
              <a:rPr lang="cs-CZ" sz="2000" dirty="0" smtClean="0">
                <a:solidFill>
                  <a:prstClr val="black"/>
                </a:solidFill>
              </a:rPr>
              <a:t>20.09.2012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6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934</TotalTime>
  <Words>499</Words>
  <Application>Microsoft Office PowerPoint</Application>
  <PresentationFormat>Předvádění na obrazovce (4:3)</PresentationFormat>
  <Paragraphs>96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Název školy: ZŠ Klášterec nad Ohří, Krátká 676 Autor: Mgr. Hana Kittnerová Název materiálu: VY_32_INOVACE_2_39_Pravěk Číslo projektu: CZ.1.07/1.4.00/21.1115  </vt:lpstr>
      <vt:lpstr>PRAVĚK</vt:lpstr>
      <vt:lpstr>ČESKÉ ZEMĚ V PRAVĚKU</vt:lpstr>
      <vt:lpstr>DOBA KAMENNÁ</vt:lpstr>
      <vt:lpstr>a) Starší doba kamenná – doba lovců a sběračů</vt:lpstr>
      <vt:lpstr>ZAJÍMAVOST</vt:lpstr>
      <vt:lpstr>b)Mladší doba kamenná – doba prvních zemědělců</vt:lpstr>
      <vt:lpstr>DOBA BRONZOVÁ</vt:lpstr>
      <vt:lpstr>DOBA ŽELEZNÁ</vt:lpstr>
      <vt:lpstr>ZAJÍMAVOST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Kabinet</dc:creator>
  <cp:lastModifiedBy>hakitt</cp:lastModifiedBy>
  <cp:revision>57</cp:revision>
  <dcterms:created xsi:type="dcterms:W3CDTF">2011-11-02T19:38:58Z</dcterms:created>
  <dcterms:modified xsi:type="dcterms:W3CDTF">2013-01-20T22:15:13Z</dcterms:modified>
</cp:coreProperties>
</file>